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1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2.xml" ContentType="application/vnd.openxmlformats-officedocument.presentationml.notesSlide+xml"/>
  <Override PartName="/ppt/tags/tag94.xml" ContentType="application/vnd.openxmlformats-officedocument.presentationml.tags+xml"/>
  <Override PartName="/ppt/notesSlides/notesSlide13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300" r:id="rId2"/>
    <p:sldId id="439" r:id="rId3"/>
    <p:sldId id="659" r:id="rId4"/>
    <p:sldId id="661" r:id="rId5"/>
    <p:sldId id="662" r:id="rId6"/>
    <p:sldId id="663" r:id="rId7"/>
    <p:sldId id="664" r:id="rId8"/>
    <p:sldId id="666" r:id="rId9"/>
    <p:sldId id="680" r:id="rId10"/>
    <p:sldId id="681" r:id="rId11"/>
    <p:sldId id="682" r:id="rId12"/>
    <p:sldId id="665" r:id="rId13"/>
    <p:sldId id="676" r:id="rId14"/>
    <p:sldId id="668" r:id="rId15"/>
    <p:sldId id="669" r:id="rId16"/>
    <p:sldId id="591" r:id="rId17"/>
    <p:sldId id="592" r:id="rId18"/>
    <p:sldId id="593" r:id="rId19"/>
    <p:sldId id="636" r:id="rId20"/>
    <p:sldId id="677" r:id="rId21"/>
    <p:sldId id="678" r:id="rId22"/>
    <p:sldId id="679" r:id="rId23"/>
    <p:sldId id="672" r:id="rId24"/>
    <p:sldId id="650" r:id="rId25"/>
    <p:sldId id="673" r:id="rId26"/>
    <p:sldId id="683" r:id="rId27"/>
    <p:sldId id="697" r:id="rId28"/>
    <p:sldId id="695" r:id="rId29"/>
    <p:sldId id="696" r:id="rId30"/>
    <p:sldId id="684" r:id="rId31"/>
    <p:sldId id="685" r:id="rId32"/>
    <p:sldId id="686" r:id="rId33"/>
    <p:sldId id="687" r:id="rId34"/>
    <p:sldId id="689" r:id="rId35"/>
    <p:sldId id="692" r:id="rId36"/>
    <p:sldId id="321" r:id="rId37"/>
    <p:sldId id="690" r:id="rId38"/>
    <p:sldId id="657" r:id="rId39"/>
    <p:sldId id="594" r:id="rId40"/>
    <p:sldId id="675" r:id="rId41"/>
    <p:sldId id="674" r:id="rId42"/>
    <p:sldId id="643" r:id="rId43"/>
    <p:sldId id="645" r:id="rId44"/>
    <p:sldId id="646" r:id="rId45"/>
    <p:sldId id="694" r:id="rId46"/>
    <p:sldId id="693" r:id="rId47"/>
  </p:sldIdLst>
  <p:sldSz cx="13004800" cy="9753600"/>
  <p:notesSz cx="7099300" cy="10234613"/>
  <p:defaultTextStyle>
    <a:lvl1pPr algn="ctr" defTabSz="583722">
      <a:defRPr sz="3600">
        <a:latin typeface="+mn-lt"/>
        <a:ea typeface="+mn-ea"/>
        <a:cs typeface="+mn-cs"/>
        <a:sym typeface="Helvetica Light"/>
      </a:defRPr>
    </a:lvl1pPr>
    <a:lvl2pPr indent="228414" algn="ctr" defTabSz="583722">
      <a:defRPr sz="3600">
        <a:latin typeface="+mn-lt"/>
        <a:ea typeface="+mn-ea"/>
        <a:cs typeface="+mn-cs"/>
        <a:sym typeface="Helvetica Light"/>
      </a:defRPr>
    </a:lvl2pPr>
    <a:lvl3pPr indent="456822" algn="ctr" defTabSz="583722">
      <a:defRPr sz="3600">
        <a:latin typeface="+mn-lt"/>
        <a:ea typeface="+mn-ea"/>
        <a:cs typeface="+mn-cs"/>
        <a:sym typeface="Helvetica Light"/>
      </a:defRPr>
    </a:lvl3pPr>
    <a:lvl4pPr indent="685237" algn="ctr" defTabSz="583722">
      <a:defRPr sz="3600">
        <a:latin typeface="+mn-lt"/>
        <a:ea typeface="+mn-ea"/>
        <a:cs typeface="+mn-cs"/>
        <a:sym typeface="Helvetica Light"/>
      </a:defRPr>
    </a:lvl4pPr>
    <a:lvl5pPr indent="913650" algn="ctr" defTabSz="583722">
      <a:defRPr sz="3600">
        <a:latin typeface="+mn-lt"/>
        <a:ea typeface="+mn-ea"/>
        <a:cs typeface="+mn-cs"/>
        <a:sym typeface="Helvetica Light"/>
      </a:defRPr>
    </a:lvl5pPr>
    <a:lvl6pPr indent="1142066" algn="ctr" defTabSz="583722">
      <a:defRPr sz="3600">
        <a:latin typeface="+mn-lt"/>
        <a:ea typeface="+mn-ea"/>
        <a:cs typeface="+mn-cs"/>
        <a:sym typeface="Helvetica Light"/>
      </a:defRPr>
    </a:lvl6pPr>
    <a:lvl7pPr indent="1370473" algn="ctr" defTabSz="583722">
      <a:defRPr sz="3600">
        <a:latin typeface="+mn-lt"/>
        <a:ea typeface="+mn-ea"/>
        <a:cs typeface="+mn-cs"/>
        <a:sym typeface="Helvetica Light"/>
      </a:defRPr>
    </a:lvl7pPr>
    <a:lvl8pPr indent="1598888" algn="ctr" defTabSz="583722">
      <a:defRPr sz="3600">
        <a:latin typeface="+mn-lt"/>
        <a:ea typeface="+mn-ea"/>
        <a:cs typeface="+mn-cs"/>
        <a:sym typeface="Helvetica Light"/>
      </a:defRPr>
    </a:lvl8pPr>
    <a:lvl9pPr indent="1827302" algn="ctr" defTabSz="583722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9900"/>
    <a:srgbClr val="99CC00"/>
    <a:srgbClr val="1B951B"/>
    <a:srgbClr val="339933"/>
    <a:srgbClr val="FFCC00"/>
    <a:srgbClr val="FF9933"/>
    <a:srgbClr val="003399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6" autoAdjust="0"/>
    <p:restoredTop sz="94010" autoAdjust="0"/>
  </p:normalViewPr>
  <p:slideViewPr>
    <p:cSldViewPr snapToGrid="0">
      <p:cViewPr varScale="1">
        <p:scale>
          <a:sx n="49" d="100"/>
          <a:sy n="49" d="100"/>
        </p:scale>
        <p:origin x="537" y="1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14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908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682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414" defTabSz="45682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6822" defTabSz="45682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237" defTabSz="45682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3650" defTabSz="45682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066" defTabSz="45682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0473" defTabSz="45682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598888" defTabSz="45682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7302" defTabSz="45682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528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9280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785" y="10880551"/>
            <a:ext cx="3184605" cy="5727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9048" tIns="49524" rIns="99048" bIns="49524" numCol="1" anchorCtr="0" compatLnSpc="1">
            <a:prstTxWarp prst="textNoShape">
              <a:avLst/>
            </a:prstTxWarp>
          </a:bodyPr>
          <a:lstStyle/>
          <a:p>
            <a:fld id="{8575DEE3-1465-4357-8F11-603937D37916}" type="slidenum">
              <a:rPr lang="en-US" smtClean="0">
                <a:latin typeface="Arial" pitchFamily="34" charset="0"/>
              </a:rPr>
              <a:pPr/>
              <a:t>36</a:t>
            </a:fld>
            <a:endParaRPr lang="en-US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29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3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023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94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613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574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6959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047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29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20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785" y="10880551"/>
            <a:ext cx="3184605" cy="5727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9048" tIns="49524" rIns="99048" bIns="49524" numCol="1" anchorCtr="0" compatLnSpc="1">
            <a:prstTxWarp prst="textNoShape">
              <a:avLst/>
            </a:prstTxWarp>
          </a:bodyPr>
          <a:lstStyle/>
          <a:p>
            <a:fld id="{8575DEE3-1465-4357-8F11-603937D37916}" type="slidenum">
              <a:rPr lang="en-US" smtClean="0">
                <a:latin typeface="Arial" pitchFamily="34" charset="0"/>
              </a:rPr>
              <a:pPr/>
              <a:t>28</a:t>
            </a:fld>
            <a:endParaRPr lang="en-US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28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5064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1" y="444502"/>
            <a:ext cx="11099800" cy="215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1" y="1270022"/>
            <a:ext cx="11099800" cy="72136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44136" indent="-444136">
              <a:spcBef>
                <a:spcPts val="4200"/>
              </a:spcBef>
              <a:buSzPct val="7500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88272" indent="-444136">
              <a:spcBef>
                <a:spcPts val="4200"/>
              </a:spcBef>
              <a:buSzPct val="7500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332408" indent="-444136">
              <a:spcBef>
                <a:spcPts val="4200"/>
              </a:spcBef>
              <a:buSzPct val="7500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776544" indent="-444136">
              <a:spcBef>
                <a:spcPts val="4200"/>
              </a:spcBef>
              <a:buSzPct val="7500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20680" indent="-444136">
              <a:spcBef>
                <a:spcPts val="4200"/>
              </a:spcBef>
              <a:buSzPct val="7500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300"/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47700" y="1968522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6822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/>
            </a:pPr>
            <a:r>
              <a:rPr sz="43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8" r:id="rId3"/>
    <p:sldLayoutId id="2147483659" r:id="rId4"/>
    <p:sldLayoutId id="2147483660" r:id="rId5"/>
    <p:sldLayoutId id="2147483662" r:id="rId6"/>
  </p:sldLayoutIdLst>
  <p:transition spd="med"/>
  <p:txStyles>
    <p:titleStyle>
      <a:lvl1pPr defTabSz="583722">
        <a:defRPr sz="4300">
          <a:latin typeface="Helvetica Neue Light"/>
          <a:ea typeface="Helvetica Neue Light"/>
          <a:cs typeface="Helvetica Neue Light"/>
          <a:sym typeface="Helvetica Neue Light"/>
        </a:defRPr>
      </a:lvl1pPr>
      <a:lvl2pPr indent="228414" defTabSz="583722">
        <a:defRPr sz="4300">
          <a:latin typeface="Helvetica Neue Light"/>
          <a:ea typeface="Helvetica Neue Light"/>
          <a:cs typeface="Helvetica Neue Light"/>
          <a:sym typeface="Helvetica Neue Light"/>
        </a:defRPr>
      </a:lvl2pPr>
      <a:lvl3pPr indent="456822" defTabSz="583722">
        <a:defRPr sz="4300">
          <a:latin typeface="Helvetica Neue Light"/>
          <a:ea typeface="Helvetica Neue Light"/>
          <a:cs typeface="Helvetica Neue Light"/>
          <a:sym typeface="Helvetica Neue Light"/>
        </a:defRPr>
      </a:lvl3pPr>
      <a:lvl4pPr indent="685237" defTabSz="583722">
        <a:defRPr sz="4300">
          <a:latin typeface="Helvetica Neue Light"/>
          <a:ea typeface="Helvetica Neue Light"/>
          <a:cs typeface="Helvetica Neue Light"/>
          <a:sym typeface="Helvetica Neue Light"/>
        </a:defRPr>
      </a:lvl4pPr>
      <a:lvl5pPr indent="913650" defTabSz="583722">
        <a:defRPr sz="4300">
          <a:latin typeface="Helvetica Neue Light"/>
          <a:ea typeface="Helvetica Neue Light"/>
          <a:cs typeface="Helvetica Neue Light"/>
          <a:sym typeface="Helvetica Neue Light"/>
        </a:defRPr>
      </a:lvl5pPr>
      <a:lvl6pPr indent="1142066" defTabSz="583722">
        <a:defRPr sz="4300">
          <a:latin typeface="Helvetica Neue Light"/>
          <a:ea typeface="Helvetica Neue Light"/>
          <a:cs typeface="Helvetica Neue Light"/>
          <a:sym typeface="Helvetica Neue Light"/>
        </a:defRPr>
      </a:lvl6pPr>
      <a:lvl7pPr indent="1370473" defTabSz="583722">
        <a:defRPr sz="4300">
          <a:latin typeface="Helvetica Neue Light"/>
          <a:ea typeface="Helvetica Neue Light"/>
          <a:cs typeface="Helvetica Neue Light"/>
          <a:sym typeface="Helvetica Neue Light"/>
        </a:defRPr>
      </a:lvl7pPr>
      <a:lvl8pPr indent="1598888" defTabSz="583722">
        <a:defRPr sz="4300">
          <a:latin typeface="Helvetica Neue Light"/>
          <a:ea typeface="Helvetica Neue Light"/>
          <a:cs typeface="Helvetica Neue Light"/>
          <a:sym typeface="Helvetica Neue Light"/>
        </a:defRPr>
      </a:lvl8pPr>
      <a:lvl9pPr indent="1827302" defTabSz="583722">
        <a:defRPr sz="4300"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266485" indent="-266485" defTabSz="583722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Helvetica Neue"/>
          <a:ea typeface="Helvetica Neue"/>
          <a:cs typeface="Helvetica Neue"/>
          <a:sym typeface="Helvetica Neue"/>
        </a:defRPr>
      </a:lvl1pPr>
      <a:lvl2pPr marL="710609" indent="-266485" defTabSz="583722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Helvetica Neue"/>
          <a:ea typeface="Helvetica Neue"/>
          <a:cs typeface="Helvetica Neue"/>
          <a:sym typeface="Helvetica Neue"/>
        </a:defRPr>
      </a:lvl2pPr>
      <a:lvl3pPr marL="1154755" indent="-266485" defTabSz="583722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Helvetica Neue"/>
          <a:ea typeface="Helvetica Neue"/>
          <a:cs typeface="Helvetica Neue"/>
          <a:sym typeface="Helvetica Neue"/>
        </a:defRPr>
      </a:lvl3pPr>
      <a:lvl4pPr marL="1598888" indent="-266485" defTabSz="583722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Helvetica Neue"/>
          <a:ea typeface="Helvetica Neue"/>
          <a:cs typeface="Helvetica Neue"/>
          <a:sym typeface="Helvetica Neue"/>
        </a:defRPr>
      </a:lvl4pPr>
      <a:lvl5pPr marL="2043030" indent="-266485" defTabSz="583722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Helvetica Neue"/>
          <a:ea typeface="Helvetica Neue"/>
          <a:cs typeface="Helvetica Neue"/>
          <a:sym typeface="Helvetica Neue"/>
        </a:defRPr>
      </a:lvl5pPr>
      <a:lvl6pPr marL="2487153" indent="-266485" defTabSz="583722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Helvetica Neue"/>
          <a:ea typeface="Helvetica Neue"/>
          <a:cs typeface="Helvetica Neue"/>
          <a:sym typeface="Helvetica Neue"/>
        </a:defRPr>
      </a:lvl6pPr>
      <a:lvl7pPr marL="2931296" indent="-266485" defTabSz="583722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Helvetica Neue"/>
          <a:ea typeface="Helvetica Neue"/>
          <a:cs typeface="Helvetica Neue"/>
          <a:sym typeface="Helvetica Neue"/>
        </a:defRPr>
      </a:lvl7pPr>
      <a:lvl8pPr marL="3375441" indent="-266485" defTabSz="583722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Helvetica Neue"/>
          <a:ea typeface="Helvetica Neue"/>
          <a:cs typeface="Helvetica Neue"/>
          <a:sym typeface="Helvetica Neue"/>
        </a:defRPr>
      </a:lvl8pPr>
      <a:lvl9pPr marL="3819574" indent="-266485" defTabSz="583722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r" defTabSz="583722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414" algn="r" defTabSz="583722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6822" algn="r" defTabSz="583722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237" algn="r" defTabSz="583722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3650" algn="r" defTabSz="583722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2066" algn="r" defTabSz="583722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0473" algn="r" defTabSz="583722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598888" algn="r" defTabSz="583722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7302" algn="r" defTabSz="583722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27.xml"/><Relationship Id="rId16" Type="http://schemas.openxmlformats.org/officeDocument/2006/relationships/image" Target="../media/image35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30.png"/><Relationship Id="rId5" Type="http://schemas.openxmlformats.org/officeDocument/2006/relationships/tags" Target="../tags/tag30.xml"/><Relationship Id="rId15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38.png"/><Relationship Id="rId4" Type="http://schemas.openxmlformats.org/officeDocument/2006/relationships/tags" Target="../tags/tag29.xml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5.xml"/><Relationship Id="rId7" Type="http://schemas.openxmlformats.org/officeDocument/2006/relationships/image" Target="../media/image4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9.xml"/><Relationship Id="rId7" Type="http://schemas.openxmlformats.org/officeDocument/2006/relationships/image" Target="../media/image46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13.png"/><Relationship Id="rId18" Type="http://schemas.openxmlformats.org/officeDocument/2006/relationships/image" Target="../media/image57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53.png"/><Relationship Id="rId17" Type="http://schemas.openxmlformats.org/officeDocument/2006/relationships/image" Target="../media/image56.png"/><Relationship Id="rId2" Type="http://schemas.openxmlformats.org/officeDocument/2006/relationships/tags" Target="../tags/tag42.xml"/><Relationship Id="rId16" Type="http://schemas.openxmlformats.org/officeDocument/2006/relationships/image" Target="../media/image7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52.png"/><Relationship Id="rId5" Type="http://schemas.openxmlformats.org/officeDocument/2006/relationships/tags" Target="../tags/tag45.xml"/><Relationship Id="rId15" Type="http://schemas.openxmlformats.org/officeDocument/2006/relationships/image" Target="../media/image55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58.jpeg"/><Relationship Id="rId4" Type="http://schemas.openxmlformats.org/officeDocument/2006/relationships/tags" Target="../tags/tag4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tags" Target="../tags/tag51.xml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tags" Target="../tags/tag50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tags" Target="../tags/tag53.xml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tags" Target="../tags/tag52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56.xml"/><Relationship Id="rId7" Type="http://schemas.openxmlformats.org/officeDocument/2006/relationships/image" Target="../media/image72.png"/><Relationship Id="rId12" Type="http://schemas.openxmlformats.org/officeDocument/2006/relationships/image" Target="../media/image8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77.emf"/><Relationship Id="rId11" Type="http://schemas.openxmlformats.org/officeDocument/2006/relationships/image" Target="../media/image8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0.png"/><Relationship Id="rId4" Type="http://schemas.openxmlformats.org/officeDocument/2006/relationships/tags" Target="../tags/tag57.xml"/><Relationship Id="rId9" Type="http://schemas.openxmlformats.org/officeDocument/2006/relationships/image" Target="../media/image7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8.png"/><Relationship Id="rId3" Type="http://schemas.openxmlformats.org/officeDocument/2006/relationships/tags" Target="../tags/tag60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87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86.png"/><Relationship Id="rId5" Type="http://schemas.openxmlformats.org/officeDocument/2006/relationships/tags" Target="../tags/tag62.xml"/><Relationship Id="rId10" Type="http://schemas.openxmlformats.org/officeDocument/2006/relationships/image" Target="../media/image85.png"/><Relationship Id="rId4" Type="http://schemas.openxmlformats.org/officeDocument/2006/relationships/tags" Target="../tags/tag61.xml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85.png"/><Relationship Id="rId18" Type="http://schemas.openxmlformats.org/officeDocument/2006/relationships/image" Target="../media/image93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86.png"/><Relationship Id="rId17" Type="http://schemas.openxmlformats.org/officeDocument/2006/relationships/image" Target="../media/image88.png"/><Relationship Id="rId2" Type="http://schemas.openxmlformats.org/officeDocument/2006/relationships/tags" Target="../tags/tag64.xml"/><Relationship Id="rId16" Type="http://schemas.openxmlformats.org/officeDocument/2006/relationships/image" Target="../media/image87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90.png"/><Relationship Id="rId5" Type="http://schemas.openxmlformats.org/officeDocument/2006/relationships/tags" Target="../tags/tag67.xml"/><Relationship Id="rId15" Type="http://schemas.openxmlformats.org/officeDocument/2006/relationships/image" Target="../media/image92.png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94.png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9.jpg"/><Relationship Id="rId4" Type="http://schemas.openxmlformats.org/officeDocument/2006/relationships/image" Target="../media/image9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3" Type="http://schemas.openxmlformats.org/officeDocument/2006/relationships/image" Target="../media/image105.png"/><Relationship Id="rId3" Type="http://schemas.openxmlformats.org/officeDocument/2006/relationships/tags" Target="../tags/tag73.xml"/><Relationship Id="rId7" Type="http://schemas.openxmlformats.org/officeDocument/2006/relationships/image" Target="../media/image990.png"/><Relationship Id="rId12" Type="http://schemas.openxmlformats.org/officeDocument/2006/relationships/image" Target="../media/image106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980.png"/><Relationship Id="rId11" Type="http://schemas.openxmlformats.org/officeDocument/2006/relationships/image" Target="../media/image104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108.png"/><Relationship Id="rId10" Type="http://schemas.openxmlformats.org/officeDocument/2006/relationships/image" Target="../media/image1020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010.png"/><Relationship Id="rId1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7" Type="http://schemas.openxmlformats.org/officeDocument/2006/relationships/image" Target="../media/image1010.png"/><Relationship Id="rId12" Type="http://schemas.openxmlformats.org/officeDocument/2006/relationships/image" Target="../media/image1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0.png"/><Relationship Id="rId11" Type="http://schemas.openxmlformats.org/officeDocument/2006/relationships/image" Target="../media/image111.png"/><Relationship Id="rId10" Type="http://schemas.openxmlformats.org/officeDocument/2006/relationships/image" Target="../media/image110.png"/><Relationship Id="rId9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117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116.png"/><Relationship Id="rId2" Type="http://schemas.openxmlformats.org/officeDocument/2006/relationships/tags" Target="../tags/tag75.xml"/><Relationship Id="rId16" Type="http://schemas.openxmlformats.org/officeDocument/2006/relationships/image" Target="../media/image120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115.png"/><Relationship Id="rId5" Type="http://schemas.openxmlformats.org/officeDocument/2006/relationships/tags" Target="../tags/tag78.xml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tags" Target="../tags/tag77.xml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tags" Target="../tags/tag83.xml"/><Relationship Id="rId7" Type="http://schemas.openxmlformats.org/officeDocument/2006/relationships/image" Target="../media/image121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25.png"/><Relationship Id="rId5" Type="http://schemas.openxmlformats.org/officeDocument/2006/relationships/tags" Target="../tags/tag85.xml"/><Relationship Id="rId10" Type="http://schemas.openxmlformats.org/officeDocument/2006/relationships/image" Target="../media/image124.png"/><Relationship Id="rId4" Type="http://schemas.openxmlformats.org/officeDocument/2006/relationships/tags" Target="../tags/tag84.xml"/><Relationship Id="rId9" Type="http://schemas.openxmlformats.org/officeDocument/2006/relationships/image" Target="../media/image1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9.jpg"/><Relationship Id="rId4" Type="http://schemas.openxmlformats.org/officeDocument/2006/relationships/image" Target="../media/image9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31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13" Type="http://schemas.openxmlformats.org/officeDocument/2006/relationships/image" Target="../media/image136.png"/><Relationship Id="rId3" Type="http://schemas.openxmlformats.org/officeDocument/2006/relationships/tags" Target="../tags/tag91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135.emf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34.png"/><Relationship Id="rId5" Type="http://schemas.openxmlformats.org/officeDocument/2006/relationships/tags" Target="../tags/tag93.xml"/><Relationship Id="rId10" Type="http://schemas.openxmlformats.org/officeDocument/2006/relationships/image" Target="../media/image92.png"/><Relationship Id="rId4" Type="http://schemas.openxmlformats.org/officeDocument/2006/relationships/tags" Target="../tags/tag92.xml"/><Relationship Id="rId9" Type="http://schemas.openxmlformats.org/officeDocument/2006/relationships/image" Target="../media/image133.png"/><Relationship Id="rId1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1.png"/><Relationship Id="rId5" Type="http://schemas.openxmlformats.org/officeDocument/2006/relationships/tags" Target="../tags/tag11.xml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tags" Target="../tags/tag10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4.xml"/><Relationship Id="rId5" Type="http://schemas.openxmlformats.org/officeDocument/2006/relationships/image" Target="../media/image82.png"/><Relationship Id="rId4" Type="http://schemas.openxmlformats.org/officeDocument/2006/relationships/image" Target="../media/image132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13" Type="http://schemas.openxmlformats.org/officeDocument/2006/relationships/image" Target="../media/image136.png"/><Relationship Id="rId3" Type="http://schemas.openxmlformats.org/officeDocument/2006/relationships/tags" Target="../tags/tag97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135.emf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34.png"/><Relationship Id="rId5" Type="http://schemas.openxmlformats.org/officeDocument/2006/relationships/tags" Target="../tags/tag99.xml"/><Relationship Id="rId10" Type="http://schemas.openxmlformats.org/officeDocument/2006/relationships/image" Target="../media/image92.png"/><Relationship Id="rId4" Type="http://schemas.openxmlformats.org/officeDocument/2006/relationships/tags" Target="../tags/tag98.xml"/><Relationship Id="rId9" Type="http://schemas.openxmlformats.org/officeDocument/2006/relationships/image" Target="../media/image133.png"/><Relationship Id="rId1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tags" Target="../tags/tag102.xml"/><Relationship Id="rId7" Type="http://schemas.openxmlformats.org/officeDocument/2006/relationships/image" Target="../media/image139.emf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6.png"/><Relationship Id="rId7" Type="http://schemas.openxmlformats.org/officeDocument/2006/relationships/image" Target="../media/image169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73.png"/><Relationship Id="rId5" Type="http://schemas.openxmlformats.org/officeDocument/2006/relationships/image" Target="../media/image161.png"/><Relationship Id="rId10" Type="http://schemas.openxmlformats.org/officeDocument/2006/relationships/image" Target="../media/image172.png"/><Relationship Id="rId4" Type="http://schemas.openxmlformats.org/officeDocument/2006/relationships/image" Target="../media/image160.png"/><Relationship Id="rId9" Type="http://schemas.openxmlformats.org/officeDocument/2006/relationships/image" Target="../media/image16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tags" Target="../tags/tag14.xml"/><Relationship Id="rId16" Type="http://schemas.openxmlformats.org/officeDocument/2006/relationships/image" Target="../media/image16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5.png"/><Relationship Id="rId5" Type="http://schemas.openxmlformats.org/officeDocument/2006/relationships/tags" Target="../tags/tag17.xml"/><Relationship Id="rId1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openxmlformats.org/officeDocument/2006/relationships/tags" Target="../tags/tag16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280416" y="3257434"/>
            <a:ext cx="10655044" cy="1446469"/>
          </a:xfrm>
          <a:prstGeom prst="rect">
            <a:avLst/>
          </a:prstGeom>
        </p:spPr>
        <p:txBody>
          <a:bodyPr wrap="square" lIns="91365" tIns="45680" rIns="91365" bIns="4568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covariance of physical laws in quantum reference frames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Institute of Quantum Optics and Quantum Information - Vien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864232"/>
            <a:ext cx="1353313" cy="7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935908" y="331544"/>
            <a:ext cx="10068892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5" tIns="45680" rIns="91365" bIns="45680"/>
          <a:lstStyle/>
          <a:p>
            <a:pPr algn="l">
              <a:spcBef>
                <a:spcPct val="20000"/>
              </a:spcBef>
            </a:pPr>
            <a:r>
              <a:rPr lang="en-US" sz="3100" dirty="0">
                <a:latin typeface="Arial Narrow" pitchFamily="34" charset="0"/>
              </a:rPr>
              <a:t>Faculty of Physics, University of Vienna &amp;</a:t>
            </a:r>
          </a:p>
          <a:p>
            <a:pPr algn="l">
              <a:spcBef>
                <a:spcPct val="20000"/>
              </a:spcBef>
            </a:pPr>
            <a:r>
              <a:rPr lang="en-US" sz="3100" dirty="0">
                <a:latin typeface="Arial Narrow" pitchFamily="34" charset="0"/>
              </a:rPr>
              <a:t>Institute for Quantum Optics and Quantum Information – Vienna </a:t>
            </a:r>
          </a:p>
        </p:txBody>
      </p:sp>
      <p:pic>
        <p:nvPicPr>
          <p:cNvPr id="20" name="Picture 2" descr="https://www.univie.ac.at/fileadmin/templates/Startseite/assets/uni_logo-b52bc1dc617b2e562245c656857f1a0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1" y="209474"/>
            <a:ext cx="2340865" cy="6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-604751" y="8510741"/>
            <a:ext cx="14580524" cy="569306"/>
          </a:xfrm>
          <a:prstGeom prst="rect">
            <a:avLst/>
          </a:prstGeom>
        </p:spPr>
        <p:txBody>
          <a:bodyPr wrap="square" lIns="91365" tIns="45680" rIns="91365" bIns="45680">
            <a:spAutoFit/>
          </a:bodyPr>
          <a:lstStyle/>
          <a:p>
            <a:r>
              <a:rPr lang="en-US" sz="3100" dirty="0">
                <a:solidFill>
                  <a:srgbClr val="0033CC"/>
                </a:solidFill>
                <a:latin typeface="Arial Narrow" panose="020B0606020202030204" pitchFamily="34" charset="0"/>
              </a:rPr>
              <a:t>Seminar at the Particle Physics Group, Vienna, March 10</a:t>
            </a:r>
            <a:r>
              <a:rPr lang="en-US" sz="3100" baseline="30000" dirty="0">
                <a:solidFill>
                  <a:srgbClr val="0033CC"/>
                </a:solidFill>
                <a:latin typeface="Arial Narrow" panose="020B0606020202030204" pitchFamily="34" charset="0"/>
              </a:rPr>
              <a:t>th</a:t>
            </a:r>
            <a:r>
              <a:rPr lang="en-US" sz="3100" dirty="0">
                <a:solidFill>
                  <a:srgbClr val="0033CC"/>
                </a:solidFill>
                <a:latin typeface="Arial Narrow" panose="020B0606020202030204" pitchFamily="34" charset="0"/>
              </a:rPr>
              <a:t>, 2020 </a:t>
            </a:r>
            <a:endParaRPr lang="en-GB" sz="3100" dirty="0">
              <a:solidFill>
                <a:srgbClr val="0033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447379" y="5043335"/>
            <a:ext cx="10140042" cy="3265429"/>
          </a:xfrm>
          <a:prstGeom prst="rect">
            <a:avLst/>
          </a:prstGeom>
        </p:spPr>
        <p:txBody>
          <a:bodyPr wrap="square" lIns="91365" tIns="45680" rIns="91365" bIns="45680">
            <a:spAutoFit/>
          </a:bodyPr>
          <a:lstStyle/>
          <a:p>
            <a:pPr>
              <a:spcBef>
                <a:spcPct val="20000"/>
              </a:spcBef>
            </a:pPr>
            <a:r>
              <a:rPr lang="de-AT" sz="3100" dirty="0">
                <a:latin typeface="Arial Narrow" pitchFamily="34" charset="0"/>
              </a:rPr>
              <a:t>Flaminia Giacomini, Esteban Castro, </a:t>
            </a:r>
            <a:r>
              <a:rPr lang="de-AT" sz="3100" u="sng" dirty="0" err="1">
                <a:latin typeface="Arial Narrow" pitchFamily="34" charset="0"/>
              </a:rPr>
              <a:t>Časlav</a:t>
            </a:r>
            <a:r>
              <a:rPr lang="de-AT" sz="3100" u="sng" dirty="0">
                <a:latin typeface="Arial Narrow" pitchFamily="34" charset="0"/>
              </a:rPr>
              <a:t> Brukner</a:t>
            </a:r>
          </a:p>
          <a:p>
            <a:pPr>
              <a:spcBef>
                <a:spcPct val="20000"/>
              </a:spcBef>
            </a:pPr>
            <a:endParaRPr lang="de-AT" sz="3100" u="sng" dirty="0">
              <a:latin typeface="Arial Narrow" pitchFamily="34" charset="0"/>
            </a:endParaRPr>
          </a:p>
          <a:p>
            <a:pPr>
              <a:spcBef>
                <a:spcPct val="20000"/>
              </a:spcBef>
            </a:pPr>
            <a:endParaRPr lang="de-AT" sz="3100" u="sng" dirty="0">
              <a:latin typeface="Arial Narrow" pitchFamily="34" charset="0"/>
            </a:endParaRPr>
          </a:p>
          <a:p>
            <a:pPr>
              <a:spcBef>
                <a:spcPct val="20000"/>
              </a:spcBef>
            </a:pPr>
            <a:endParaRPr lang="de-AT" sz="2800" dirty="0">
              <a:latin typeface="Arial Narrow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latin typeface="Arial Narrow" pitchFamily="34" charset="0"/>
              </a:rPr>
              <a:t>Nature Communications </a:t>
            </a:r>
            <a:r>
              <a:rPr lang="en-US" sz="2800" b="1" dirty="0">
                <a:latin typeface="Arial Narrow" pitchFamily="34" charset="0"/>
              </a:rPr>
              <a:t>10</a:t>
            </a:r>
            <a:r>
              <a:rPr lang="en-US" sz="2800" dirty="0">
                <a:latin typeface="Arial Narrow" pitchFamily="34" charset="0"/>
              </a:rPr>
              <a:t>, 494 (2019),</a:t>
            </a:r>
          </a:p>
          <a:p>
            <a:pPr>
              <a:spcBef>
                <a:spcPct val="20000"/>
              </a:spcBef>
            </a:pPr>
            <a:r>
              <a:rPr lang="en-GB" sz="2800" dirty="0">
                <a:latin typeface="Arial Narrow" pitchFamily="34" charset="0"/>
              </a:rPr>
              <a:t>Phys. Rev. Lett. </a:t>
            </a:r>
            <a:r>
              <a:rPr lang="en-GB" sz="2800" b="1" dirty="0">
                <a:latin typeface="Arial Narrow" pitchFamily="34" charset="0"/>
              </a:rPr>
              <a:t>123</a:t>
            </a:r>
            <a:r>
              <a:rPr lang="en-GB" sz="2800" dirty="0">
                <a:latin typeface="Arial Narrow" pitchFamily="34" charset="0"/>
              </a:rPr>
              <a:t>, 090404 (2019) </a:t>
            </a:r>
          </a:p>
        </p:txBody>
      </p:sp>
    </p:spTree>
    <p:extLst>
      <p:ext uri="{BB962C8B-B14F-4D97-AF65-F5344CB8AC3E}">
        <p14:creationId xmlns:p14="http://schemas.microsoft.com/office/powerpoint/2010/main" val="23855540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mit Pfeil 6"/>
          <p:cNvCxnSpPr>
            <a:endCxn id="19" idx="5"/>
          </p:cNvCxnSpPr>
          <p:nvPr/>
        </p:nvCxnSpPr>
        <p:spPr>
          <a:xfrm flipH="1" flipV="1">
            <a:off x="2480887" y="4556946"/>
            <a:ext cx="2363256" cy="1266911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feld 1"/>
          <p:cNvSpPr txBox="1"/>
          <p:nvPr/>
        </p:nvSpPr>
        <p:spPr>
          <a:xfrm>
            <a:off x="4410375" y="999181"/>
            <a:ext cx="4625869" cy="746802"/>
          </a:xfrm>
          <a:prstGeom prst="rect">
            <a:avLst/>
          </a:prstGeom>
          <a:noFill/>
        </p:spPr>
        <p:txBody>
          <a:bodyPr wrap="none" lIns="129978" tIns="64990" rIns="129978" bIns="64990" rtlCol="0">
            <a:spAutoFit/>
          </a:bodyPr>
          <a:lstStyle/>
          <a:p>
            <a:pPr defTabSz="649894" rtl="0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“Relative positions”</a:t>
            </a:r>
          </a:p>
        </p:txBody>
      </p:sp>
      <p:sp>
        <p:nvSpPr>
          <p:cNvPr id="19" name="Circle 1"/>
          <p:cNvSpPr/>
          <p:nvPr/>
        </p:nvSpPr>
        <p:spPr>
          <a:xfrm>
            <a:off x="2116868" y="4210717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ircle 1"/>
          <p:cNvSpPr/>
          <p:nvPr/>
        </p:nvSpPr>
        <p:spPr>
          <a:xfrm>
            <a:off x="10346468" y="5734717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ircle 1"/>
          <p:cNvSpPr/>
          <p:nvPr/>
        </p:nvSpPr>
        <p:spPr>
          <a:xfrm>
            <a:off x="4642354" y="5593203"/>
            <a:ext cx="426475" cy="405632"/>
          </a:xfrm>
          <a:prstGeom prst="ellipse">
            <a:avLst/>
          </a:prstGeom>
          <a:solidFill>
            <a:srgbClr val="339933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ircle 1"/>
          <p:cNvSpPr/>
          <p:nvPr/>
        </p:nvSpPr>
        <p:spPr>
          <a:xfrm>
            <a:off x="9268782" y="4286917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ircle 1"/>
          <p:cNvSpPr/>
          <p:nvPr/>
        </p:nvSpPr>
        <p:spPr>
          <a:xfrm>
            <a:off x="5567639" y="4112746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flipV="1">
            <a:off x="4953563" y="4502518"/>
            <a:ext cx="774503" cy="1134228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Gerade Verbindung mit Pfeil 36"/>
          <p:cNvCxnSpPr>
            <a:stCxn id="21" idx="6"/>
          </p:cNvCxnSpPr>
          <p:nvPr/>
        </p:nvCxnSpPr>
        <p:spPr>
          <a:xfrm flipV="1">
            <a:off x="5068829" y="4669971"/>
            <a:ext cx="4238457" cy="1126048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Gerade Verbindung mit Pfeil 44"/>
          <p:cNvCxnSpPr>
            <a:stCxn id="21" idx="5"/>
            <a:endCxn id="26" idx="1"/>
          </p:cNvCxnSpPr>
          <p:nvPr/>
        </p:nvCxnSpPr>
        <p:spPr>
          <a:xfrm>
            <a:off x="5006373" y="5939432"/>
            <a:ext cx="1679637" cy="910603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Gerade Verbindung mit Pfeil 48"/>
          <p:cNvCxnSpPr>
            <a:stCxn id="21" idx="6"/>
            <a:endCxn id="20" idx="2"/>
          </p:cNvCxnSpPr>
          <p:nvPr/>
        </p:nvCxnSpPr>
        <p:spPr>
          <a:xfrm>
            <a:off x="5068829" y="5796019"/>
            <a:ext cx="5277639" cy="141514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Circle 1"/>
          <p:cNvSpPr/>
          <p:nvPr/>
        </p:nvSpPr>
        <p:spPr>
          <a:xfrm>
            <a:off x="6623554" y="6790632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513113" y="2906486"/>
            <a:ext cx="10265229" cy="4865915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999043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mit Pfeil 6"/>
          <p:cNvCxnSpPr>
            <a:stCxn id="21" idx="2"/>
            <a:endCxn id="19" idx="5"/>
          </p:cNvCxnSpPr>
          <p:nvPr/>
        </p:nvCxnSpPr>
        <p:spPr>
          <a:xfrm flipH="1">
            <a:off x="2480887" y="4326448"/>
            <a:ext cx="3141181" cy="230498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feld 1"/>
          <p:cNvSpPr txBox="1"/>
          <p:nvPr/>
        </p:nvSpPr>
        <p:spPr>
          <a:xfrm>
            <a:off x="4410375" y="999181"/>
            <a:ext cx="4625869" cy="746802"/>
          </a:xfrm>
          <a:prstGeom prst="rect">
            <a:avLst/>
          </a:prstGeom>
          <a:noFill/>
        </p:spPr>
        <p:txBody>
          <a:bodyPr wrap="none" lIns="129978" tIns="64990" rIns="129978" bIns="64990" rtlCol="0">
            <a:spAutoFit/>
          </a:bodyPr>
          <a:lstStyle/>
          <a:p>
            <a:pPr defTabSz="649894" rtl="0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“Relative positions”</a:t>
            </a:r>
          </a:p>
        </p:txBody>
      </p:sp>
      <p:sp>
        <p:nvSpPr>
          <p:cNvPr id="19" name="Circle 1"/>
          <p:cNvSpPr/>
          <p:nvPr/>
        </p:nvSpPr>
        <p:spPr>
          <a:xfrm>
            <a:off x="2116868" y="4210717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Circle 1"/>
          <p:cNvSpPr/>
          <p:nvPr/>
        </p:nvSpPr>
        <p:spPr>
          <a:xfrm>
            <a:off x="10346468" y="5734717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Circle 1"/>
          <p:cNvSpPr/>
          <p:nvPr/>
        </p:nvSpPr>
        <p:spPr>
          <a:xfrm>
            <a:off x="5622068" y="4123632"/>
            <a:ext cx="426475" cy="405632"/>
          </a:xfrm>
          <a:prstGeom prst="ellipse">
            <a:avLst/>
          </a:prstGeom>
          <a:solidFill>
            <a:srgbClr val="FFFF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Circle 1"/>
          <p:cNvSpPr/>
          <p:nvPr/>
        </p:nvSpPr>
        <p:spPr>
          <a:xfrm>
            <a:off x="9268782" y="4286917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Circle 1"/>
          <p:cNvSpPr/>
          <p:nvPr/>
        </p:nvSpPr>
        <p:spPr>
          <a:xfrm>
            <a:off x="4729439" y="5582317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33" name="Gerade Verbindung mit Pfeil 32"/>
          <p:cNvCxnSpPr>
            <a:stCxn id="29" idx="7"/>
          </p:cNvCxnSpPr>
          <p:nvPr/>
        </p:nvCxnSpPr>
        <p:spPr>
          <a:xfrm flipV="1">
            <a:off x="5093458" y="4502518"/>
            <a:ext cx="634608" cy="1139202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arrow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Gerade Verbindung mit Pfeil 36"/>
          <p:cNvCxnSpPr>
            <a:stCxn id="21" idx="6"/>
            <a:endCxn id="22" idx="2"/>
          </p:cNvCxnSpPr>
          <p:nvPr/>
        </p:nvCxnSpPr>
        <p:spPr>
          <a:xfrm>
            <a:off x="6048543" y="4326448"/>
            <a:ext cx="3220239" cy="163285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Gerade Verbindung mit Pfeil 44"/>
          <p:cNvCxnSpPr>
            <a:endCxn id="26" idx="1"/>
          </p:cNvCxnSpPr>
          <p:nvPr/>
        </p:nvCxnSpPr>
        <p:spPr>
          <a:xfrm>
            <a:off x="5921829" y="4615543"/>
            <a:ext cx="764181" cy="2234492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Gerade Verbindung mit Pfeil 48"/>
          <p:cNvCxnSpPr>
            <a:stCxn id="21" idx="5"/>
            <a:endCxn id="20" idx="2"/>
          </p:cNvCxnSpPr>
          <p:nvPr/>
        </p:nvCxnSpPr>
        <p:spPr>
          <a:xfrm>
            <a:off x="5986087" y="4469861"/>
            <a:ext cx="4360381" cy="1467672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Circle 1"/>
          <p:cNvSpPr/>
          <p:nvPr/>
        </p:nvSpPr>
        <p:spPr>
          <a:xfrm>
            <a:off x="6623554" y="6790632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Rechteck 30"/>
          <p:cNvSpPr/>
          <p:nvPr/>
        </p:nvSpPr>
        <p:spPr>
          <a:xfrm>
            <a:off x="1513113" y="2906486"/>
            <a:ext cx="10265229" cy="4865915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85258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96131" y="999181"/>
            <a:ext cx="4454348" cy="746802"/>
          </a:xfrm>
          <a:prstGeom prst="rect">
            <a:avLst/>
          </a:prstGeom>
          <a:noFill/>
        </p:spPr>
        <p:txBody>
          <a:bodyPr wrap="none" lIns="129978" tIns="64990" rIns="129978" bIns="64990" rtlCol="0">
            <a:spAutoFit/>
          </a:bodyPr>
          <a:lstStyle/>
          <a:p>
            <a:pPr defTabSz="649894" rtl="0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Relative quantities</a:t>
            </a:r>
          </a:p>
        </p:txBody>
      </p:sp>
      <p:grpSp>
        <p:nvGrpSpPr>
          <p:cNvPr id="72" name="Gruppieren 71"/>
          <p:cNvGrpSpPr/>
          <p:nvPr/>
        </p:nvGrpSpPr>
        <p:grpSpPr>
          <a:xfrm>
            <a:off x="1491064" y="3508243"/>
            <a:ext cx="4058165" cy="3182572"/>
            <a:chOff x="318440" y="1580734"/>
            <a:chExt cx="4385958" cy="3616380"/>
          </a:xfrm>
        </p:grpSpPr>
        <p:grpSp>
          <p:nvGrpSpPr>
            <p:cNvPr id="27" name="Group"/>
            <p:cNvGrpSpPr/>
            <p:nvPr/>
          </p:nvGrpSpPr>
          <p:grpSpPr>
            <a:xfrm>
              <a:off x="994793" y="2120819"/>
              <a:ext cx="2220339" cy="2528705"/>
              <a:chOff x="0" y="0"/>
              <a:chExt cx="2220337" cy="2528702"/>
            </a:xfrm>
          </p:grpSpPr>
          <p:sp>
            <p:nvSpPr>
              <p:cNvPr id="28" name="Circle 1"/>
              <p:cNvSpPr/>
              <p:nvPr/>
            </p:nvSpPr>
            <p:spPr>
              <a:xfrm>
                <a:off x="0" y="258141"/>
                <a:ext cx="460922" cy="4609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54388">
                    <a:srgbClr val="D38A80"/>
                  </a:gs>
                  <a:gs pos="100000">
                    <a:srgbClr val="A71500"/>
                  </a:gs>
                </a:gsLst>
                <a:path path="shape">
                  <a:fillToRect l="68484" t="29203" r="31515" b="70796"/>
                </a:path>
              </a:gra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Circle 2"/>
              <p:cNvSpPr/>
              <p:nvPr/>
            </p:nvSpPr>
            <p:spPr>
              <a:xfrm>
                <a:off x="1507947" y="888985"/>
                <a:ext cx="460922" cy="4609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54388">
                    <a:srgbClr val="D38A80"/>
                  </a:gs>
                  <a:gs pos="100000">
                    <a:srgbClr val="A71500"/>
                  </a:gs>
                </a:gsLst>
                <a:path path="shape">
                  <a:fillToRect l="68484" t="29203" r="31515" b="70796"/>
                </a:path>
              </a:gra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Circle 3"/>
              <p:cNvSpPr/>
              <p:nvPr/>
            </p:nvSpPr>
            <p:spPr>
              <a:xfrm>
                <a:off x="369375" y="1909152"/>
                <a:ext cx="460922" cy="4609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54388">
                    <a:srgbClr val="D38A80"/>
                  </a:gs>
                  <a:gs pos="100000">
                    <a:srgbClr val="A71500"/>
                  </a:gs>
                </a:gsLst>
                <a:path path="shape">
                  <a:fillToRect l="68484" t="29203" r="31515" b="70796"/>
                </a:path>
              </a:gra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1"/>
              <p:cNvSpPr/>
              <p:nvPr/>
            </p:nvSpPr>
            <p:spPr>
              <a:xfrm flipH="1" flipV="1">
                <a:off x="307965" y="783205"/>
                <a:ext cx="241404" cy="10596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headEnd type="arrow" w="med" len="med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2"/>
              <p:cNvSpPr/>
              <p:nvPr/>
            </p:nvSpPr>
            <p:spPr>
              <a:xfrm flipH="1" flipV="1">
                <a:off x="497946" y="568541"/>
                <a:ext cx="1000784" cy="42932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headEnd type="arrow" w="med" len="med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Line 3"/>
              <p:cNvSpPr/>
              <p:nvPr/>
            </p:nvSpPr>
            <p:spPr>
              <a:xfrm flipH="1">
                <a:off x="882185" y="1340706"/>
                <a:ext cx="677345" cy="67734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headEnd type="arrow" w="med" len="med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A"/>
              <p:cNvSpPr txBox="1"/>
              <p:nvPr/>
            </p:nvSpPr>
            <p:spPr>
              <a:xfrm>
                <a:off x="428666" y="0"/>
                <a:ext cx="498031" cy="571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295173"/>
                    </a:solidFill>
                    <a:latin typeface="PetitaBold"/>
                    <a:ea typeface="PetitaBold"/>
                    <a:cs typeface="PetitaBold"/>
                    <a:sym typeface="PetitaBold"/>
                  </a:defRPr>
                </a:lvl1pPr>
              </a:lstStyle>
              <a:p>
                <a:r>
                  <a:rPr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1" name="B"/>
              <p:cNvSpPr txBox="1"/>
              <p:nvPr/>
            </p:nvSpPr>
            <p:spPr>
              <a:xfrm>
                <a:off x="1759416" y="450501"/>
                <a:ext cx="460922" cy="5117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295173"/>
                    </a:solidFill>
                    <a:latin typeface="PetitaBold"/>
                    <a:ea typeface="PetitaBold"/>
                    <a:cs typeface="PetitaBold"/>
                    <a:sym typeface="PetitaBold"/>
                  </a:defRPr>
                </a:lvl1pPr>
              </a:lstStyle>
              <a:p>
                <a:r>
                  <a:rPr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2" name="C"/>
              <p:cNvSpPr txBox="1"/>
              <p:nvPr/>
            </p:nvSpPr>
            <p:spPr>
              <a:xfrm>
                <a:off x="855697" y="1957444"/>
                <a:ext cx="460922" cy="571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295173"/>
                    </a:solidFill>
                    <a:latin typeface="PetitaBold"/>
                    <a:ea typeface="PetitaBold"/>
                    <a:cs typeface="PetitaBold"/>
                    <a:sym typeface="PetitaBold"/>
                  </a:defRPr>
                </a:lvl1pPr>
              </a:lstStyle>
              <a:p>
                <a:r>
                  <a:rPr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3" name="Rechteck 2"/>
            <p:cNvSpPr/>
            <p:nvPr/>
          </p:nvSpPr>
          <p:spPr>
            <a:xfrm>
              <a:off x="3007951" y="2926040"/>
              <a:ext cx="1696447" cy="5770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kern="1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“System”</a:t>
              </a:r>
              <a:endParaRPr lang="de-AT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hteck 42"/>
            <p:cNvSpPr/>
            <p:nvPr/>
          </p:nvSpPr>
          <p:spPr>
            <a:xfrm>
              <a:off x="817001" y="4620062"/>
              <a:ext cx="1925137" cy="5770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kern="1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“Old QRF”</a:t>
              </a:r>
              <a:endParaRPr lang="de-AT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hteck 43"/>
            <p:cNvSpPr/>
            <p:nvPr/>
          </p:nvSpPr>
          <p:spPr>
            <a:xfrm>
              <a:off x="318440" y="1580734"/>
              <a:ext cx="2091456" cy="5770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kern="1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“New QRF”</a:t>
              </a:r>
              <a:endParaRPr lang="de-AT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hteck 3"/>
          <p:cNvSpPr/>
          <p:nvPr/>
        </p:nvSpPr>
        <p:spPr>
          <a:xfrm>
            <a:off x="5918644" y="3816293"/>
            <a:ext cx="687603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2600"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The description of the quantum state is given in terms of 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quantities.</a:t>
            </a:r>
          </a:p>
          <a:p>
            <a:pPr algn="l">
              <a:defRPr sz="2600">
                <a:latin typeface="Palatino"/>
                <a:ea typeface="Palatino"/>
                <a:cs typeface="Palatino"/>
                <a:sym typeface="Palatino"/>
              </a:defRPr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 sz="2600"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Systems are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algn="l">
              <a:defRPr sz="2600"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Systems are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729272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25469" y="999181"/>
            <a:ext cx="5595686" cy="746802"/>
          </a:xfrm>
          <a:prstGeom prst="rect">
            <a:avLst/>
          </a:prstGeom>
          <a:noFill/>
        </p:spPr>
        <p:txBody>
          <a:bodyPr wrap="none" lIns="129978" tIns="64990" rIns="129978" bIns="64990" rtlCol="0">
            <a:spAutoFit/>
          </a:bodyPr>
          <a:lstStyle/>
          <a:p>
            <a:pPr defTabSz="649894" rtl="0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does not work …</a:t>
            </a:r>
          </a:p>
        </p:txBody>
      </p:sp>
      <p:grpSp>
        <p:nvGrpSpPr>
          <p:cNvPr id="72" name="Gruppieren 71"/>
          <p:cNvGrpSpPr/>
          <p:nvPr/>
        </p:nvGrpSpPr>
        <p:grpSpPr>
          <a:xfrm>
            <a:off x="1501558" y="2376131"/>
            <a:ext cx="3899203" cy="2977621"/>
            <a:chOff x="388606" y="1741542"/>
            <a:chExt cx="4214157" cy="3383490"/>
          </a:xfrm>
        </p:grpSpPr>
        <p:grpSp>
          <p:nvGrpSpPr>
            <p:cNvPr id="27" name="Group"/>
            <p:cNvGrpSpPr/>
            <p:nvPr/>
          </p:nvGrpSpPr>
          <p:grpSpPr>
            <a:xfrm>
              <a:off x="994793" y="2120819"/>
              <a:ext cx="2220339" cy="2528705"/>
              <a:chOff x="0" y="0"/>
              <a:chExt cx="2220337" cy="2528702"/>
            </a:xfrm>
          </p:grpSpPr>
          <p:sp>
            <p:nvSpPr>
              <p:cNvPr id="28" name="Circle 1"/>
              <p:cNvSpPr/>
              <p:nvPr/>
            </p:nvSpPr>
            <p:spPr>
              <a:xfrm>
                <a:off x="0" y="258141"/>
                <a:ext cx="460922" cy="4609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54388">
                    <a:srgbClr val="D38A80"/>
                  </a:gs>
                  <a:gs pos="100000">
                    <a:srgbClr val="A71500"/>
                  </a:gs>
                </a:gsLst>
                <a:path path="shape">
                  <a:fillToRect l="68484" t="29203" r="31515" b="70796"/>
                </a:path>
              </a:gra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Circle 2"/>
              <p:cNvSpPr/>
              <p:nvPr/>
            </p:nvSpPr>
            <p:spPr>
              <a:xfrm>
                <a:off x="1507947" y="888985"/>
                <a:ext cx="460922" cy="4609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54388">
                    <a:srgbClr val="D38A80"/>
                  </a:gs>
                  <a:gs pos="100000">
                    <a:srgbClr val="A71500"/>
                  </a:gs>
                </a:gsLst>
                <a:path path="shape">
                  <a:fillToRect l="68484" t="29203" r="31515" b="70796"/>
                </a:path>
              </a:gra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Circle 3"/>
              <p:cNvSpPr/>
              <p:nvPr/>
            </p:nvSpPr>
            <p:spPr>
              <a:xfrm>
                <a:off x="369375" y="1909152"/>
                <a:ext cx="460922" cy="4609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54388">
                    <a:srgbClr val="D38A80"/>
                  </a:gs>
                  <a:gs pos="100000">
                    <a:srgbClr val="A71500"/>
                  </a:gs>
                </a:gsLst>
                <a:path path="shape">
                  <a:fillToRect l="68484" t="29203" r="31515" b="70796"/>
                </a:path>
              </a:gra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1"/>
              <p:cNvSpPr/>
              <p:nvPr/>
            </p:nvSpPr>
            <p:spPr>
              <a:xfrm flipH="1" flipV="1">
                <a:off x="307965" y="783205"/>
                <a:ext cx="241404" cy="10596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headEnd type="arrow" w="med" len="med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2"/>
              <p:cNvSpPr/>
              <p:nvPr/>
            </p:nvSpPr>
            <p:spPr>
              <a:xfrm flipH="1" flipV="1">
                <a:off x="497946" y="568541"/>
                <a:ext cx="1000784" cy="42932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headEnd type="arrow" w="med" len="med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Line 3"/>
              <p:cNvSpPr/>
              <p:nvPr/>
            </p:nvSpPr>
            <p:spPr>
              <a:xfrm flipH="1">
                <a:off x="882185" y="1340706"/>
                <a:ext cx="677345" cy="67734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headEnd type="arrow" w="med" len="med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A"/>
              <p:cNvSpPr txBox="1"/>
              <p:nvPr/>
            </p:nvSpPr>
            <p:spPr>
              <a:xfrm>
                <a:off x="428666" y="0"/>
                <a:ext cx="498031" cy="571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295173"/>
                    </a:solidFill>
                    <a:latin typeface="PetitaBold"/>
                    <a:ea typeface="PetitaBold"/>
                    <a:cs typeface="PetitaBold"/>
                    <a:sym typeface="PetitaBold"/>
                  </a:defRPr>
                </a:lvl1pPr>
              </a:lstStyle>
              <a:p>
                <a:r>
                  <a:rPr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1" name="B"/>
              <p:cNvSpPr txBox="1"/>
              <p:nvPr/>
            </p:nvSpPr>
            <p:spPr>
              <a:xfrm>
                <a:off x="1759416" y="450501"/>
                <a:ext cx="460922" cy="5117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295173"/>
                    </a:solidFill>
                    <a:latin typeface="PetitaBold"/>
                    <a:ea typeface="PetitaBold"/>
                    <a:cs typeface="PetitaBold"/>
                    <a:sym typeface="PetitaBold"/>
                  </a:defRPr>
                </a:lvl1pPr>
              </a:lstStyle>
              <a:p>
                <a:r>
                  <a:rPr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2" name="C"/>
              <p:cNvSpPr txBox="1"/>
              <p:nvPr/>
            </p:nvSpPr>
            <p:spPr>
              <a:xfrm>
                <a:off x="855697" y="1957444"/>
                <a:ext cx="460922" cy="571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295173"/>
                    </a:solidFill>
                    <a:latin typeface="PetitaBold"/>
                    <a:ea typeface="PetitaBold"/>
                    <a:cs typeface="PetitaBold"/>
                    <a:sym typeface="PetitaBold"/>
                  </a:defRPr>
                </a:lvl1pPr>
              </a:lstStyle>
              <a:p>
                <a:r>
                  <a:rPr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3" name="Rechteck 2"/>
            <p:cNvSpPr/>
            <p:nvPr/>
          </p:nvSpPr>
          <p:spPr>
            <a:xfrm>
              <a:off x="3015461" y="2926040"/>
              <a:ext cx="1587302" cy="542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kern="1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“System”</a:t>
              </a:r>
              <a:endParaRPr lang="de-AT" sz="2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hteck 42"/>
            <p:cNvSpPr/>
            <p:nvPr/>
          </p:nvSpPr>
          <p:spPr>
            <a:xfrm>
              <a:off x="1115538" y="4582952"/>
              <a:ext cx="1798665" cy="542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kern="1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“Old QRF”</a:t>
              </a:r>
              <a:endParaRPr lang="de-AT" sz="2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hteck 43"/>
            <p:cNvSpPr/>
            <p:nvPr/>
          </p:nvSpPr>
          <p:spPr>
            <a:xfrm>
              <a:off x="388606" y="1741542"/>
              <a:ext cx="1951123" cy="542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kern="1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“New QRF”</a:t>
              </a:r>
              <a:endParaRPr lang="de-AT" sz="2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he usual definition of relative coordinates and momenta is:"/>
          <p:cNvSpPr txBox="1"/>
          <p:nvPr/>
        </p:nvSpPr>
        <p:spPr>
          <a:xfrm>
            <a:off x="5824833" y="3273570"/>
            <a:ext cx="6095821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/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relative coordinates a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relative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momenta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duced mass"/>
          <p:cNvSpPr txBox="1"/>
          <p:nvPr/>
        </p:nvSpPr>
        <p:spPr>
          <a:xfrm>
            <a:off x="4833913" y="6880442"/>
            <a:ext cx="7107722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0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de-AT" sz="26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de-AT" sz="2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reduced mass</a:t>
            </a: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53" y="6822098"/>
            <a:ext cx="2457155" cy="6960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85" y="8283949"/>
            <a:ext cx="3241143" cy="4342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8" name="We are not guaranteed to have a hamiltonian formalism after the transformation."/>
          <p:cNvSpPr txBox="1"/>
          <p:nvPr/>
        </p:nvSpPr>
        <p:spPr>
          <a:xfrm>
            <a:off x="6374459" y="8190486"/>
            <a:ext cx="5846568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/>
            <a:r>
              <a:rPr lang="de-AT" sz="2800" b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A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canonical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guarantee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s of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amiltonian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formalism.</a:t>
            </a:r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38" y="5767215"/>
            <a:ext cx="7977202" cy="9139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6" name="Pfeil nach rechts 65"/>
          <p:cNvSpPr/>
          <p:nvPr/>
        </p:nvSpPr>
        <p:spPr>
          <a:xfrm rot="5400000">
            <a:off x="2879955" y="7042447"/>
            <a:ext cx="563283" cy="93745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8081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58" grpId="0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24809" y="999181"/>
            <a:ext cx="4597015" cy="746802"/>
          </a:xfrm>
          <a:prstGeom prst="rect">
            <a:avLst/>
          </a:prstGeom>
          <a:noFill/>
        </p:spPr>
        <p:txBody>
          <a:bodyPr wrap="none" lIns="129978" tIns="64990" rIns="129978" bIns="64990" rtlCol="0">
            <a:spAutoFit/>
          </a:bodyPr>
          <a:lstStyle/>
          <a:p>
            <a:pPr defTabSz="649894" rtl="0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Relative positions 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3185448" y="3908840"/>
            <a:ext cx="5599324" cy="2481618"/>
            <a:chOff x="1044372" y="2241912"/>
            <a:chExt cx="5427523" cy="2257241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3093" y="2328047"/>
              <a:ext cx="2611994" cy="2171106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1044372" y="2241912"/>
              <a:ext cx="734055" cy="429255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8487" y="2361262"/>
              <a:ext cx="2653408" cy="2137891"/>
            </a:xfrm>
            <a:prstGeom prst="rect">
              <a:avLst/>
            </a:prstGeom>
          </p:spPr>
        </p:pic>
        <p:sp>
          <p:nvSpPr>
            <p:cNvPr id="81" name="Rechteck 80"/>
            <p:cNvSpPr/>
            <p:nvPr/>
          </p:nvSpPr>
          <p:spPr>
            <a:xfrm>
              <a:off x="3940149" y="2269006"/>
              <a:ext cx="734055" cy="429255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</p:grpSp>
      <p:sp>
        <p:nvSpPr>
          <p:cNvPr id="35" name="We choose the relative quantity we are interested in and then complete the transformation canonically."/>
          <p:cNvSpPr txBox="1"/>
          <p:nvPr/>
        </p:nvSpPr>
        <p:spPr>
          <a:xfrm>
            <a:off x="918098" y="2364802"/>
            <a:ext cx="11473061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/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relative quantity </a:t>
            </a:r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interested in and then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transformation canonically.</a:t>
            </a:r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99" y="6749064"/>
            <a:ext cx="2348239" cy="9105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44" y="6770835"/>
            <a:ext cx="3021074" cy="9310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8429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70560" y="999181"/>
            <a:ext cx="8705512" cy="746802"/>
          </a:xfrm>
          <a:prstGeom prst="rect">
            <a:avLst/>
          </a:prstGeom>
          <a:noFill/>
        </p:spPr>
        <p:txBody>
          <a:bodyPr wrap="none" lIns="129978" tIns="64990" rIns="129978" bIns="64990" rtlCol="0">
            <a:spAutoFit/>
          </a:bodyPr>
          <a:lstStyle/>
          <a:p>
            <a:pPr defTabSz="649894" rtl="0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Superpositions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of spatial translation”</a:t>
            </a:r>
          </a:p>
        </p:txBody>
      </p:sp>
      <p:grpSp>
        <p:nvGrpSpPr>
          <p:cNvPr id="60" name="Group"/>
          <p:cNvGrpSpPr/>
          <p:nvPr/>
        </p:nvGrpSpPr>
        <p:grpSpPr>
          <a:xfrm>
            <a:off x="1757895" y="4312890"/>
            <a:ext cx="2342833" cy="1481648"/>
            <a:chOff x="0" y="0"/>
            <a:chExt cx="3471069" cy="2177747"/>
          </a:xfrm>
        </p:grpSpPr>
        <p:pic>
          <p:nvPicPr>
            <p:cNvPr id="63" name="Image 2" descr="Imag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471069" cy="21777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" name="A 2 1"/>
            <p:cNvSpPr txBox="1"/>
            <p:nvPr/>
          </p:nvSpPr>
          <p:spPr>
            <a:xfrm>
              <a:off x="203928" y="796178"/>
              <a:ext cx="505867" cy="7841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300">
                  <a:latin typeface="PetitaBold"/>
                  <a:ea typeface="PetitaBold"/>
                  <a:cs typeface="PetitaBold"/>
                  <a:sym typeface="PetitaBold"/>
                </a:defRPr>
              </a:lvl1pPr>
            </a:lstStyle>
            <a:p>
              <a:r>
                <a:rPr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71" name="Line 4 1"/>
          <p:cNvSpPr/>
          <p:nvPr/>
        </p:nvSpPr>
        <p:spPr>
          <a:xfrm>
            <a:off x="1584832" y="5737797"/>
            <a:ext cx="5802175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Image 3 1" descr="Imag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604846" y="4629236"/>
            <a:ext cx="2648417" cy="115949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3" name="Line 5 1"/>
          <p:cNvSpPr/>
          <p:nvPr/>
        </p:nvSpPr>
        <p:spPr>
          <a:xfrm flipV="1">
            <a:off x="6115776" y="4893760"/>
            <a:ext cx="1" cy="1028225"/>
          </a:xfrm>
          <a:prstGeom prst="line">
            <a:avLst/>
          </a:prstGeom>
          <a:noFill/>
          <a:ln w="25400" cap="rnd">
            <a:solidFill>
              <a:srgbClr val="000000"/>
            </a:solidFill>
            <a:custDash>
              <a:ds d="100000" sp="200000"/>
            </a:custDash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Image 4 1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976418" y="5962753"/>
            <a:ext cx="302962" cy="16654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5" name="Line 6 1"/>
          <p:cNvSpPr/>
          <p:nvPr/>
        </p:nvSpPr>
        <p:spPr>
          <a:xfrm flipV="1">
            <a:off x="2695490" y="4766199"/>
            <a:ext cx="1" cy="1155787"/>
          </a:xfrm>
          <a:prstGeom prst="line">
            <a:avLst/>
          </a:prstGeom>
          <a:noFill/>
          <a:ln w="25400" cap="rnd">
            <a:solidFill>
              <a:srgbClr val="000000"/>
            </a:solidFill>
            <a:custDash>
              <a:ds d="100000" sp="200000"/>
            </a:custDash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Image 5 1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593361" y="5962753"/>
            <a:ext cx="180012" cy="150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7" name="B 2 1"/>
          <p:cNvSpPr txBox="1"/>
          <p:nvPr/>
        </p:nvSpPr>
        <p:spPr>
          <a:xfrm>
            <a:off x="5195948" y="4825472"/>
            <a:ext cx="34144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4300"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0" name="Line 7 1"/>
          <p:cNvSpPr/>
          <p:nvPr/>
        </p:nvSpPr>
        <p:spPr>
          <a:xfrm flipV="1">
            <a:off x="1674780" y="4114804"/>
            <a:ext cx="1" cy="177518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105" y="5953299"/>
            <a:ext cx="2846650" cy="4507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5" name="Rechteck 84"/>
          <p:cNvSpPr/>
          <p:nvPr/>
        </p:nvSpPr>
        <p:spPr>
          <a:xfrm>
            <a:off x="3217497" y="8683535"/>
            <a:ext cx="26918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AT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B &amp; C </a:t>
            </a:r>
            <a:r>
              <a:rPr lang="de-AT" sz="26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AT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6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</a:t>
            </a:r>
            <a:r>
              <a:rPr lang="de-AT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6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</a:p>
        </p:txBody>
      </p:sp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52" y="7152410"/>
            <a:ext cx="2797714" cy="44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hteck 5"/>
          <p:cNvSpPr/>
          <p:nvPr/>
        </p:nvSpPr>
        <p:spPr>
          <a:xfrm>
            <a:off x="1329758" y="7915483"/>
            <a:ext cx="36776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Parity-Swap Operator: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09" y="8683942"/>
            <a:ext cx="2514175" cy="4820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Rechteck 33"/>
          <p:cNvSpPr/>
          <p:nvPr/>
        </p:nvSpPr>
        <p:spPr>
          <a:xfrm>
            <a:off x="9411455" y="6819258"/>
            <a:ext cx="35933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AT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</a:t>
            </a:r>
            <a:r>
              <a:rPr lang="de-AT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promoted</a:t>
            </a:r>
            <a:r>
              <a:rPr lang="de-AT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AT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endParaRPr lang="de-AT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7541233" y="2413536"/>
            <a:ext cx="63244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AT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de-A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RF:</a:t>
            </a:r>
          </a:p>
        </p:txBody>
      </p:sp>
      <p:pic>
        <p:nvPicPr>
          <p:cNvPr id="24" name="Grafik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78" y="5009078"/>
            <a:ext cx="4460539" cy="7986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A 2 2"/>
          <p:cNvSpPr txBox="1"/>
          <p:nvPr/>
        </p:nvSpPr>
        <p:spPr>
          <a:xfrm>
            <a:off x="2320082" y="2851604"/>
            <a:ext cx="34144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4300"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9" name="Line 4 2"/>
          <p:cNvSpPr/>
          <p:nvPr/>
        </p:nvSpPr>
        <p:spPr>
          <a:xfrm>
            <a:off x="1628376" y="3767482"/>
            <a:ext cx="5802175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Image 3 2" descr="Imag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648390" y="2658921"/>
            <a:ext cx="2648417" cy="115949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1" name="Line 5 2"/>
          <p:cNvSpPr/>
          <p:nvPr/>
        </p:nvSpPr>
        <p:spPr>
          <a:xfrm flipV="1">
            <a:off x="6159320" y="2923445"/>
            <a:ext cx="1" cy="1028225"/>
          </a:xfrm>
          <a:prstGeom prst="line">
            <a:avLst/>
          </a:prstGeom>
          <a:noFill/>
          <a:ln w="25400" cap="rnd">
            <a:solidFill>
              <a:srgbClr val="000000"/>
            </a:solidFill>
            <a:custDash>
              <a:ds d="100000" sp="200000"/>
            </a:custDash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Image 4 2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019962" y="3992438"/>
            <a:ext cx="302962" cy="16654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3" name="Line 6 2"/>
          <p:cNvSpPr/>
          <p:nvPr/>
        </p:nvSpPr>
        <p:spPr>
          <a:xfrm flipV="1">
            <a:off x="2739035" y="2135297"/>
            <a:ext cx="4165" cy="1816373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 5 2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636905" y="3992438"/>
            <a:ext cx="180012" cy="150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5" name="B 2 2"/>
          <p:cNvSpPr txBox="1"/>
          <p:nvPr/>
        </p:nvSpPr>
        <p:spPr>
          <a:xfrm>
            <a:off x="5239492" y="2855157"/>
            <a:ext cx="34144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4300"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6" name="Line 7 2"/>
          <p:cNvSpPr/>
          <p:nvPr/>
        </p:nvSpPr>
        <p:spPr>
          <a:xfrm flipV="1">
            <a:off x="1718324" y="2144489"/>
            <a:ext cx="1" cy="177518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fik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46" y="3032604"/>
            <a:ext cx="3880533" cy="4501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" name="Rechteck 36"/>
          <p:cNvSpPr/>
          <p:nvPr/>
        </p:nvSpPr>
        <p:spPr>
          <a:xfrm>
            <a:off x="7595661" y="4285879"/>
            <a:ext cx="63244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A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RF: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0189029" y="6346368"/>
            <a:ext cx="0" cy="522515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hteck 46"/>
          <p:cNvSpPr/>
          <p:nvPr/>
        </p:nvSpPr>
        <p:spPr>
          <a:xfrm>
            <a:off x="1543205" y="6343279"/>
            <a:ext cx="63244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AT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de-A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                    : </a:t>
            </a: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98" y="6455149"/>
            <a:ext cx="1733516" cy="3402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hteck 11"/>
          <p:cNvSpPr/>
          <p:nvPr/>
        </p:nvSpPr>
        <p:spPr>
          <a:xfrm>
            <a:off x="4724400" y="7139107"/>
            <a:ext cx="3494314" cy="471924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13" name="Grafik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54" y="7997511"/>
            <a:ext cx="3527973" cy="37967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6" name="Gerader Verbinder 25"/>
          <p:cNvCxnSpPr/>
          <p:nvPr/>
        </p:nvCxnSpPr>
        <p:spPr>
          <a:xfrm>
            <a:off x="5755482" y="9433560"/>
            <a:ext cx="757237" cy="4763"/>
          </a:xfrm>
          <a:prstGeom prst="line">
            <a:avLst/>
          </a:prstGeom>
          <a:noFill/>
          <a:ln w="25400" cap="flat">
            <a:solidFill>
              <a:srgbClr val="0033C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Gerader Verbinder 27"/>
          <p:cNvCxnSpPr/>
          <p:nvPr/>
        </p:nvCxnSpPr>
        <p:spPr>
          <a:xfrm flipV="1">
            <a:off x="6510337" y="9238298"/>
            <a:ext cx="4763" cy="209550"/>
          </a:xfrm>
          <a:prstGeom prst="line">
            <a:avLst/>
          </a:prstGeom>
          <a:noFill/>
          <a:ln w="254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Rechteck 63"/>
          <p:cNvSpPr/>
          <p:nvPr/>
        </p:nvSpPr>
        <p:spPr>
          <a:xfrm>
            <a:off x="9043939" y="8724492"/>
            <a:ext cx="26918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AT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A &amp; B </a:t>
            </a:r>
            <a:r>
              <a:rPr lang="de-AT" sz="26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AT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6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</a:t>
            </a:r>
            <a:r>
              <a:rPr lang="de-AT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6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</a:p>
        </p:txBody>
      </p:sp>
      <p:cxnSp>
        <p:nvCxnSpPr>
          <p:cNvPr id="67" name="Gerader Verbinder 66"/>
          <p:cNvCxnSpPr/>
          <p:nvPr/>
        </p:nvCxnSpPr>
        <p:spPr>
          <a:xfrm>
            <a:off x="7981951" y="9469279"/>
            <a:ext cx="757237" cy="4763"/>
          </a:xfrm>
          <a:prstGeom prst="line">
            <a:avLst/>
          </a:prstGeom>
          <a:noFill/>
          <a:ln w="25400" cap="flat">
            <a:solidFill>
              <a:srgbClr val="0033C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Gerader Verbinder 67"/>
          <p:cNvCxnSpPr/>
          <p:nvPr/>
        </p:nvCxnSpPr>
        <p:spPr>
          <a:xfrm flipV="1">
            <a:off x="7986712" y="9266873"/>
            <a:ext cx="4763" cy="209550"/>
          </a:xfrm>
          <a:prstGeom prst="line">
            <a:avLst/>
          </a:prstGeom>
          <a:noFill/>
          <a:ln w="254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42709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5" grpId="0" animBg="1"/>
      <p:bldP spid="77" grpId="0"/>
      <p:bldP spid="70" grpId="0" animBg="1"/>
      <p:bldP spid="85" grpId="0"/>
      <p:bldP spid="6" grpId="0"/>
      <p:bldP spid="34" grpId="0"/>
      <p:bldP spid="37" grpId="0"/>
      <p:bldP spid="47" grpId="0"/>
      <p:bldP spid="12" grpId="0" animBg="1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211641" y="999181"/>
            <a:ext cx="8877033" cy="746802"/>
          </a:xfrm>
          <a:prstGeom prst="rect">
            <a:avLst/>
          </a:prstGeom>
          <a:noFill/>
        </p:spPr>
        <p:txBody>
          <a:bodyPr wrap="none" lIns="129978" tIns="64990" rIns="129978" bIns="64990" rtlCol="0">
            <a:spAutoFit/>
          </a:bodyPr>
          <a:lstStyle/>
          <a:p>
            <a:pPr defTabSz="649894" rtl="0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Examples of “relative quantum states”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89" y="2115584"/>
            <a:ext cx="9474700" cy="7121895"/>
          </a:xfrm>
          <a:prstGeom prst="rect">
            <a:avLst/>
          </a:prstGeom>
        </p:spPr>
      </p:pic>
      <p:sp>
        <p:nvSpPr>
          <p:cNvPr id="61" name="Localised state of A"/>
          <p:cNvSpPr txBox="1"/>
          <p:nvPr/>
        </p:nvSpPr>
        <p:spPr>
          <a:xfrm>
            <a:off x="522514" y="2033460"/>
            <a:ext cx="1957292" cy="96436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3000">
                <a:solidFill>
                  <a:srgbClr val="1C3A53"/>
                </a:solidFill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Localised</a:t>
            </a:r>
            <a:r>
              <a:rPr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of A</a:t>
            </a:r>
          </a:p>
        </p:txBody>
      </p:sp>
      <p:sp>
        <p:nvSpPr>
          <p:cNvPr id="86" name="Product state and spatial superposition"/>
          <p:cNvSpPr txBox="1"/>
          <p:nvPr/>
        </p:nvSpPr>
        <p:spPr>
          <a:xfrm>
            <a:off x="5489112" y="2041962"/>
            <a:ext cx="1630144" cy="96436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3000">
                <a:solidFill>
                  <a:srgbClr val="1C3A53"/>
                </a:solidFill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state</a:t>
            </a:r>
          </a:p>
        </p:txBody>
      </p:sp>
      <p:sp>
        <p:nvSpPr>
          <p:cNvPr id="111" name="EPR state"/>
          <p:cNvSpPr txBox="1"/>
          <p:nvPr/>
        </p:nvSpPr>
        <p:spPr>
          <a:xfrm>
            <a:off x="5784844" y="5836974"/>
            <a:ext cx="1138470" cy="96436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3000">
                <a:solidFill>
                  <a:srgbClr val="1C3A53"/>
                </a:solidFill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 state</a:t>
            </a:r>
          </a:p>
        </p:txBody>
      </p:sp>
      <p:sp>
        <p:nvSpPr>
          <p:cNvPr id="156" name="Entangled state"/>
          <p:cNvSpPr txBox="1"/>
          <p:nvPr/>
        </p:nvSpPr>
        <p:spPr>
          <a:xfrm>
            <a:off x="655504" y="5864187"/>
            <a:ext cx="1935296" cy="96436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3000">
                <a:solidFill>
                  <a:srgbClr val="1C3A53"/>
                </a:solidFill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Entangled state</a:t>
            </a:r>
          </a:p>
        </p:txBody>
      </p:sp>
    </p:spTree>
    <p:extLst>
      <p:ext uri="{BB962C8B-B14F-4D97-AF65-F5344CB8AC3E}">
        <p14:creationId xmlns:p14="http://schemas.microsoft.com/office/powerpoint/2010/main" val="5381048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feld 74"/>
          <p:cNvSpPr txBox="1"/>
          <p:nvPr/>
        </p:nvSpPr>
        <p:spPr>
          <a:xfrm>
            <a:off x="1898955" y="2007590"/>
            <a:ext cx="10024579" cy="5488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Hamiltonian is assigned to all systems “external” to a QRF.</a:t>
            </a:r>
            <a:endParaRPr kumimoji="0" lang="en-GB" sz="2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89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Dynamical quantum reference frames</a:t>
            </a: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20" y="3505167"/>
            <a:ext cx="3438933" cy="859733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38609" y="2865374"/>
            <a:ext cx="8060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Schrödinger</a:t>
            </a:r>
            <a:r>
              <a:rPr lang="de-AT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de-AT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de-AT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AT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endParaRPr lang="de-AT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uppieren 61"/>
          <p:cNvGrpSpPr/>
          <p:nvPr/>
        </p:nvGrpSpPr>
        <p:grpSpPr>
          <a:xfrm>
            <a:off x="8596253" y="2893569"/>
            <a:ext cx="3675213" cy="2698117"/>
            <a:chOff x="278212" y="1672094"/>
            <a:chExt cx="4421551" cy="3478659"/>
          </a:xfrm>
        </p:grpSpPr>
        <p:grpSp>
          <p:nvGrpSpPr>
            <p:cNvPr id="63" name="Group"/>
            <p:cNvGrpSpPr/>
            <p:nvPr/>
          </p:nvGrpSpPr>
          <p:grpSpPr>
            <a:xfrm>
              <a:off x="994793" y="2120819"/>
              <a:ext cx="2220339" cy="2528705"/>
              <a:chOff x="0" y="0"/>
              <a:chExt cx="2220337" cy="2528702"/>
            </a:xfrm>
          </p:grpSpPr>
          <p:sp>
            <p:nvSpPr>
              <p:cNvPr id="73" name="Circle 1"/>
              <p:cNvSpPr/>
              <p:nvPr/>
            </p:nvSpPr>
            <p:spPr>
              <a:xfrm>
                <a:off x="0" y="258141"/>
                <a:ext cx="460922" cy="4609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54388">
                    <a:srgbClr val="D38A80"/>
                  </a:gs>
                  <a:gs pos="100000">
                    <a:srgbClr val="A71500"/>
                  </a:gs>
                </a:gsLst>
                <a:path path="shape">
                  <a:fillToRect l="68484" t="29203" r="31515" b="70796"/>
                </a:path>
              </a:gra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Circle 2"/>
              <p:cNvSpPr/>
              <p:nvPr/>
            </p:nvSpPr>
            <p:spPr>
              <a:xfrm>
                <a:off x="1507947" y="888985"/>
                <a:ext cx="460922" cy="4609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54388">
                    <a:srgbClr val="D38A80"/>
                  </a:gs>
                  <a:gs pos="100000">
                    <a:srgbClr val="A71500"/>
                  </a:gs>
                </a:gsLst>
                <a:path path="shape">
                  <a:fillToRect l="68484" t="29203" r="31515" b="70796"/>
                </a:path>
              </a:gra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Circle 3"/>
              <p:cNvSpPr/>
              <p:nvPr/>
            </p:nvSpPr>
            <p:spPr>
              <a:xfrm>
                <a:off x="369375" y="1909152"/>
                <a:ext cx="460922" cy="4609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54388">
                    <a:srgbClr val="D38A80"/>
                  </a:gs>
                  <a:gs pos="100000">
                    <a:srgbClr val="A71500"/>
                  </a:gs>
                </a:gsLst>
                <a:path path="shape">
                  <a:fillToRect l="68484" t="29203" r="31515" b="70796"/>
                </a:path>
              </a:gra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Line 1"/>
              <p:cNvSpPr/>
              <p:nvPr/>
            </p:nvSpPr>
            <p:spPr>
              <a:xfrm flipH="1" flipV="1">
                <a:off x="307965" y="783205"/>
                <a:ext cx="241404" cy="10596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headEnd type="arrow" w="med" len="med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Line 2"/>
              <p:cNvSpPr/>
              <p:nvPr/>
            </p:nvSpPr>
            <p:spPr>
              <a:xfrm flipH="1" flipV="1">
                <a:off x="497946" y="568541"/>
                <a:ext cx="1000784" cy="42932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headEnd type="arrow" w="med" len="med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Line 3"/>
              <p:cNvSpPr/>
              <p:nvPr/>
            </p:nvSpPr>
            <p:spPr>
              <a:xfrm flipH="1">
                <a:off x="882185" y="1340706"/>
                <a:ext cx="677345" cy="67734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headEnd type="arrow" w="med" len="med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A"/>
              <p:cNvSpPr txBox="1"/>
              <p:nvPr/>
            </p:nvSpPr>
            <p:spPr>
              <a:xfrm>
                <a:off x="428666" y="0"/>
                <a:ext cx="498031" cy="571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295173"/>
                    </a:solidFill>
                    <a:latin typeface="PetitaBold"/>
                    <a:ea typeface="PetitaBold"/>
                    <a:cs typeface="PetitaBold"/>
                    <a:sym typeface="PetitaBold"/>
                  </a:defRPr>
                </a:lvl1pPr>
              </a:lstStyle>
              <a:p>
                <a:r>
                  <a:rPr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96" name="B"/>
              <p:cNvSpPr txBox="1"/>
              <p:nvPr/>
            </p:nvSpPr>
            <p:spPr>
              <a:xfrm>
                <a:off x="1759416" y="450501"/>
                <a:ext cx="460922" cy="5117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295173"/>
                    </a:solidFill>
                    <a:latin typeface="PetitaBold"/>
                    <a:ea typeface="PetitaBold"/>
                    <a:cs typeface="PetitaBold"/>
                    <a:sym typeface="PetitaBold"/>
                  </a:defRPr>
                </a:lvl1pPr>
              </a:lstStyle>
              <a:p>
                <a:r>
                  <a:rPr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97" name="C"/>
              <p:cNvSpPr txBox="1"/>
              <p:nvPr/>
            </p:nvSpPr>
            <p:spPr>
              <a:xfrm>
                <a:off x="855697" y="1957444"/>
                <a:ext cx="460922" cy="571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295173"/>
                    </a:solidFill>
                    <a:latin typeface="PetitaBold"/>
                    <a:ea typeface="PetitaBold"/>
                    <a:cs typeface="PetitaBold"/>
                    <a:sym typeface="PetitaBold"/>
                  </a:defRPr>
                </a:lvl1pPr>
              </a:lstStyle>
              <a:p>
                <a:r>
                  <a:rPr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69" name="Rechteck 68"/>
            <p:cNvSpPr/>
            <p:nvPr/>
          </p:nvSpPr>
          <p:spPr>
            <a:xfrm>
              <a:off x="2932843" y="2926041"/>
              <a:ext cx="1766920" cy="615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“System”</a:t>
              </a:r>
              <a:endParaRPr lang="de-AT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hteck 69"/>
            <p:cNvSpPr/>
            <p:nvPr/>
          </p:nvSpPr>
          <p:spPr>
            <a:xfrm>
              <a:off x="926345" y="4535691"/>
              <a:ext cx="2002200" cy="615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“Old QRF”</a:t>
              </a:r>
              <a:endParaRPr lang="de-AT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hteck 71"/>
            <p:cNvSpPr/>
            <p:nvPr/>
          </p:nvSpPr>
          <p:spPr>
            <a:xfrm>
              <a:off x="278212" y="1672094"/>
              <a:ext cx="2171909" cy="6150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“New QRF”</a:t>
              </a:r>
              <a:endParaRPr lang="de-AT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20" y="5471824"/>
            <a:ext cx="3443200" cy="859733"/>
          </a:xfrm>
          <a:prstGeom prst="rect">
            <a:avLst/>
          </a:prstGeom>
        </p:spPr>
      </p:pic>
      <p:sp>
        <p:nvSpPr>
          <p:cNvPr id="106" name="Rechteck 105"/>
          <p:cNvSpPr/>
          <p:nvPr/>
        </p:nvSpPr>
        <p:spPr>
          <a:xfrm>
            <a:off x="138609" y="4882325"/>
            <a:ext cx="8060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Schrödinger</a:t>
            </a:r>
            <a:r>
              <a:rPr lang="de-AT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de-AT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de-AT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AT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endParaRPr lang="de-AT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47" y="6459893"/>
            <a:ext cx="7300267" cy="821333"/>
          </a:xfrm>
          <a:prstGeom prst="rect">
            <a:avLst/>
          </a:prstGeom>
        </p:spPr>
      </p:pic>
      <p:sp>
        <p:nvSpPr>
          <p:cNvPr id="108" name="We define a symmetry transformation as:"/>
          <p:cNvSpPr txBox="1"/>
          <p:nvPr/>
        </p:nvSpPr>
        <p:spPr>
          <a:xfrm>
            <a:off x="639612" y="7556613"/>
            <a:ext cx="744655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We define a </a:t>
            </a: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 as:</a:t>
            </a:r>
          </a:p>
        </p:txBody>
      </p:sp>
      <p:sp>
        <p:nvSpPr>
          <p:cNvPr id="28" name="Rechteck 27"/>
          <p:cNvSpPr/>
          <p:nvPr/>
        </p:nvSpPr>
        <p:spPr>
          <a:xfrm>
            <a:off x="625896" y="8990779"/>
            <a:ext cx="11574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leaves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functional form of the Hamiltonian invariant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4" y="8070090"/>
            <a:ext cx="9043200" cy="8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61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6" grpId="0"/>
      <p:bldP spid="108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“</a:t>
            </a:r>
            <a:r>
              <a:rPr lang="en-GB" sz="4000" dirty="0" err="1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Superpositions</a:t>
            </a:r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 of boosts”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Free-particle evolution 1"/>
              <p:cNvSpPr txBox="1"/>
              <p:nvPr/>
            </p:nvSpPr>
            <p:spPr>
              <a:xfrm>
                <a:off x="9129498" y="6744669"/>
                <a:ext cx="2722868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300">
                    <a:latin typeface="Palatino"/>
                    <a:ea typeface="Palatino"/>
                    <a:cs typeface="Palatino"/>
                    <a:sym typeface="Palatino"/>
                  </a:defRPr>
                </a:lvl1pPr>
              </a:lstStyle>
              <a:p>
                <a:r>
                  <a:rPr lang="de-AT" sz="24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Move A </a:t>
                </a:r>
                <a:r>
                  <a:rPr lang="de-AT" sz="2400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backwards</a:t>
                </a:r>
                <a:r>
                  <a:rPr lang="de-AT" sz="24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time </a:t>
                </a:r>
                <a:r>
                  <a:rPr lang="de-AT" sz="2400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de-AT" sz="24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AT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Free-particle evolution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498" y="6744669"/>
                <a:ext cx="2722868" cy="841256"/>
              </a:xfrm>
              <a:prstGeom prst="rect">
                <a:avLst/>
              </a:prstGeom>
              <a:blipFill>
                <a:blip r:embed="rId5"/>
                <a:stretch>
                  <a:fillRect l="-4260" t="-3623" r="-4036" b="-16667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-particle evolution 2"/>
          <p:cNvSpPr txBox="1"/>
          <p:nvPr/>
        </p:nvSpPr>
        <p:spPr>
          <a:xfrm>
            <a:off x="4793505" y="4239204"/>
            <a:ext cx="613228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3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/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 + Swap: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velocity of C to the opposite of velocity of A: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39" y="4714462"/>
            <a:ext cx="2774067" cy="360458"/>
          </a:xfrm>
          <a:prstGeom prst="rect">
            <a:avLst/>
          </a:prstGeom>
        </p:spPr>
      </p:pic>
      <p:sp>
        <p:nvSpPr>
          <p:cNvPr id="22" name="Freihandform 21"/>
          <p:cNvSpPr/>
          <p:nvPr/>
        </p:nvSpPr>
        <p:spPr>
          <a:xfrm>
            <a:off x="6832600" y="9131482"/>
            <a:ext cx="694035" cy="449942"/>
          </a:xfrm>
          <a:custGeom>
            <a:avLst/>
            <a:gdLst>
              <a:gd name="connsiteX0" fmla="*/ 442686 w 694035"/>
              <a:gd name="connsiteY0" fmla="*/ 0 h 449942"/>
              <a:gd name="connsiteX1" fmla="*/ 674914 w 694035"/>
              <a:gd name="connsiteY1" fmla="*/ 181428 h 449942"/>
              <a:gd name="connsiteX2" fmla="*/ 0 w 694035"/>
              <a:gd name="connsiteY2" fmla="*/ 449942 h 44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35" h="449942">
                <a:moveTo>
                  <a:pt x="442686" y="0"/>
                </a:moveTo>
                <a:cubicBezTo>
                  <a:pt x="595690" y="53219"/>
                  <a:pt x="748695" y="106438"/>
                  <a:pt x="674914" y="181428"/>
                </a:cubicBezTo>
                <a:cubicBezTo>
                  <a:pt x="601133" y="256418"/>
                  <a:pt x="300566" y="353180"/>
                  <a:pt x="0" y="449942"/>
                </a:cubicBez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ihandform 23"/>
          <p:cNvSpPr/>
          <p:nvPr/>
        </p:nvSpPr>
        <p:spPr>
          <a:xfrm>
            <a:off x="6019627" y="9196796"/>
            <a:ext cx="1518843" cy="384628"/>
          </a:xfrm>
          <a:custGeom>
            <a:avLst/>
            <a:gdLst>
              <a:gd name="connsiteX0" fmla="*/ 1400802 w 1518843"/>
              <a:gd name="connsiteY0" fmla="*/ 0 h 384628"/>
              <a:gd name="connsiteX1" fmla="*/ 1408059 w 1518843"/>
              <a:gd name="connsiteY1" fmla="*/ 181428 h 384628"/>
              <a:gd name="connsiteX2" fmla="*/ 232402 w 1518843"/>
              <a:gd name="connsiteY2" fmla="*/ 210457 h 384628"/>
              <a:gd name="connsiteX3" fmla="*/ 173 w 1518843"/>
              <a:gd name="connsiteY3" fmla="*/ 384628 h 38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843" h="384628">
                <a:moveTo>
                  <a:pt x="1400802" y="0"/>
                </a:moveTo>
                <a:cubicBezTo>
                  <a:pt x="1501797" y="73176"/>
                  <a:pt x="1602792" y="146352"/>
                  <a:pt x="1408059" y="181428"/>
                </a:cubicBezTo>
                <a:cubicBezTo>
                  <a:pt x="1213326" y="216504"/>
                  <a:pt x="467050" y="176590"/>
                  <a:pt x="232402" y="210457"/>
                </a:cubicBezTo>
                <a:cubicBezTo>
                  <a:pt x="-2246" y="244324"/>
                  <a:pt x="-1037" y="314476"/>
                  <a:pt x="173" y="384628"/>
                </a:cubicBez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ihandform 24"/>
          <p:cNvSpPr/>
          <p:nvPr/>
        </p:nvSpPr>
        <p:spPr>
          <a:xfrm>
            <a:off x="6603449" y="9131482"/>
            <a:ext cx="1348422" cy="478971"/>
          </a:xfrm>
          <a:custGeom>
            <a:avLst/>
            <a:gdLst>
              <a:gd name="connsiteX0" fmla="*/ 1129037 w 1348422"/>
              <a:gd name="connsiteY0" fmla="*/ 0 h 478971"/>
              <a:gd name="connsiteX1" fmla="*/ 1281437 w 1348422"/>
              <a:gd name="connsiteY1" fmla="*/ 188685 h 478971"/>
              <a:gd name="connsiteX2" fmla="*/ 171094 w 1348422"/>
              <a:gd name="connsiteY2" fmla="*/ 275771 h 478971"/>
              <a:gd name="connsiteX3" fmla="*/ 4180 w 1348422"/>
              <a:gd name="connsiteY3" fmla="*/ 478971 h 478971"/>
              <a:gd name="connsiteX4" fmla="*/ 4180 w 1348422"/>
              <a:gd name="connsiteY4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422" h="478971">
                <a:moveTo>
                  <a:pt x="1129037" y="0"/>
                </a:moveTo>
                <a:cubicBezTo>
                  <a:pt x="1285065" y="71361"/>
                  <a:pt x="1441094" y="142723"/>
                  <a:pt x="1281437" y="188685"/>
                </a:cubicBezTo>
                <a:cubicBezTo>
                  <a:pt x="1121780" y="234647"/>
                  <a:pt x="383970" y="227390"/>
                  <a:pt x="171094" y="275771"/>
                </a:cubicBezTo>
                <a:cubicBezTo>
                  <a:pt x="-41782" y="324152"/>
                  <a:pt x="4180" y="478971"/>
                  <a:pt x="4180" y="478971"/>
                </a:cubicBezTo>
                <a:lnTo>
                  <a:pt x="4180" y="478971"/>
                </a:ln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350400" y="6630307"/>
            <a:ext cx="2987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Galilean boost conditioned by the velocity of A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19" y="8635641"/>
            <a:ext cx="8132743" cy="843639"/>
          </a:xfrm>
          <a:prstGeom prst="rect">
            <a:avLst/>
          </a:prstGeom>
        </p:spPr>
      </p:pic>
      <p:sp>
        <p:nvSpPr>
          <p:cNvPr id="43" name="Rechteck 42"/>
          <p:cNvSpPr/>
          <p:nvPr/>
        </p:nvSpPr>
        <p:spPr>
          <a:xfrm>
            <a:off x="331470" y="8032751"/>
            <a:ext cx="11982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The free Hamiltonian is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symmetric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 under generalized boosts.</a:t>
            </a:r>
            <a:endParaRPr lang="de-AT" sz="2800" dirty="0">
              <a:solidFill>
                <a:schemeClr val="tx1"/>
              </a:solidFill>
              <a:latin typeface="Arial" panose="020B0604020202020204" pitchFamily="34" charset="0"/>
              <a:ea typeface="Palatino"/>
              <a:cs typeface="Arial" panose="020B0604020202020204" pitchFamily="34" charset="0"/>
              <a:sym typeface="Palatino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4" y="1807043"/>
            <a:ext cx="3844162" cy="330203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633058" y="1773981"/>
            <a:ext cx="1627658" cy="70657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4506685" y="2429328"/>
                <a:ext cx="800825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Boost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Transformation between two RFs whose originates coincide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are in a uniform relative motion with velocity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5" y="2429328"/>
                <a:ext cx="8008257" cy="1384995"/>
              </a:xfrm>
              <a:prstGeom prst="rect">
                <a:avLst/>
              </a:prstGeom>
              <a:blipFill>
                <a:blip r:embed="rId9"/>
                <a:stretch>
                  <a:fillRect l="-1522" t="-4846" b="-1145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02" y="5330703"/>
            <a:ext cx="9141333" cy="872533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V="1">
            <a:off x="10546080" y="6308818"/>
            <a:ext cx="0" cy="348343"/>
          </a:xfrm>
          <a:prstGeom prst="straightConnector1">
            <a:avLst/>
          </a:prstGeom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7846423" y="6310995"/>
            <a:ext cx="0" cy="348343"/>
          </a:xfrm>
          <a:prstGeom prst="straightConnector1">
            <a:avLst/>
          </a:prstGeom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Free-particle evolution 1"/>
              <p:cNvSpPr txBox="1"/>
              <p:nvPr/>
            </p:nvSpPr>
            <p:spPr>
              <a:xfrm>
                <a:off x="2915388" y="6634179"/>
                <a:ext cx="2722868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300">
                    <a:latin typeface="Palatino"/>
                    <a:ea typeface="Palatino"/>
                    <a:cs typeface="Palatino"/>
                    <a:sym typeface="Palatino"/>
                  </a:defRPr>
                </a:lvl1pPr>
              </a:lstStyle>
              <a:p>
                <a:r>
                  <a:rPr lang="de-AT" sz="24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Move C </a:t>
                </a:r>
                <a:r>
                  <a:rPr lang="de-AT" sz="2400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forwards</a:t>
                </a:r>
                <a:r>
                  <a:rPr lang="de-AT" sz="24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time </a:t>
                </a:r>
                <a:r>
                  <a:rPr lang="de-AT" sz="2400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de-AT" sz="24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Free-particle evolution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388" y="6634179"/>
                <a:ext cx="2722868" cy="841256"/>
              </a:xfrm>
              <a:prstGeom prst="rect">
                <a:avLst/>
              </a:prstGeom>
              <a:blipFill>
                <a:blip r:embed="rId11"/>
                <a:stretch>
                  <a:fillRect t="-3623" b="-16667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 Verbindung mit Pfeil 29"/>
          <p:cNvCxnSpPr/>
          <p:nvPr/>
        </p:nvCxnSpPr>
        <p:spPr>
          <a:xfrm flipV="1">
            <a:off x="4331970" y="6244048"/>
            <a:ext cx="0" cy="348343"/>
          </a:xfrm>
          <a:prstGeom prst="straightConnector1">
            <a:avLst/>
          </a:prstGeom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5867400" y="5070568"/>
            <a:ext cx="0" cy="348343"/>
          </a:xfrm>
          <a:prstGeom prst="straightConnector1">
            <a:avLst/>
          </a:prstGeom>
          <a:ln w="38100" cap="flat" cmpd="sng" algn="ctr">
            <a:solidFill>
              <a:srgbClr val="0033CC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7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31" grpId="0"/>
      <p:bldP spid="43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Examples of “relative states”</a:t>
            </a:r>
          </a:p>
        </p:txBody>
      </p:sp>
      <p:sp>
        <p:nvSpPr>
          <p:cNvPr id="6" name="Rechteck 5"/>
          <p:cNvSpPr/>
          <p:nvPr/>
        </p:nvSpPr>
        <p:spPr>
          <a:xfrm>
            <a:off x="1273629" y="2084796"/>
            <a:ext cx="11195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a superposition of velocities from the point of view of the initial reference frame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vice versa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71" y="3401697"/>
            <a:ext cx="7711682" cy="356779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215937" y="3356323"/>
            <a:ext cx="629028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215937" y="4905284"/>
            <a:ext cx="629028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02" y="7428982"/>
            <a:ext cx="10253352" cy="176493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97659" y="7595968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AT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Rechteck 34"/>
          <p:cNvSpPr/>
          <p:nvPr/>
        </p:nvSpPr>
        <p:spPr>
          <a:xfrm>
            <a:off x="895037" y="8446893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AT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913110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982582" y="2557287"/>
            <a:ext cx="11429999" cy="5587126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pPr marL="342745" indent="-342745" algn="l" defTabSz="456987" rtl="0"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456987" indent="-456987" algn="l" defTabSz="456987" rtl="0">
              <a:lnSpc>
                <a:spcPct val="80000"/>
              </a:lnSpc>
              <a:spcBef>
                <a:spcPts val="500"/>
              </a:spcBef>
              <a:spcAft>
                <a:spcPts val="16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Covariance of physical laws</a:t>
            </a:r>
          </a:p>
          <a:p>
            <a:pPr marL="456987" indent="-456987" algn="l" defTabSz="456987" rtl="0">
              <a:lnSpc>
                <a:spcPct val="80000"/>
              </a:lnSpc>
              <a:spcBef>
                <a:spcPts val="500"/>
              </a:spcBef>
              <a:spcAft>
                <a:spcPts val="16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reference frame</a:t>
            </a:r>
          </a:p>
          <a:p>
            <a:pPr marL="456987" indent="-456987" algn="l" defTabSz="456987" rtl="0">
              <a:lnSpc>
                <a:spcPct val="80000"/>
              </a:lnSpc>
              <a:spcBef>
                <a:spcPts val="500"/>
              </a:spcBef>
              <a:spcAft>
                <a:spcPts val="16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Superpositions</a:t>
            </a: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spatial translations”</a:t>
            </a:r>
          </a:p>
          <a:p>
            <a:pPr marL="456987" indent="-456987" algn="l" defTabSz="456987" rtl="0">
              <a:lnSpc>
                <a:spcPct val="80000"/>
              </a:lnSpc>
              <a:spcBef>
                <a:spcPts val="500"/>
              </a:spcBef>
              <a:spcAft>
                <a:spcPts val="16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Superpositions</a:t>
            </a: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Galilean boosts”</a:t>
            </a:r>
          </a:p>
          <a:p>
            <a:pPr marL="456987" indent="-456987" algn="l" defTabSz="456987" rtl="0">
              <a:lnSpc>
                <a:spcPct val="80000"/>
              </a:lnSpc>
              <a:spcBef>
                <a:spcPts val="500"/>
              </a:spcBef>
              <a:spcAft>
                <a:spcPts val="16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“Superposition of accelerations”</a:t>
            </a:r>
          </a:p>
          <a:p>
            <a:pPr marL="456987" indent="-456987" algn="l" defTabSz="456987" rtl="0">
              <a:lnSpc>
                <a:spcPct val="80000"/>
              </a:lnSpc>
              <a:spcBef>
                <a:spcPts val="500"/>
              </a:spcBef>
              <a:spcAft>
                <a:spcPts val="16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rest frame” of a quantum particle</a:t>
            </a:r>
          </a:p>
          <a:p>
            <a:pPr marL="456987" indent="-456987" algn="l" defTabSz="456987" rtl="0">
              <a:lnSpc>
                <a:spcPct val="80000"/>
              </a:lnSpc>
              <a:spcBef>
                <a:spcPts val="500"/>
              </a:spcBef>
              <a:spcAft>
                <a:spcPts val="16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*Relativistic Spin Qubit</a:t>
            </a:r>
          </a:p>
          <a:p>
            <a:pPr marL="456987" indent="-456987" algn="l" defTabSz="456987" rtl="0">
              <a:lnSpc>
                <a:spcPct val="80000"/>
              </a:lnSpc>
              <a:spcBef>
                <a:spcPts val="500"/>
              </a:spcBef>
              <a:spcAft>
                <a:spcPts val="16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51472" y="820328"/>
            <a:ext cx="8229601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96004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 txBox="1">
            <a:spLocks/>
          </p:cNvSpPr>
          <p:nvPr/>
        </p:nvSpPr>
        <p:spPr>
          <a:xfrm>
            <a:off x="934128" y="51132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Weak equivalence principle</a:t>
            </a:r>
          </a:p>
        </p:txBody>
      </p:sp>
      <p:pic>
        <p:nvPicPr>
          <p:cNvPr id="25" name="Grafik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39" y="5279797"/>
            <a:ext cx="179262" cy="16054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4" name="Gruppieren 23"/>
          <p:cNvGrpSpPr/>
          <p:nvPr/>
        </p:nvGrpSpPr>
        <p:grpSpPr>
          <a:xfrm>
            <a:off x="2885444" y="3906534"/>
            <a:ext cx="4788344" cy="1670882"/>
            <a:chOff x="1068597" y="4024694"/>
            <a:chExt cx="3996461" cy="1321719"/>
          </a:xfrm>
        </p:grpSpPr>
        <p:cxnSp>
          <p:nvCxnSpPr>
            <p:cNvPr id="3" name="Gerade Verbindung mit Pfeil 2"/>
            <p:cNvCxnSpPr/>
            <p:nvPr/>
          </p:nvCxnSpPr>
          <p:spPr>
            <a:xfrm flipV="1">
              <a:off x="1068597" y="4028141"/>
              <a:ext cx="0" cy="1318272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Gerade Verbindung mit Pfeil 8"/>
            <p:cNvCxnSpPr/>
            <p:nvPr/>
          </p:nvCxnSpPr>
          <p:spPr>
            <a:xfrm flipV="1">
              <a:off x="1068597" y="5342965"/>
              <a:ext cx="1608861" cy="3447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Gerade Verbindung mit Pfeil 17"/>
            <p:cNvCxnSpPr/>
            <p:nvPr/>
          </p:nvCxnSpPr>
          <p:spPr>
            <a:xfrm flipV="1">
              <a:off x="3456197" y="4024694"/>
              <a:ext cx="0" cy="1318272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Gerade Verbindung mit Pfeil 18"/>
            <p:cNvCxnSpPr/>
            <p:nvPr/>
          </p:nvCxnSpPr>
          <p:spPr>
            <a:xfrm flipV="1">
              <a:off x="3456197" y="5339518"/>
              <a:ext cx="1608861" cy="3447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Gerade Verbindung mit Pfeil 20"/>
            <p:cNvCxnSpPr/>
            <p:nvPr/>
          </p:nvCxnSpPr>
          <p:spPr>
            <a:xfrm>
              <a:off x="1068597" y="4434542"/>
              <a:ext cx="2403733" cy="0"/>
            </a:xfrm>
            <a:prstGeom prst="straightConnector1">
              <a:avLst/>
            </a:prstGeom>
            <a:noFill/>
            <a:ln w="25400" cap="flat">
              <a:solidFill>
                <a:srgbClr val="0033CC"/>
              </a:solidFill>
              <a:prstDash val="solid"/>
              <a:miter lim="400000"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27" name="Grafik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86" y="5163732"/>
            <a:ext cx="273196" cy="2923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Grafik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59" y="4039526"/>
            <a:ext cx="681611" cy="3538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5" name="Rechteck 54"/>
          <p:cNvSpPr/>
          <p:nvPr/>
        </p:nvSpPr>
        <p:spPr>
          <a:xfrm>
            <a:off x="2140724" y="3979720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6042332" y="3941780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RF’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"/>
          <p:cNvGrpSpPr/>
          <p:nvPr/>
        </p:nvGrpSpPr>
        <p:grpSpPr>
          <a:xfrm>
            <a:off x="2870923" y="4497431"/>
            <a:ext cx="748163" cy="1029816"/>
            <a:chOff x="0" y="0"/>
            <a:chExt cx="912609" cy="1190593"/>
          </a:xfrm>
        </p:grpSpPr>
        <p:sp>
          <p:nvSpPr>
            <p:cNvPr id="65" name="Circle 1"/>
            <p:cNvSpPr/>
            <p:nvPr/>
          </p:nvSpPr>
          <p:spPr>
            <a:xfrm>
              <a:off x="68633" y="456626"/>
              <a:ext cx="737948" cy="731914"/>
            </a:xfrm>
            <a:prstGeom prst="ellipse">
              <a:avLst/>
            </a:prstGeom>
            <a:solidFill>
              <a:srgbClr val="66976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1"/>
            <p:cNvSpPr/>
            <p:nvPr/>
          </p:nvSpPr>
          <p:spPr>
            <a:xfrm>
              <a:off x="71650" y="822582"/>
              <a:ext cx="731914" cy="365958"/>
            </a:xfrm>
            <a:prstGeom prst="rect">
              <a:avLst/>
            </a:prstGeom>
            <a:solidFill>
              <a:srgbClr val="66976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Line 1"/>
            <p:cNvSpPr/>
            <p:nvPr/>
          </p:nvSpPr>
          <p:spPr>
            <a:xfrm>
              <a:off x="72189" y="524279"/>
              <a:ext cx="734938" cy="66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81" y="0"/>
                  </a:moveTo>
                  <a:cubicBezTo>
                    <a:pt x="3258" y="1020"/>
                    <a:pt x="2230" y="2296"/>
                    <a:pt x="1456" y="3757"/>
                  </a:cubicBezTo>
                  <a:cubicBezTo>
                    <a:pt x="714" y="5155"/>
                    <a:pt x="220" y="6696"/>
                    <a:pt x="0" y="8298"/>
                  </a:cubicBezTo>
                  <a:lnTo>
                    <a:pt x="204" y="21332"/>
                  </a:lnTo>
                  <a:lnTo>
                    <a:pt x="21514" y="21600"/>
                  </a:lnTo>
                  <a:lnTo>
                    <a:pt x="21600" y="8964"/>
                  </a:lnTo>
                  <a:cubicBezTo>
                    <a:pt x="21549" y="7269"/>
                    <a:pt x="21148" y="5610"/>
                    <a:pt x="20426" y="4113"/>
                  </a:cubicBezTo>
                  <a:cubicBezTo>
                    <a:pt x="19736" y="2681"/>
                    <a:pt x="18769" y="1434"/>
                    <a:pt x="17595" y="458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Shape 1"/>
            <p:cNvSpPr/>
            <p:nvPr/>
          </p:nvSpPr>
          <p:spPr>
            <a:xfrm>
              <a:off x="240564" y="1073874"/>
              <a:ext cx="114109" cy="9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0583" extrusionOk="0">
                  <a:moveTo>
                    <a:pt x="7011" y="0"/>
                  </a:moveTo>
                  <a:cubicBezTo>
                    <a:pt x="11134" y="806"/>
                    <a:pt x="14770" y="3124"/>
                    <a:pt x="17531" y="6535"/>
                  </a:cubicBezTo>
                  <a:cubicBezTo>
                    <a:pt x="20031" y="9623"/>
                    <a:pt x="21600" y="13950"/>
                    <a:pt x="19652" y="17469"/>
                  </a:cubicBezTo>
                  <a:cubicBezTo>
                    <a:pt x="17366" y="21600"/>
                    <a:pt x="12396" y="20997"/>
                    <a:pt x="8115" y="19231"/>
                  </a:cubicBezTo>
                  <a:cubicBezTo>
                    <a:pt x="5635" y="18207"/>
                    <a:pt x="3129" y="16974"/>
                    <a:pt x="1516" y="14554"/>
                  </a:cubicBezTo>
                  <a:cubicBezTo>
                    <a:pt x="686" y="13309"/>
                    <a:pt x="162" y="11826"/>
                    <a:pt x="0" y="10263"/>
                  </a:cubicBezTo>
                  <a:lnTo>
                    <a:pt x="7011" y="0"/>
                  </a:lnTo>
                  <a:close/>
                </a:path>
              </a:pathLst>
            </a:cu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Shape 2"/>
            <p:cNvSpPr/>
            <p:nvPr/>
          </p:nvSpPr>
          <p:spPr>
            <a:xfrm>
              <a:off x="81112" y="881763"/>
              <a:ext cx="209130" cy="2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10" y="3440"/>
                    <a:pt x="5975" y="6502"/>
                    <a:pt x="9946" y="9048"/>
                  </a:cubicBezTo>
                  <a:cubicBezTo>
                    <a:pt x="13450" y="11294"/>
                    <a:pt x="17381" y="13110"/>
                    <a:pt x="21600" y="14431"/>
                  </a:cubicBezTo>
                  <a:lnTo>
                    <a:pt x="15212" y="21600"/>
                  </a:lnTo>
                  <a:cubicBezTo>
                    <a:pt x="12418" y="21220"/>
                    <a:pt x="9729" y="20474"/>
                    <a:pt x="7261" y="19394"/>
                  </a:cubicBezTo>
                  <a:cubicBezTo>
                    <a:pt x="4538" y="18203"/>
                    <a:pt x="2130" y="16625"/>
                    <a:pt x="163" y="147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976B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Line 2"/>
            <p:cNvSpPr/>
            <p:nvPr/>
          </p:nvSpPr>
          <p:spPr>
            <a:xfrm flipV="1">
              <a:off x="169039" y="1029427"/>
              <a:ext cx="63646" cy="11137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Circle 2"/>
            <p:cNvSpPr/>
            <p:nvPr/>
          </p:nvSpPr>
          <p:spPr>
            <a:xfrm>
              <a:off x="226852" y="1065739"/>
              <a:ext cx="23868" cy="23868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Shape 3"/>
            <p:cNvSpPr/>
            <p:nvPr/>
          </p:nvSpPr>
          <p:spPr>
            <a:xfrm flipH="1">
              <a:off x="526624" y="1073874"/>
              <a:ext cx="114109" cy="9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0583" extrusionOk="0">
                  <a:moveTo>
                    <a:pt x="7011" y="0"/>
                  </a:moveTo>
                  <a:cubicBezTo>
                    <a:pt x="11134" y="806"/>
                    <a:pt x="14770" y="3124"/>
                    <a:pt x="17531" y="6535"/>
                  </a:cubicBezTo>
                  <a:cubicBezTo>
                    <a:pt x="20031" y="9623"/>
                    <a:pt x="21600" y="13950"/>
                    <a:pt x="19652" y="17469"/>
                  </a:cubicBezTo>
                  <a:cubicBezTo>
                    <a:pt x="17366" y="21600"/>
                    <a:pt x="12396" y="20997"/>
                    <a:pt x="8115" y="19231"/>
                  </a:cubicBezTo>
                  <a:cubicBezTo>
                    <a:pt x="5635" y="18207"/>
                    <a:pt x="3129" y="16974"/>
                    <a:pt x="1516" y="14554"/>
                  </a:cubicBezTo>
                  <a:cubicBezTo>
                    <a:pt x="686" y="13309"/>
                    <a:pt x="162" y="11826"/>
                    <a:pt x="0" y="10263"/>
                  </a:cubicBezTo>
                  <a:lnTo>
                    <a:pt x="7011" y="0"/>
                  </a:lnTo>
                  <a:close/>
                </a:path>
              </a:pathLst>
            </a:cu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Shape 4"/>
            <p:cNvSpPr/>
            <p:nvPr/>
          </p:nvSpPr>
          <p:spPr>
            <a:xfrm flipH="1">
              <a:off x="591055" y="881763"/>
              <a:ext cx="209130" cy="2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10" y="3440"/>
                    <a:pt x="5975" y="6502"/>
                    <a:pt x="9946" y="9048"/>
                  </a:cubicBezTo>
                  <a:cubicBezTo>
                    <a:pt x="13450" y="11294"/>
                    <a:pt x="17381" y="13110"/>
                    <a:pt x="21600" y="14431"/>
                  </a:cubicBezTo>
                  <a:lnTo>
                    <a:pt x="15212" y="21600"/>
                  </a:lnTo>
                  <a:cubicBezTo>
                    <a:pt x="12418" y="21220"/>
                    <a:pt x="9729" y="20474"/>
                    <a:pt x="7261" y="19394"/>
                  </a:cubicBezTo>
                  <a:cubicBezTo>
                    <a:pt x="4538" y="18203"/>
                    <a:pt x="2130" y="16625"/>
                    <a:pt x="163" y="147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976B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Line 3"/>
            <p:cNvSpPr/>
            <p:nvPr/>
          </p:nvSpPr>
          <p:spPr>
            <a:xfrm flipH="1" flipV="1">
              <a:off x="648612" y="1029427"/>
              <a:ext cx="63646" cy="11137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Circle 3"/>
            <p:cNvSpPr/>
            <p:nvPr/>
          </p:nvSpPr>
          <p:spPr>
            <a:xfrm flipH="1">
              <a:off x="630577" y="1065739"/>
              <a:ext cx="23868" cy="23868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Circle 4"/>
            <p:cNvSpPr/>
            <p:nvPr/>
          </p:nvSpPr>
          <p:spPr>
            <a:xfrm>
              <a:off x="143551" y="4704"/>
              <a:ext cx="619933" cy="621458"/>
            </a:xfrm>
            <a:prstGeom prst="ellipse">
              <a:avLst/>
            </a:pr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Circle 5"/>
            <p:cNvSpPr/>
            <p:nvPr/>
          </p:nvSpPr>
          <p:spPr>
            <a:xfrm>
              <a:off x="315660" y="299522"/>
              <a:ext cx="47734" cy="477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Circle 6"/>
            <p:cNvSpPr/>
            <p:nvPr/>
          </p:nvSpPr>
          <p:spPr>
            <a:xfrm>
              <a:off x="528882" y="299522"/>
              <a:ext cx="47735" cy="477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Line 4"/>
            <p:cNvSpPr/>
            <p:nvPr/>
          </p:nvSpPr>
          <p:spPr>
            <a:xfrm>
              <a:off x="329704" y="475955"/>
              <a:ext cx="240916" cy="34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47" y="14122"/>
                    <a:pt x="6986" y="21600"/>
                    <a:pt x="10800" y="21600"/>
                  </a:cubicBezTo>
                  <a:cubicBezTo>
                    <a:pt x="14614" y="21600"/>
                    <a:pt x="18353" y="14122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Shape 5"/>
            <p:cNvSpPr/>
            <p:nvPr/>
          </p:nvSpPr>
          <p:spPr>
            <a:xfrm>
              <a:off x="128926" y="650117"/>
              <a:ext cx="196745" cy="27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0" y="0"/>
                  </a:moveTo>
                  <a:cubicBezTo>
                    <a:pt x="1851" y="1319"/>
                    <a:pt x="3040" y="3023"/>
                    <a:pt x="3386" y="4856"/>
                  </a:cubicBezTo>
                  <a:cubicBezTo>
                    <a:pt x="3918" y="7666"/>
                    <a:pt x="2419" y="10448"/>
                    <a:pt x="2531" y="13275"/>
                  </a:cubicBezTo>
                  <a:cubicBezTo>
                    <a:pt x="2609" y="15225"/>
                    <a:pt x="3448" y="17124"/>
                    <a:pt x="4957" y="18764"/>
                  </a:cubicBezTo>
                  <a:cubicBezTo>
                    <a:pt x="6338" y="17779"/>
                    <a:pt x="8407" y="17440"/>
                    <a:pt x="10269" y="17894"/>
                  </a:cubicBezTo>
                  <a:cubicBezTo>
                    <a:pt x="12847" y="18521"/>
                    <a:pt x="14248" y="20485"/>
                    <a:pt x="16789" y="21170"/>
                  </a:cubicBezTo>
                  <a:cubicBezTo>
                    <a:pt x="18386" y="21600"/>
                    <a:pt x="20183" y="21456"/>
                    <a:pt x="21600" y="20784"/>
                  </a:cubicBezTo>
                  <a:cubicBezTo>
                    <a:pt x="17723" y="18904"/>
                    <a:pt x="15859" y="15569"/>
                    <a:pt x="16884" y="12348"/>
                  </a:cubicBezTo>
                  <a:cubicBezTo>
                    <a:pt x="17648" y="9945"/>
                    <a:pt x="20049" y="7817"/>
                    <a:pt x="19877" y="5320"/>
                  </a:cubicBezTo>
                  <a:cubicBezTo>
                    <a:pt x="19779" y="3894"/>
                    <a:pt x="18823" y="2563"/>
                    <a:pt x="17247" y="16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8644F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Shape 6"/>
            <p:cNvSpPr/>
            <p:nvPr/>
          </p:nvSpPr>
          <p:spPr>
            <a:xfrm flipH="1">
              <a:off x="558527" y="650117"/>
              <a:ext cx="196745" cy="27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0" y="0"/>
                  </a:moveTo>
                  <a:cubicBezTo>
                    <a:pt x="1851" y="1319"/>
                    <a:pt x="3040" y="3023"/>
                    <a:pt x="3386" y="4856"/>
                  </a:cubicBezTo>
                  <a:cubicBezTo>
                    <a:pt x="3918" y="7666"/>
                    <a:pt x="2419" y="10448"/>
                    <a:pt x="2531" y="13275"/>
                  </a:cubicBezTo>
                  <a:cubicBezTo>
                    <a:pt x="2609" y="15225"/>
                    <a:pt x="3448" y="17124"/>
                    <a:pt x="4957" y="18764"/>
                  </a:cubicBezTo>
                  <a:cubicBezTo>
                    <a:pt x="6338" y="17779"/>
                    <a:pt x="8407" y="17440"/>
                    <a:pt x="10269" y="17894"/>
                  </a:cubicBezTo>
                  <a:cubicBezTo>
                    <a:pt x="12847" y="18521"/>
                    <a:pt x="14248" y="20485"/>
                    <a:pt x="16789" y="21170"/>
                  </a:cubicBezTo>
                  <a:cubicBezTo>
                    <a:pt x="18386" y="21600"/>
                    <a:pt x="20183" y="21456"/>
                    <a:pt x="21600" y="20784"/>
                  </a:cubicBezTo>
                  <a:cubicBezTo>
                    <a:pt x="17723" y="18904"/>
                    <a:pt x="15859" y="15569"/>
                    <a:pt x="16884" y="12348"/>
                  </a:cubicBezTo>
                  <a:cubicBezTo>
                    <a:pt x="17648" y="9945"/>
                    <a:pt x="20049" y="7817"/>
                    <a:pt x="19877" y="5320"/>
                  </a:cubicBezTo>
                  <a:cubicBezTo>
                    <a:pt x="19779" y="3894"/>
                    <a:pt x="18823" y="2563"/>
                    <a:pt x="17247" y="16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8644F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Shape 7"/>
            <p:cNvSpPr/>
            <p:nvPr/>
          </p:nvSpPr>
          <p:spPr>
            <a:xfrm>
              <a:off x="116418" y="506140"/>
              <a:ext cx="665431" cy="28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extrusionOk="0">
                  <a:moveTo>
                    <a:pt x="2747" y="0"/>
                  </a:moveTo>
                  <a:cubicBezTo>
                    <a:pt x="4740" y="5830"/>
                    <a:pt x="7782" y="9182"/>
                    <a:pt x="10983" y="9075"/>
                  </a:cubicBezTo>
                  <a:cubicBezTo>
                    <a:pt x="13993" y="8975"/>
                    <a:pt x="16834" y="5813"/>
                    <a:pt x="18757" y="422"/>
                  </a:cubicBezTo>
                  <a:cubicBezTo>
                    <a:pt x="19259" y="728"/>
                    <a:pt x="19723" y="1301"/>
                    <a:pt x="20115" y="2094"/>
                  </a:cubicBezTo>
                  <a:cubicBezTo>
                    <a:pt x="21194" y="4283"/>
                    <a:pt x="21600" y="7771"/>
                    <a:pt x="21144" y="10930"/>
                  </a:cubicBezTo>
                  <a:cubicBezTo>
                    <a:pt x="18405" y="17737"/>
                    <a:pt x="14578" y="21600"/>
                    <a:pt x="10572" y="21600"/>
                  </a:cubicBezTo>
                  <a:cubicBezTo>
                    <a:pt x="6566" y="21600"/>
                    <a:pt x="2738" y="17737"/>
                    <a:pt x="0" y="10930"/>
                  </a:cubicBezTo>
                  <a:cubicBezTo>
                    <a:pt x="9" y="7798"/>
                    <a:pt x="515" y="4785"/>
                    <a:pt x="1420" y="2467"/>
                  </a:cubicBezTo>
                  <a:cubicBezTo>
                    <a:pt x="1803" y="1486"/>
                    <a:pt x="2251" y="653"/>
                    <a:pt x="2747" y="0"/>
                  </a:cubicBezTo>
                  <a:close/>
                </a:path>
              </a:pathLst>
            </a:custGeom>
            <a:solidFill>
              <a:srgbClr val="38644F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Shape 8"/>
            <p:cNvSpPr/>
            <p:nvPr/>
          </p:nvSpPr>
          <p:spPr>
            <a:xfrm>
              <a:off x="0" y="-1"/>
              <a:ext cx="912610" cy="63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3807" y="5370"/>
                  </a:moveTo>
                  <a:cubicBezTo>
                    <a:pt x="12785" y="5991"/>
                    <a:pt x="11737" y="6520"/>
                    <a:pt x="10669" y="6956"/>
                  </a:cubicBezTo>
                  <a:cubicBezTo>
                    <a:pt x="9082" y="7603"/>
                    <a:pt x="7437" y="8057"/>
                    <a:pt x="6038" y="9287"/>
                  </a:cubicBezTo>
                  <a:cubicBezTo>
                    <a:pt x="5469" y="9787"/>
                    <a:pt x="4956" y="10404"/>
                    <a:pt x="4514" y="11119"/>
                  </a:cubicBezTo>
                  <a:cubicBezTo>
                    <a:pt x="4444" y="12770"/>
                    <a:pt x="4654" y="14420"/>
                    <a:pt x="5125" y="15929"/>
                  </a:cubicBezTo>
                  <a:cubicBezTo>
                    <a:pt x="5423" y="16884"/>
                    <a:pt x="5820" y="17764"/>
                    <a:pt x="6230" y="18629"/>
                  </a:cubicBezTo>
                  <a:cubicBezTo>
                    <a:pt x="6503" y="19205"/>
                    <a:pt x="6782" y="19774"/>
                    <a:pt x="7066" y="20337"/>
                  </a:cubicBezTo>
                  <a:cubicBezTo>
                    <a:pt x="6155" y="19970"/>
                    <a:pt x="5306" y="19344"/>
                    <a:pt x="4568" y="18495"/>
                  </a:cubicBezTo>
                  <a:cubicBezTo>
                    <a:pt x="4405" y="18308"/>
                    <a:pt x="4248" y="18110"/>
                    <a:pt x="4098" y="17903"/>
                  </a:cubicBezTo>
                  <a:cubicBezTo>
                    <a:pt x="4088" y="18673"/>
                    <a:pt x="4230" y="19432"/>
                    <a:pt x="4507" y="20093"/>
                  </a:cubicBezTo>
                  <a:cubicBezTo>
                    <a:pt x="4769" y="20719"/>
                    <a:pt x="5142" y="21233"/>
                    <a:pt x="5589" y="21583"/>
                  </a:cubicBezTo>
                  <a:cubicBezTo>
                    <a:pt x="4550" y="21247"/>
                    <a:pt x="3652" y="20315"/>
                    <a:pt x="3104" y="19006"/>
                  </a:cubicBezTo>
                  <a:cubicBezTo>
                    <a:pt x="2657" y="17938"/>
                    <a:pt x="2474" y="16685"/>
                    <a:pt x="2586" y="15449"/>
                  </a:cubicBezTo>
                  <a:cubicBezTo>
                    <a:pt x="3481" y="16618"/>
                    <a:pt x="3540" y="18608"/>
                    <a:pt x="2717" y="19881"/>
                  </a:cubicBezTo>
                  <a:cubicBezTo>
                    <a:pt x="2015" y="20967"/>
                    <a:pt x="869" y="21175"/>
                    <a:pt x="0" y="20374"/>
                  </a:cubicBezTo>
                  <a:cubicBezTo>
                    <a:pt x="643" y="20641"/>
                    <a:pt x="1335" y="20331"/>
                    <a:pt x="1757" y="19587"/>
                  </a:cubicBezTo>
                  <a:cubicBezTo>
                    <a:pt x="2289" y="18651"/>
                    <a:pt x="2233" y="17362"/>
                    <a:pt x="2265" y="16160"/>
                  </a:cubicBezTo>
                  <a:cubicBezTo>
                    <a:pt x="2315" y="14316"/>
                    <a:pt x="2633" y="12516"/>
                    <a:pt x="2855" y="10699"/>
                  </a:cubicBezTo>
                  <a:cubicBezTo>
                    <a:pt x="2950" y="9927"/>
                    <a:pt x="3027" y="9151"/>
                    <a:pt x="3087" y="8371"/>
                  </a:cubicBezTo>
                  <a:cubicBezTo>
                    <a:pt x="3565" y="6275"/>
                    <a:pt x="4433" y="4404"/>
                    <a:pt x="5597" y="2959"/>
                  </a:cubicBezTo>
                  <a:cubicBezTo>
                    <a:pt x="6999" y="1219"/>
                    <a:pt x="8759" y="180"/>
                    <a:pt x="10610" y="1"/>
                  </a:cubicBezTo>
                  <a:cubicBezTo>
                    <a:pt x="12485" y="-17"/>
                    <a:pt x="14308" y="880"/>
                    <a:pt x="15779" y="2544"/>
                  </a:cubicBezTo>
                  <a:cubicBezTo>
                    <a:pt x="17029" y="3958"/>
                    <a:pt x="17965" y="5862"/>
                    <a:pt x="18473" y="8024"/>
                  </a:cubicBezTo>
                  <a:cubicBezTo>
                    <a:pt x="18960" y="10194"/>
                    <a:pt x="19322" y="12418"/>
                    <a:pt x="19556" y="14673"/>
                  </a:cubicBezTo>
                  <a:cubicBezTo>
                    <a:pt x="19686" y="15922"/>
                    <a:pt x="19799" y="17239"/>
                    <a:pt x="20402" y="18165"/>
                  </a:cubicBezTo>
                  <a:cubicBezTo>
                    <a:pt x="20718" y="18652"/>
                    <a:pt x="21141" y="18969"/>
                    <a:pt x="21600" y="19064"/>
                  </a:cubicBezTo>
                  <a:cubicBezTo>
                    <a:pt x="21319" y="19285"/>
                    <a:pt x="20999" y="19381"/>
                    <a:pt x="20680" y="19340"/>
                  </a:cubicBezTo>
                  <a:cubicBezTo>
                    <a:pt x="19533" y="19191"/>
                    <a:pt x="18772" y="17570"/>
                    <a:pt x="19108" y="15992"/>
                  </a:cubicBezTo>
                  <a:cubicBezTo>
                    <a:pt x="19302" y="17035"/>
                    <a:pt x="19241" y="18142"/>
                    <a:pt x="18936" y="19129"/>
                  </a:cubicBezTo>
                  <a:cubicBezTo>
                    <a:pt x="18680" y="19956"/>
                    <a:pt x="18262" y="20660"/>
                    <a:pt x="17734" y="21156"/>
                  </a:cubicBezTo>
                  <a:cubicBezTo>
                    <a:pt x="17785" y="20451"/>
                    <a:pt x="17828" y="19745"/>
                    <a:pt x="17863" y="19038"/>
                  </a:cubicBezTo>
                  <a:cubicBezTo>
                    <a:pt x="17886" y="18585"/>
                    <a:pt x="17898" y="18107"/>
                    <a:pt x="17714" y="17738"/>
                  </a:cubicBezTo>
                  <a:cubicBezTo>
                    <a:pt x="17648" y="17607"/>
                    <a:pt x="17561" y="17501"/>
                    <a:pt x="17459" y="17430"/>
                  </a:cubicBezTo>
                  <a:cubicBezTo>
                    <a:pt x="17418" y="18476"/>
                    <a:pt x="17098" y="19460"/>
                    <a:pt x="16566" y="20180"/>
                  </a:cubicBezTo>
                  <a:cubicBezTo>
                    <a:pt x="16046" y="20882"/>
                    <a:pt x="15362" y="21280"/>
                    <a:pt x="14647" y="21296"/>
                  </a:cubicBezTo>
                  <a:cubicBezTo>
                    <a:pt x="15209" y="20956"/>
                    <a:pt x="15698" y="20413"/>
                    <a:pt x="16068" y="19719"/>
                  </a:cubicBezTo>
                  <a:cubicBezTo>
                    <a:pt x="16997" y="17978"/>
                    <a:pt x="17063" y="15662"/>
                    <a:pt x="16714" y="13515"/>
                  </a:cubicBezTo>
                  <a:cubicBezTo>
                    <a:pt x="16511" y="12262"/>
                    <a:pt x="16176" y="11065"/>
                    <a:pt x="15840" y="9873"/>
                  </a:cubicBezTo>
                  <a:cubicBezTo>
                    <a:pt x="15639" y="9162"/>
                    <a:pt x="15437" y="8450"/>
                    <a:pt x="15174" y="7781"/>
                  </a:cubicBezTo>
                  <a:cubicBezTo>
                    <a:pt x="14818" y="6872"/>
                    <a:pt x="14355" y="6057"/>
                    <a:pt x="13807" y="537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"/>
          <p:cNvGrpSpPr/>
          <p:nvPr/>
        </p:nvGrpSpPr>
        <p:grpSpPr>
          <a:xfrm>
            <a:off x="5783395" y="4489918"/>
            <a:ext cx="626908" cy="1033712"/>
            <a:chOff x="0" y="0"/>
            <a:chExt cx="728428" cy="1178292"/>
          </a:xfrm>
        </p:grpSpPr>
        <p:sp>
          <p:nvSpPr>
            <p:cNvPr id="85" name="Circle 7"/>
            <p:cNvSpPr/>
            <p:nvPr/>
          </p:nvSpPr>
          <p:spPr>
            <a:xfrm>
              <a:off x="0" y="454326"/>
              <a:ext cx="727890" cy="721940"/>
            </a:xfrm>
            <a:prstGeom prst="ellipse">
              <a:avLst/>
            </a:prstGeom>
            <a:solidFill>
              <a:srgbClr val="4D637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2"/>
            <p:cNvSpPr/>
            <p:nvPr/>
          </p:nvSpPr>
          <p:spPr>
            <a:xfrm>
              <a:off x="2975" y="815296"/>
              <a:ext cx="721939" cy="360970"/>
            </a:xfrm>
            <a:prstGeom prst="rect">
              <a:avLst/>
            </a:prstGeom>
            <a:solidFill>
              <a:srgbClr val="4D637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Line 5"/>
            <p:cNvSpPr/>
            <p:nvPr/>
          </p:nvSpPr>
          <p:spPr>
            <a:xfrm flipV="1">
              <a:off x="366637" y="735922"/>
              <a:ext cx="1" cy="440344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Circle 8"/>
            <p:cNvSpPr/>
            <p:nvPr/>
          </p:nvSpPr>
          <p:spPr>
            <a:xfrm>
              <a:off x="379638" y="775555"/>
              <a:ext cx="47084" cy="47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Circle 9"/>
            <p:cNvSpPr/>
            <p:nvPr/>
          </p:nvSpPr>
          <p:spPr>
            <a:xfrm>
              <a:off x="379638" y="917309"/>
              <a:ext cx="47084" cy="47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Shape 9"/>
            <p:cNvSpPr/>
            <p:nvPr/>
          </p:nvSpPr>
          <p:spPr>
            <a:xfrm>
              <a:off x="362305" y="556627"/>
              <a:ext cx="271827" cy="17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11525" y="610"/>
                  </a:moveTo>
                  <a:cubicBezTo>
                    <a:pt x="12620" y="-68"/>
                    <a:pt x="13860" y="-185"/>
                    <a:pt x="15013" y="282"/>
                  </a:cubicBezTo>
                  <a:cubicBezTo>
                    <a:pt x="15794" y="599"/>
                    <a:pt x="16498" y="1170"/>
                    <a:pt x="17209" y="1708"/>
                  </a:cubicBezTo>
                  <a:cubicBezTo>
                    <a:pt x="18627" y="2782"/>
                    <a:pt x="20094" y="3735"/>
                    <a:pt x="21600" y="4560"/>
                  </a:cubicBezTo>
                  <a:lnTo>
                    <a:pt x="0" y="21415"/>
                  </a:lnTo>
                  <a:lnTo>
                    <a:pt x="11525" y="61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Circle 10"/>
            <p:cNvSpPr/>
            <p:nvPr/>
          </p:nvSpPr>
          <p:spPr>
            <a:xfrm>
              <a:off x="379638" y="1059063"/>
              <a:ext cx="47084" cy="47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Shape 10"/>
            <p:cNvSpPr/>
            <p:nvPr/>
          </p:nvSpPr>
          <p:spPr>
            <a:xfrm flipH="1">
              <a:off x="95502" y="556627"/>
              <a:ext cx="271826" cy="17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11525" y="610"/>
                  </a:moveTo>
                  <a:cubicBezTo>
                    <a:pt x="12620" y="-68"/>
                    <a:pt x="13860" y="-185"/>
                    <a:pt x="15013" y="282"/>
                  </a:cubicBezTo>
                  <a:cubicBezTo>
                    <a:pt x="15794" y="599"/>
                    <a:pt x="16498" y="1170"/>
                    <a:pt x="17209" y="1708"/>
                  </a:cubicBezTo>
                  <a:cubicBezTo>
                    <a:pt x="18627" y="2782"/>
                    <a:pt x="20094" y="3735"/>
                    <a:pt x="21600" y="4560"/>
                  </a:cubicBezTo>
                  <a:lnTo>
                    <a:pt x="0" y="21415"/>
                  </a:lnTo>
                  <a:lnTo>
                    <a:pt x="11525" y="61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Square"/>
            <p:cNvSpPr/>
            <p:nvPr/>
          </p:nvSpPr>
          <p:spPr>
            <a:xfrm rot="18900000">
              <a:off x="241082" y="427149"/>
              <a:ext cx="251110" cy="251110"/>
            </a:xfrm>
            <a:prstGeom prst="rect">
              <a:avLst/>
            </a:pr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Circle 11"/>
            <p:cNvSpPr/>
            <p:nvPr/>
          </p:nvSpPr>
          <p:spPr>
            <a:xfrm>
              <a:off x="73897" y="8564"/>
              <a:ext cx="611484" cy="612989"/>
            </a:xfrm>
            <a:prstGeom prst="ellipse">
              <a:avLst/>
            </a:pr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Circle 12"/>
            <p:cNvSpPr/>
            <p:nvPr/>
          </p:nvSpPr>
          <p:spPr>
            <a:xfrm>
              <a:off x="243659" y="299364"/>
              <a:ext cx="47084" cy="47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Circle 13"/>
            <p:cNvSpPr/>
            <p:nvPr/>
          </p:nvSpPr>
          <p:spPr>
            <a:xfrm>
              <a:off x="453976" y="299364"/>
              <a:ext cx="47084" cy="47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Line 6"/>
            <p:cNvSpPr/>
            <p:nvPr/>
          </p:nvSpPr>
          <p:spPr>
            <a:xfrm>
              <a:off x="257513" y="473392"/>
              <a:ext cx="237632" cy="3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47" y="14122"/>
                    <a:pt x="6986" y="21600"/>
                    <a:pt x="10800" y="21600"/>
                  </a:cubicBezTo>
                  <a:cubicBezTo>
                    <a:pt x="14614" y="21600"/>
                    <a:pt x="18353" y="14122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Shape 11"/>
            <p:cNvSpPr/>
            <p:nvPr/>
          </p:nvSpPr>
          <p:spPr>
            <a:xfrm>
              <a:off x="61697" y="0"/>
              <a:ext cx="631982" cy="46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1" h="21159" extrusionOk="0">
                  <a:moveTo>
                    <a:pt x="10096" y="4454"/>
                  </a:moveTo>
                  <a:cubicBezTo>
                    <a:pt x="9413" y="5561"/>
                    <a:pt x="8936" y="6889"/>
                    <a:pt x="8708" y="8318"/>
                  </a:cubicBezTo>
                  <a:cubicBezTo>
                    <a:pt x="8504" y="9590"/>
                    <a:pt x="8502" y="10910"/>
                    <a:pt x="8703" y="12183"/>
                  </a:cubicBezTo>
                  <a:cubicBezTo>
                    <a:pt x="7826" y="11562"/>
                    <a:pt x="7173" y="10455"/>
                    <a:pt x="6902" y="9128"/>
                  </a:cubicBezTo>
                  <a:cubicBezTo>
                    <a:pt x="6622" y="7763"/>
                    <a:pt x="6773" y="6294"/>
                    <a:pt x="7315" y="5095"/>
                  </a:cubicBezTo>
                  <a:cubicBezTo>
                    <a:pt x="5517" y="5762"/>
                    <a:pt x="3993" y="7436"/>
                    <a:pt x="3098" y="9728"/>
                  </a:cubicBezTo>
                  <a:cubicBezTo>
                    <a:pt x="1848" y="12927"/>
                    <a:pt x="1971" y="16839"/>
                    <a:pt x="3416" y="19871"/>
                  </a:cubicBezTo>
                  <a:lnTo>
                    <a:pt x="1199" y="16084"/>
                  </a:lnTo>
                  <a:lnTo>
                    <a:pt x="1919" y="21159"/>
                  </a:lnTo>
                  <a:cubicBezTo>
                    <a:pt x="-131" y="17403"/>
                    <a:pt x="-574" y="12381"/>
                    <a:pt x="761" y="8035"/>
                  </a:cubicBezTo>
                  <a:cubicBezTo>
                    <a:pt x="2223" y="3274"/>
                    <a:pt x="5536" y="165"/>
                    <a:pt x="9222" y="95"/>
                  </a:cubicBezTo>
                  <a:cubicBezTo>
                    <a:pt x="12456" y="-441"/>
                    <a:pt x="15669" y="1315"/>
                    <a:pt x="17797" y="4781"/>
                  </a:cubicBezTo>
                  <a:cubicBezTo>
                    <a:pt x="20564" y="9287"/>
                    <a:pt x="21026" y="15747"/>
                    <a:pt x="18954" y="20938"/>
                  </a:cubicBezTo>
                  <a:lnTo>
                    <a:pt x="19418" y="15293"/>
                  </a:lnTo>
                  <a:lnTo>
                    <a:pt x="17668" y="19292"/>
                  </a:lnTo>
                  <a:cubicBezTo>
                    <a:pt x="18308" y="17102"/>
                    <a:pt x="18476" y="14695"/>
                    <a:pt x="18153" y="12371"/>
                  </a:cubicBezTo>
                  <a:cubicBezTo>
                    <a:pt x="17913" y="10641"/>
                    <a:pt x="17405" y="9007"/>
                    <a:pt x="16666" y="7584"/>
                  </a:cubicBezTo>
                  <a:cubicBezTo>
                    <a:pt x="16224" y="8706"/>
                    <a:pt x="15570" y="9635"/>
                    <a:pt x="14776" y="10268"/>
                  </a:cubicBezTo>
                  <a:cubicBezTo>
                    <a:pt x="13804" y="11043"/>
                    <a:pt x="12675" y="11337"/>
                    <a:pt x="11570" y="11101"/>
                  </a:cubicBezTo>
                  <a:cubicBezTo>
                    <a:pt x="11920" y="10067"/>
                    <a:pt x="12013" y="8896"/>
                    <a:pt x="11834" y="7778"/>
                  </a:cubicBezTo>
                  <a:cubicBezTo>
                    <a:pt x="11608" y="6378"/>
                    <a:pt x="10979" y="5173"/>
                    <a:pt x="10096" y="4454"/>
                  </a:cubicBezTo>
                  <a:close/>
                </a:path>
              </a:pathLst>
            </a:custGeom>
            <a:solidFill>
              <a:srgbClr val="6B2F23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Line 7"/>
            <p:cNvSpPr/>
            <p:nvPr/>
          </p:nvSpPr>
          <p:spPr>
            <a:xfrm>
              <a:off x="3507" y="521058"/>
              <a:ext cx="724922" cy="657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81" y="0"/>
                  </a:moveTo>
                  <a:cubicBezTo>
                    <a:pt x="3258" y="1020"/>
                    <a:pt x="2230" y="2296"/>
                    <a:pt x="1456" y="3757"/>
                  </a:cubicBezTo>
                  <a:cubicBezTo>
                    <a:pt x="714" y="5155"/>
                    <a:pt x="220" y="6696"/>
                    <a:pt x="0" y="8298"/>
                  </a:cubicBezTo>
                  <a:lnTo>
                    <a:pt x="204" y="21332"/>
                  </a:lnTo>
                  <a:lnTo>
                    <a:pt x="21600" y="21600"/>
                  </a:lnTo>
                  <a:lnTo>
                    <a:pt x="21600" y="8964"/>
                  </a:lnTo>
                  <a:cubicBezTo>
                    <a:pt x="21549" y="7269"/>
                    <a:pt x="21148" y="5610"/>
                    <a:pt x="20426" y="4113"/>
                  </a:cubicBezTo>
                  <a:cubicBezTo>
                    <a:pt x="19736" y="2681"/>
                    <a:pt x="18769" y="1434"/>
                    <a:pt x="17595" y="458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Shape 12"/>
            <p:cNvSpPr/>
            <p:nvPr/>
          </p:nvSpPr>
          <p:spPr>
            <a:xfrm>
              <a:off x="169588" y="1063163"/>
              <a:ext cx="112553" cy="9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0583" extrusionOk="0">
                  <a:moveTo>
                    <a:pt x="7011" y="0"/>
                  </a:moveTo>
                  <a:cubicBezTo>
                    <a:pt x="11134" y="806"/>
                    <a:pt x="14770" y="3124"/>
                    <a:pt x="17531" y="6535"/>
                  </a:cubicBezTo>
                  <a:cubicBezTo>
                    <a:pt x="20031" y="9623"/>
                    <a:pt x="21600" y="13950"/>
                    <a:pt x="19652" y="17469"/>
                  </a:cubicBezTo>
                  <a:cubicBezTo>
                    <a:pt x="17366" y="21600"/>
                    <a:pt x="12396" y="20997"/>
                    <a:pt x="8115" y="19231"/>
                  </a:cubicBezTo>
                  <a:cubicBezTo>
                    <a:pt x="5635" y="18207"/>
                    <a:pt x="3129" y="16974"/>
                    <a:pt x="1516" y="14554"/>
                  </a:cubicBezTo>
                  <a:cubicBezTo>
                    <a:pt x="686" y="13309"/>
                    <a:pt x="162" y="11826"/>
                    <a:pt x="0" y="10263"/>
                  </a:cubicBezTo>
                  <a:lnTo>
                    <a:pt x="7011" y="0"/>
                  </a:lnTo>
                  <a:close/>
                </a:path>
              </a:pathLst>
            </a:cu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Shape 13"/>
            <p:cNvSpPr/>
            <p:nvPr/>
          </p:nvSpPr>
          <p:spPr>
            <a:xfrm>
              <a:off x="12308" y="873670"/>
              <a:ext cx="206280" cy="26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10" y="3440"/>
                    <a:pt x="5975" y="6502"/>
                    <a:pt x="9946" y="9048"/>
                  </a:cubicBezTo>
                  <a:cubicBezTo>
                    <a:pt x="13450" y="11294"/>
                    <a:pt x="17381" y="13110"/>
                    <a:pt x="21600" y="14431"/>
                  </a:cubicBezTo>
                  <a:lnTo>
                    <a:pt x="15212" y="21600"/>
                  </a:lnTo>
                  <a:cubicBezTo>
                    <a:pt x="12418" y="21220"/>
                    <a:pt x="9729" y="20474"/>
                    <a:pt x="7261" y="19394"/>
                  </a:cubicBezTo>
                  <a:cubicBezTo>
                    <a:pt x="4538" y="18203"/>
                    <a:pt x="2130" y="16625"/>
                    <a:pt x="163" y="147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6376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Line 8"/>
            <p:cNvSpPr/>
            <p:nvPr/>
          </p:nvSpPr>
          <p:spPr>
            <a:xfrm flipV="1">
              <a:off x="99037" y="1019322"/>
              <a:ext cx="62778" cy="10986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Circle 14"/>
            <p:cNvSpPr/>
            <p:nvPr/>
          </p:nvSpPr>
          <p:spPr>
            <a:xfrm>
              <a:off x="156062" y="1055139"/>
              <a:ext cx="23542" cy="2354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Shape 14"/>
            <p:cNvSpPr/>
            <p:nvPr/>
          </p:nvSpPr>
          <p:spPr>
            <a:xfrm flipH="1">
              <a:off x="451749" y="1063163"/>
              <a:ext cx="112553" cy="9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0583" extrusionOk="0">
                  <a:moveTo>
                    <a:pt x="7011" y="0"/>
                  </a:moveTo>
                  <a:cubicBezTo>
                    <a:pt x="11134" y="806"/>
                    <a:pt x="14770" y="3124"/>
                    <a:pt x="17531" y="6535"/>
                  </a:cubicBezTo>
                  <a:cubicBezTo>
                    <a:pt x="20031" y="9623"/>
                    <a:pt x="21600" y="13950"/>
                    <a:pt x="19652" y="17469"/>
                  </a:cubicBezTo>
                  <a:cubicBezTo>
                    <a:pt x="17366" y="21600"/>
                    <a:pt x="12396" y="20997"/>
                    <a:pt x="8115" y="19231"/>
                  </a:cubicBezTo>
                  <a:cubicBezTo>
                    <a:pt x="5635" y="18207"/>
                    <a:pt x="3129" y="16974"/>
                    <a:pt x="1516" y="14554"/>
                  </a:cubicBezTo>
                  <a:cubicBezTo>
                    <a:pt x="686" y="13309"/>
                    <a:pt x="162" y="11826"/>
                    <a:pt x="0" y="10263"/>
                  </a:cubicBezTo>
                  <a:lnTo>
                    <a:pt x="7011" y="0"/>
                  </a:lnTo>
                  <a:close/>
                </a:path>
              </a:pathLst>
            </a:cu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Shape 15"/>
            <p:cNvSpPr/>
            <p:nvPr/>
          </p:nvSpPr>
          <p:spPr>
            <a:xfrm flipH="1">
              <a:off x="515301" y="873670"/>
              <a:ext cx="206280" cy="26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10" y="3440"/>
                    <a:pt x="5975" y="6502"/>
                    <a:pt x="9946" y="9048"/>
                  </a:cubicBezTo>
                  <a:cubicBezTo>
                    <a:pt x="13450" y="11294"/>
                    <a:pt x="17381" y="13110"/>
                    <a:pt x="21600" y="14431"/>
                  </a:cubicBezTo>
                  <a:lnTo>
                    <a:pt x="15212" y="21600"/>
                  </a:lnTo>
                  <a:cubicBezTo>
                    <a:pt x="12418" y="21220"/>
                    <a:pt x="9729" y="20474"/>
                    <a:pt x="7261" y="19394"/>
                  </a:cubicBezTo>
                  <a:cubicBezTo>
                    <a:pt x="4538" y="18203"/>
                    <a:pt x="2130" y="16625"/>
                    <a:pt x="163" y="147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6376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Line 9"/>
            <p:cNvSpPr/>
            <p:nvPr/>
          </p:nvSpPr>
          <p:spPr>
            <a:xfrm flipH="1" flipV="1">
              <a:off x="572074" y="1019322"/>
              <a:ext cx="62779" cy="10986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Circle 15"/>
            <p:cNvSpPr/>
            <p:nvPr/>
          </p:nvSpPr>
          <p:spPr>
            <a:xfrm flipH="1">
              <a:off x="554285" y="1055139"/>
              <a:ext cx="23543" cy="2354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8" name="The physical effects as seen from a reference frame moving with constant and uniform acceleration are indistinguishable from those as seen in a uniform gravitational field. 1"/>
          <p:cNvSpPr txBox="1"/>
          <p:nvPr/>
        </p:nvSpPr>
        <p:spPr>
          <a:xfrm>
            <a:off x="594621" y="1902823"/>
            <a:ext cx="12230684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lnSpc>
                <a:spcPts val="4800"/>
              </a:lnSpc>
              <a:spcBef>
                <a:spcPts val="1200"/>
              </a:spcBef>
              <a:defRPr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The physical effects as seen from a reference frame moving with constant and</a:t>
            </a:r>
            <a:r>
              <a:rPr lang="de-AT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 </a:t>
            </a:r>
            <a:r>
              <a:rPr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uniform acceleration are indistinguishable from those as seen in a uniform gravitational field.</a:t>
            </a:r>
          </a:p>
        </p:txBody>
      </p:sp>
      <p:pic>
        <p:nvPicPr>
          <p:cNvPr id="110" name="Grafik 1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06" y="3912189"/>
            <a:ext cx="4495225" cy="7274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43" y="7750644"/>
            <a:ext cx="5944719" cy="4558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77" y="6019050"/>
            <a:ext cx="2562153" cy="7935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Grafik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44" y="7003102"/>
            <a:ext cx="1863509" cy="4297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Grafik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96" y="5994432"/>
            <a:ext cx="4586542" cy="8912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7" name="Rechteck 116"/>
          <p:cNvSpPr/>
          <p:nvPr/>
        </p:nvSpPr>
        <p:spPr>
          <a:xfrm>
            <a:off x="1574801" y="9077430"/>
            <a:ext cx="11429999" cy="461628"/>
          </a:xfrm>
          <a:prstGeom prst="rect">
            <a:avLst/>
          </a:prstGeom>
        </p:spPr>
        <p:txBody>
          <a:bodyPr wrap="square" lIns="91405" tIns="45702" rIns="91405" bIns="45702">
            <a:spAutoFit/>
          </a:bodyPr>
          <a:lstStyle/>
          <a:p>
            <a:pPr algn="r"/>
            <a:r>
              <a:rPr lang="de-DE" sz="2400" dirty="0">
                <a:solidFill>
                  <a:schemeClr val="tx1"/>
                </a:solidFill>
                <a:latin typeface="Arial Narrow" panose="020B0606020202030204" pitchFamily="34" charset="0"/>
                <a:ea typeface="Helvetica Neue Light"/>
                <a:cs typeface="Helvetica Neue Light"/>
              </a:rPr>
              <a:t>D. M. Greenberger, Am. J. Phys. </a:t>
            </a:r>
            <a:r>
              <a:rPr lang="de-DE" sz="2400" b="1" dirty="0">
                <a:solidFill>
                  <a:schemeClr val="tx1"/>
                </a:solidFill>
                <a:latin typeface="Arial Narrow" panose="020B0606020202030204" pitchFamily="34" charset="0"/>
                <a:ea typeface="Helvetica Neue Light"/>
                <a:cs typeface="Helvetica Neue Light"/>
              </a:rPr>
              <a:t>47</a:t>
            </a:r>
            <a:r>
              <a:rPr lang="de-DE" sz="2400" dirty="0">
                <a:solidFill>
                  <a:schemeClr val="tx1"/>
                </a:solidFill>
                <a:latin typeface="Arial Narrow" panose="020B0606020202030204" pitchFamily="34" charset="0"/>
                <a:ea typeface="Helvetica Neue Light"/>
                <a:cs typeface="Helvetica Neue Light"/>
              </a:rPr>
              <a:t>.1 (1979) 35-38.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  <a:ea typeface="Helvetica Neue Light"/>
                <a:cs typeface="Helvetica Neue Light"/>
              </a:rPr>
              <a:t> </a:t>
            </a:r>
            <a:endParaRPr lang="en-GB" sz="2400" dirty="0">
              <a:solidFill>
                <a:schemeClr val="tx1"/>
              </a:solidFill>
              <a:latin typeface="Arial Narrow" panose="020B0606020202030204" pitchFamily="34" charset="0"/>
              <a:ea typeface="Helvetica Neue Light"/>
              <a:cs typeface="Helvetica Neue Light"/>
            </a:endParaRPr>
          </a:p>
        </p:txBody>
      </p:sp>
      <p:sp>
        <p:nvSpPr>
          <p:cNvPr id="118" name="The physical effects as seen from a reference frame moving with constant and uniform acceleration are indistinguishable from those as seen in a uniform gravitational field. 2"/>
          <p:cNvSpPr txBox="1"/>
          <p:nvPr/>
        </p:nvSpPr>
        <p:spPr>
          <a:xfrm>
            <a:off x="2350318" y="7753828"/>
            <a:ext cx="3555437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lnSpc>
                <a:spcPts val="4800"/>
              </a:lnSpc>
              <a:spcBef>
                <a:spcPts val="1200"/>
              </a:spcBef>
              <a:defRPr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AT" sz="25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Greenberger </a:t>
            </a:r>
            <a:r>
              <a:rPr lang="de-AT" sz="25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operator</a:t>
            </a:r>
            <a:r>
              <a:rPr lang="de-AT" sz="25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:</a:t>
            </a:r>
            <a:endParaRPr sz="25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109" name="Grafik 10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54" y="5103794"/>
            <a:ext cx="548073" cy="4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59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1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Weak equivalence principle for QRFs</a:t>
            </a:r>
          </a:p>
        </p:txBody>
      </p:sp>
      <p:sp>
        <p:nvSpPr>
          <p:cNvPr id="20" name="The physical effects as seen from a reference frame moving with constant and uniform acceleration are indistinguishable from those as seen in a uniform gravitational field."/>
          <p:cNvSpPr txBox="1"/>
          <p:nvPr/>
        </p:nvSpPr>
        <p:spPr>
          <a:xfrm>
            <a:off x="594621" y="1980644"/>
            <a:ext cx="12230684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lnSpc>
                <a:spcPts val="4800"/>
              </a:lnSpc>
              <a:spcBef>
                <a:spcPts val="1200"/>
              </a:spcBef>
              <a:defRPr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The physical effects as seen from a reference frame moving </a:t>
            </a:r>
            <a:r>
              <a:rPr lang="de-AT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in</a:t>
            </a:r>
            <a:r>
              <a:rPr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 </a:t>
            </a:r>
            <a:r>
              <a:rPr lang="de-AT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a </a:t>
            </a:r>
            <a:r>
              <a:rPr lang="de-AT"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„</a:t>
            </a:r>
            <a:r>
              <a:rPr lang="de-AT" sz="28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superposition</a:t>
            </a:r>
            <a:r>
              <a:rPr lang="de-AT"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 of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constant and</a:t>
            </a:r>
            <a:r>
              <a:rPr lang="de-AT"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uniform acceleration</a:t>
            </a:r>
            <a:r>
              <a:rPr lang="de-AT"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s“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 </a:t>
            </a:r>
            <a:r>
              <a:rPr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are indistinguishable from those as seen in a </a:t>
            </a:r>
            <a:r>
              <a:rPr lang="de-AT"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„</a:t>
            </a:r>
            <a:r>
              <a:rPr lang="de-AT" sz="28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superposition</a:t>
            </a:r>
            <a:r>
              <a:rPr lang="de-AT"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 of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uniform gravitational field</a:t>
            </a:r>
            <a:r>
              <a:rPr lang="de-AT"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s“</a:t>
            </a:r>
            <a:r>
              <a:rPr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.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779606" y="3884886"/>
            <a:ext cx="5593283" cy="3736418"/>
            <a:chOff x="6380560" y="3488175"/>
            <a:chExt cx="5593283" cy="3736418"/>
          </a:xfrm>
        </p:grpSpPr>
        <p:grpSp>
          <p:nvGrpSpPr>
            <p:cNvPr id="19" name="Group"/>
            <p:cNvGrpSpPr/>
            <p:nvPr/>
          </p:nvGrpSpPr>
          <p:grpSpPr>
            <a:xfrm>
              <a:off x="6380560" y="3488175"/>
              <a:ext cx="5593283" cy="3736418"/>
              <a:chOff x="0" y="0"/>
              <a:chExt cx="5593281" cy="3736416"/>
            </a:xfrm>
          </p:grpSpPr>
          <p:sp>
            <p:nvSpPr>
              <p:cNvPr id="29" name="Rectangle 1"/>
              <p:cNvSpPr/>
              <p:nvPr/>
            </p:nvSpPr>
            <p:spPr>
              <a:xfrm>
                <a:off x="1241642" y="127681"/>
                <a:ext cx="3984782" cy="2301847"/>
              </a:xfrm>
              <a:prstGeom prst="rect">
                <a:avLst/>
              </a:prstGeom>
              <a:solidFill>
                <a:srgbClr val="E0BC0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Line 1"/>
              <p:cNvSpPr/>
              <p:nvPr/>
            </p:nvSpPr>
            <p:spPr>
              <a:xfrm flipH="1">
                <a:off x="3351984" y="2439277"/>
                <a:ext cx="842545" cy="868221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Line 2"/>
              <p:cNvSpPr/>
              <p:nvPr/>
            </p:nvSpPr>
            <p:spPr>
              <a:xfrm flipH="1">
                <a:off x="1653763" y="2439277"/>
                <a:ext cx="839760" cy="868221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3"/>
              <p:cNvSpPr/>
              <p:nvPr/>
            </p:nvSpPr>
            <p:spPr>
              <a:xfrm flipV="1">
                <a:off x="1234333" y="0"/>
                <a:ext cx="1" cy="261045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4"/>
              <p:cNvSpPr/>
              <p:nvPr/>
            </p:nvSpPr>
            <p:spPr>
              <a:xfrm>
                <a:off x="1004930" y="2436435"/>
                <a:ext cx="4345866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Image 1" descr="Image"/>
              <p:cNvPicPr>
                <a:picLocks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208123" y="1399898"/>
                <a:ext cx="591528" cy="10585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" name="Image 2" descr="Image"/>
              <p:cNvPicPr>
                <a:picLocks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3908447" y="1407248"/>
                <a:ext cx="591529" cy="10585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" name="Image 3" descr="Image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4980533" y="2529713"/>
                <a:ext cx="301351" cy="1643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" name="Image 4" descr="Image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4859566" y="191255"/>
                <a:ext cx="733716" cy="2855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" name="Line 5"/>
              <p:cNvSpPr/>
              <p:nvPr/>
            </p:nvSpPr>
            <p:spPr>
              <a:xfrm>
                <a:off x="2426459" y="1921842"/>
                <a:ext cx="149993" cy="1"/>
              </a:xfrm>
              <a:prstGeom prst="line">
                <a:avLst/>
              </a:prstGeom>
              <a:noFill/>
              <a:ln w="25400" cap="flat">
                <a:solidFill>
                  <a:srgbClr val="A71500"/>
                </a:solidFill>
                <a:prstDash val="solid"/>
                <a:miter lim="400000"/>
                <a:headEnd type="triangle" w="med" len="sm"/>
                <a:tailEnd type="triangle" w="med" len="sm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Line 6"/>
              <p:cNvSpPr/>
              <p:nvPr/>
            </p:nvSpPr>
            <p:spPr>
              <a:xfrm>
                <a:off x="4131455" y="1921842"/>
                <a:ext cx="149993" cy="1"/>
              </a:xfrm>
              <a:prstGeom prst="line">
                <a:avLst/>
              </a:prstGeom>
              <a:noFill/>
              <a:ln w="25400" cap="flat">
                <a:solidFill>
                  <a:srgbClr val="A71500"/>
                </a:solidFill>
                <a:prstDash val="solid"/>
                <a:miter lim="400000"/>
                <a:headEnd type="triangle" w="med" len="sm"/>
                <a:tailEnd type="triangle" w="med" len="sm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Line 7"/>
              <p:cNvSpPr/>
              <p:nvPr/>
            </p:nvSpPr>
            <p:spPr>
              <a:xfrm flipH="1">
                <a:off x="-1" y="2345712"/>
                <a:ext cx="1333671" cy="1390705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Image 5" descr="Image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54580" y="3102096"/>
                <a:ext cx="88201" cy="1790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" name="Image 6" descr="Image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472635" y="2487901"/>
                <a:ext cx="204693" cy="1430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" name="Image 7" descr="Image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4164372" y="2491325"/>
                <a:ext cx="216883" cy="1469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" name="Image 8" descr="Image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2016371" y="1864848"/>
                <a:ext cx="355756" cy="2231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" name="Image 9" descr="Image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3711701" y="1864848"/>
                <a:ext cx="363528" cy="2280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" name="Image 10" descr="Image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1093130" y="2239749"/>
                <a:ext cx="99756" cy="1643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3" name="Line 8"/>
              <p:cNvSpPr/>
              <p:nvPr/>
            </p:nvSpPr>
            <p:spPr>
              <a:xfrm flipV="1">
                <a:off x="390554" y="889349"/>
                <a:ext cx="1" cy="2601726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Line 9"/>
              <p:cNvSpPr/>
              <p:nvPr/>
            </p:nvSpPr>
            <p:spPr>
              <a:xfrm>
                <a:off x="232530" y="3324407"/>
                <a:ext cx="4274442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Line 10"/>
              <p:cNvSpPr/>
              <p:nvPr/>
            </p:nvSpPr>
            <p:spPr>
              <a:xfrm>
                <a:off x="1642341" y="3394967"/>
                <a:ext cx="247516" cy="1"/>
              </a:xfrm>
              <a:prstGeom prst="line">
                <a:avLst/>
              </a:prstGeom>
              <a:noFill/>
              <a:ln w="25400" cap="flat">
                <a:solidFill>
                  <a:srgbClr val="A71500"/>
                </a:solidFill>
                <a:prstDash val="solid"/>
                <a:miter lim="400000"/>
                <a:headEnd type="triangle" w="med" len="sm"/>
                <a:tailEnd type="triangle" w="med" len="sm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Line 11"/>
              <p:cNvSpPr/>
              <p:nvPr/>
            </p:nvSpPr>
            <p:spPr>
              <a:xfrm>
                <a:off x="3354288" y="3394967"/>
                <a:ext cx="247516" cy="1"/>
              </a:xfrm>
              <a:prstGeom prst="line">
                <a:avLst/>
              </a:prstGeom>
              <a:noFill/>
              <a:ln w="25400" cap="flat">
                <a:solidFill>
                  <a:srgbClr val="A71500"/>
                </a:solidFill>
                <a:prstDash val="solid"/>
                <a:miter lim="400000"/>
                <a:headEnd type="triangle" w="med" len="sm"/>
                <a:tailEnd type="triangle" w="med" len="sm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7" name="Image 11" descr="Image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657820" y="3430247"/>
                <a:ext cx="314916" cy="2079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8" name="Image 12" descr="Image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3361797" y="3430247"/>
                <a:ext cx="321342" cy="2079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9" name="Line 12"/>
              <p:cNvSpPr/>
              <p:nvPr/>
            </p:nvSpPr>
            <p:spPr>
              <a:xfrm flipV="1">
                <a:off x="2504499" y="1001875"/>
                <a:ext cx="1" cy="1434561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Line 13"/>
              <p:cNvSpPr/>
              <p:nvPr/>
            </p:nvSpPr>
            <p:spPr>
              <a:xfrm flipV="1">
                <a:off x="4204823" y="781375"/>
                <a:ext cx="1" cy="1662411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Line 14"/>
              <p:cNvSpPr/>
              <p:nvPr/>
            </p:nvSpPr>
            <p:spPr>
              <a:xfrm>
                <a:off x="1235703" y="589824"/>
                <a:ext cx="3977320" cy="1428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16" y="14524"/>
                    </a:lnTo>
                    <a:lnTo>
                      <a:pt x="10900" y="0"/>
                    </a:lnTo>
                    <a:lnTo>
                      <a:pt x="20053" y="5649"/>
                    </a:lnTo>
                    <a:lnTo>
                      <a:pt x="21600" y="2888"/>
                    </a:lnTo>
                  </a:path>
                </a:pathLst>
              </a:custGeom>
              <a:noFill/>
              <a:ln w="50800" cap="flat">
                <a:solidFill>
                  <a:srgbClr val="1C3A5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Circle 1"/>
              <p:cNvSpPr/>
              <p:nvPr/>
            </p:nvSpPr>
            <p:spPr>
              <a:xfrm>
                <a:off x="2471424" y="991480"/>
                <a:ext cx="66151" cy="66151"/>
              </a:xfrm>
              <a:prstGeom prst="ellipse">
                <a:avLst/>
              </a:prstGeom>
              <a:solidFill>
                <a:srgbClr val="A715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Circle 2"/>
              <p:cNvSpPr/>
              <p:nvPr/>
            </p:nvSpPr>
            <p:spPr>
              <a:xfrm>
                <a:off x="4171748" y="770980"/>
                <a:ext cx="66151" cy="66151"/>
              </a:xfrm>
              <a:prstGeom prst="ellipse">
                <a:avLst/>
              </a:prstGeom>
              <a:solidFill>
                <a:srgbClr val="A715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2"/>
              <p:cNvSpPr/>
              <p:nvPr/>
            </p:nvSpPr>
            <p:spPr>
              <a:xfrm>
                <a:off x="397905" y="1009477"/>
                <a:ext cx="3984782" cy="2316105"/>
              </a:xfrm>
              <a:prstGeom prst="rect">
                <a:avLst/>
              </a:prstGeom>
              <a:solidFill>
                <a:srgbClr val="E0BC0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5" name="Group"/>
              <p:cNvGrpSpPr/>
              <p:nvPr/>
            </p:nvGrpSpPr>
            <p:grpSpPr>
              <a:xfrm>
                <a:off x="383104" y="1464474"/>
                <a:ext cx="4059002" cy="1881984"/>
                <a:chOff x="0" y="0"/>
                <a:chExt cx="4059001" cy="1881983"/>
              </a:xfrm>
            </p:grpSpPr>
            <p:pic>
              <p:nvPicPr>
                <p:cNvPr id="66" name="Image 13" descr="Image"/>
                <p:cNvPicPr>
                  <a:picLocks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1131074" y="1041088"/>
                  <a:ext cx="733716" cy="84089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67" name="Image 14" descr="Image"/>
                <p:cNvPicPr>
                  <a:picLocks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809348" y="1092472"/>
                  <a:ext cx="801062" cy="78951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68" name="Line 15"/>
                <p:cNvSpPr/>
                <p:nvPr/>
              </p:nvSpPr>
              <p:spPr>
                <a:xfrm>
                  <a:off x="1395534" y="1510105"/>
                  <a:ext cx="204796" cy="1"/>
                </a:xfrm>
                <a:prstGeom prst="line">
                  <a:avLst/>
                </a:prstGeom>
                <a:noFill/>
                <a:ln w="25400" cap="flat">
                  <a:solidFill>
                    <a:srgbClr val="A71500"/>
                  </a:solidFill>
                  <a:prstDash val="solid"/>
                  <a:miter lim="400000"/>
                  <a:headEnd type="triangle" w="med" len="sm"/>
                  <a:tailEnd type="triangle" w="med" len="sm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Line 16"/>
                <p:cNvSpPr/>
                <p:nvPr/>
              </p:nvSpPr>
              <p:spPr>
                <a:xfrm>
                  <a:off x="3107481" y="1510105"/>
                  <a:ext cx="204796" cy="1"/>
                </a:xfrm>
                <a:prstGeom prst="line">
                  <a:avLst/>
                </a:prstGeom>
                <a:noFill/>
                <a:ln w="25400" cap="flat">
                  <a:solidFill>
                    <a:srgbClr val="A71500"/>
                  </a:solidFill>
                  <a:prstDash val="solid"/>
                  <a:miter lim="400000"/>
                  <a:headEnd type="triangle" w="med" len="sm"/>
                  <a:tailEnd type="triangle" w="med" len="sm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70" name="Image 15" descr="Image"/>
                <p:cNvPicPr>
                  <a:picLocks noChangeAspect="1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1690538" y="1408913"/>
                  <a:ext cx="668851" cy="27459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71" name="Image 16" descr="Image"/>
                <p:cNvPicPr>
                  <a:picLocks noChangeAspect="1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3390151" y="1408087"/>
                  <a:ext cx="668851" cy="27459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72" name="Group"/>
                <p:cNvGrpSpPr/>
                <p:nvPr/>
              </p:nvGrpSpPr>
              <p:grpSpPr>
                <a:xfrm>
                  <a:off x="0" y="0"/>
                  <a:ext cx="3977319" cy="1861311"/>
                  <a:chOff x="0" y="0"/>
                  <a:chExt cx="3977318" cy="1861310"/>
                </a:xfrm>
              </p:grpSpPr>
              <p:sp>
                <p:nvSpPr>
                  <p:cNvPr id="73" name="Line 17"/>
                  <p:cNvSpPr/>
                  <p:nvPr/>
                </p:nvSpPr>
                <p:spPr>
                  <a:xfrm flipV="1">
                    <a:off x="1496645" y="312850"/>
                    <a:ext cx="1" cy="1533761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000000"/>
                    </a:solidFill>
                    <a:custDash>
                      <a:ds d="100000" sp="200000"/>
                    </a:custDash>
                    <a:round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  <a:endParaRPr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" name="Line 18"/>
                  <p:cNvSpPr/>
                  <p:nvPr/>
                </p:nvSpPr>
                <p:spPr>
                  <a:xfrm flipV="1">
                    <a:off x="3204319" y="269167"/>
                    <a:ext cx="1" cy="1592144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000000"/>
                    </a:solidFill>
                    <a:custDash>
                      <a:ds d="100000" sp="200000"/>
                    </a:custDash>
                    <a:round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  <a:endParaRPr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75" name="Group"/>
                  <p:cNvGrpSpPr/>
                  <p:nvPr/>
                </p:nvGrpSpPr>
                <p:grpSpPr>
                  <a:xfrm>
                    <a:off x="0" y="0"/>
                    <a:ext cx="3977319" cy="1428343"/>
                    <a:chOff x="0" y="0"/>
                    <a:chExt cx="3977318" cy="1428342"/>
                  </a:xfrm>
                </p:grpSpPr>
                <p:sp>
                  <p:nvSpPr>
                    <p:cNvPr id="76" name="Line 19"/>
                    <p:cNvSpPr/>
                    <p:nvPr/>
                  </p:nvSpPr>
                  <p:spPr>
                    <a:xfrm>
                      <a:off x="0" y="0"/>
                      <a:ext cx="3977319" cy="142834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lnTo>
                            <a:pt x="2116" y="14524"/>
                          </a:lnTo>
                          <a:lnTo>
                            <a:pt x="10900" y="0"/>
                          </a:lnTo>
                          <a:lnTo>
                            <a:pt x="20053" y="5649"/>
                          </a:lnTo>
                          <a:lnTo>
                            <a:pt x="21600" y="2888"/>
                          </a:lnTo>
                        </a:path>
                      </a:pathLst>
                    </a:custGeom>
                    <a:noFill/>
                    <a:ln w="50800" cap="flat">
                      <a:solidFill>
                        <a:srgbClr val="1C3A53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2400"/>
                      </a:pP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Circle 3"/>
                    <p:cNvSpPr/>
                    <p:nvPr/>
                  </p:nvSpPr>
                  <p:spPr>
                    <a:xfrm>
                      <a:off x="1463570" y="276705"/>
                      <a:ext cx="66151" cy="66151"/>
                    </a:xfrm>
                    <a:prstGeom prst="ellipse">
                      <a:avLst/>
                    </a:prstGeom>
                    <a:solidFill>
                      <a:srgbClr val="A7150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2400">
                          <a:solidFill>
                            <a:srgbClr val="FFFFFF"/>
                          </a:solidFill>
                        </a:defRPr>
                      </a:pP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Circle 4"/>
                    <p:cNvSpPr/>
                    <p:nvPr/>
                  </p:nvSpPr>
                  <p:spPr>
                    <a:xfrm>
                      <a:off x="3169453" y="236306"/>
                      <a:ext cx="66151" cy="66151"/>
                    </a:xfrm>
                    <a:prstGeom prst="ellipse">
                      <a:avLst/>
                    </a:prstGeom>
                    <a:solidFill>
                      <a:srgbClr val="A7150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2400">
                          <a:solidFill>
                            <a:srgbClr val="FFFFFF"/>
                          </a:solidFill>
                        </a:defRPr>
                      </a:pP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3" name="Piecewise linear potential"/>
            <p:cNvSpPr txBox="1"/>
            <p:nvPr/>
          </p:nvSpPr>
          <p:spPr>
            <a:xfrm>
              <a:off x="7622202" y="3495345"/>
              <a:ext cx="3848846" cy="5611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ts val="4100"/>
                </a:lnSpc>
                <a:spcBef>
                  <a:spcPts val="1200"/>
                </a:spcBef>
                <a:defRPr sz="20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2200" dirty="0">
                  <a:latin typeface="Arial" panose="020B0604020202020204" pitchFamily="34" charset="0"/>
                  <a:cs typeface="Arial" panose="020B0604020202020204" pitchFamily="34" charset="0"/>
                </a:rPr>
                <a:t>Piecewise linear potential</a:t>
              </a:r>
            </a:p>
          </p:txBody>
        </p:sp>
      </p:grpSp>
      <p:pic>
        <p:nvPicPr>
          <p:cNvPr id="97" name="Grafik 9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97" y="3958470"/>
            <a:ext cx="4353590" cy="7737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2" y="5091517"/>
            <a:ext cx="4916724" cy="7507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8" y="6148986"/>
            <a:ext cx="3016056" cy="657645"/>
          </a:xfrm>
          <a:prstGeom prst="rect">
            <a:avLst/>
          </a:prstGeom>
        </p:spPr>
      </p:pic>
      <p:sp>
        <p:nvSpPr>
          <p:cNvPr id="10" name="Freihandform 9"/>
          <p:cNvSpPr/>
          <p:nvPr/>
        </p:nvSpPr>
        <p:spPr>
          <a:xfrm>
            <a:off x="2796988" y="5629829"/>
            <a:ext cx="568558" cy="504819"/>
          </a:xfrm>
          <a:custGeom>
            <a:avLst/>
            <a:gdLst>
              <a:gd name="connsiteX0" fmla="*/ 585694 w 610721"/>
              <a:gd name="connsiteY0" fmla="*/ 0 h 442259"/>
              <a:gd name="connsiteX1" fmla="*/ 561788 w 610721"/>
              <a:gd name="connsiteY1" fmla="*/ 286870 h 442259"/>
              <a:gd name="connsiteX2" fmla="*/ 143435 w 610721"/>
              <a:gd name="connsiteY2" fmla="*/ 262964 h 442259"/>
              <a:gd name="connsiteX3" fmla="*/ 0 w 610721"/>
              <a:gd name="connsiteY3" fmla="*/ 442259 h 44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721" h="442259">
                <a:moveTo>
                  <a:pt x="585694" y="0"/>
                </a:moveTo>
                <a:cubicBezTo>
                  <a:pt x="610596" y="121521"/>
                  <a:pt x="635498" y="243043"/>
                  <a:pt x="561788" y="286870"/>
                </a:cubicBezTo>
                <a:cubicBezTo>
                  <a:pt x="488078" y="330697"/>
                  <a:pt x="237066" y="237066"/>
                  <a:pt x="143435" y="262964"/>
                </a:cubicBezTo>
                <a:cubicBezTo>
                  <a:pt x="49804" y="288862"/>
                  <a:pt x="24902" y="365560"/>
                  <a:pt x="0" y="442259"/>
                </a:cubicBezTo>
              </a:path>
            </a:pathLst>
          </a:custGeom>
          <a:noFill/>
          <a:ln w="28575" cap="flat">
            <a:solidFill>
              <a:srgbClr val="0033CC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reihandform 82"/>
          <p:cNvSpPr/>
          <p:nvPr/>
        </p:nvSpPr>
        <p:spPr>
          <a:xfrm flipH="1">
            <a:off x="4628404" y="5629829"/>
            <a:ext cx="558489" cy="442259"/>
          </a:xfrm>
          <a:custGeom>
            <a:avLst/>
            <a:gdLst>
              <a:gd name="connsiteX0" fmla="*/ 585694 w 610721"/>
              <a:gd name="connsiteY0" fmla="*/ 0 h 442259"/>
              <a:gd name="connsiteX1" fmla="*/ 561788 w 610721"/>
              <a:gd name="connsiteY1" fmla="*/ 286870 h 442259"/>
              <a:gd name="connsiteX2" fmla="*/ 143435 w 610721"/>
              <a:gd name="connsiteY2" fmla="*/ 262964 h 442259"/>
              <a:gd name="connsiteX3" fmla="*/ 0 w 610721"/>
              <a:gd name="connsiteY3" fmla="*/ 442259 h 44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721" h="442259">
                <a:moveTo>
                  <a:pt x="585694" y="0"/>
                </a:moveTo>
                <a:cubicBezTo>
                  <a:pt x="610596" y="121521"/>
                  <a:pt x="635498" y="243043"/>
                  <a:pt x="561788" y="286870"/>
                </a:cubicBezTo>
                <a:cubicBezTo>
                  <a:pt x="488078" y="330697"/>
                  <a:pt x="237066" y="237066"/>
                  <a:pt x="143435" y="262964"/>
                </a:cubicBezTo>
                <a:cubicBezTo>
                  <a:pt x="49804" y="288862"/>
                  <a:pt x="24902" y="365560"/>
                  <a:pt x="0" y="442259"/>
                </a:cubicBezTo>
              </a:path>
            </a:pathLst>
          </a:custGeom>
          <a:noFill/>
          <a:ln w="28575" cap="flat">
            <a:solidFill>
              <a:srgbClr val="0033CC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95" y="6175029"/>
            <a:ext cx="3016056" cy="657645"/>
          </a:xfrm>
          <a:prstGeom prst="rect">
            <a:avLst/>
          </a:prstGeom>
        </p:spPr>
      </p:pic>
      <p:sp>
        <p:nvSpPr>
          <p:cNvPr id="87" name="Rechteck 86"/>
          <p:cNvSpPr/>
          <p:nvPr/>
        </p:nvSpPr>
        <p:spPr>
          <a:xfrm>
            <a:off x="652329" y="4083147"/>
            <a:ext cx="13885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A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58" y="7940598"/>
            <a:ext cx="8181010" cy="750130"/>
          </a:xfrm>
          <a:prstGeom prst="rect">
            <a:avLst/>
          </a:prstGeom>
        </p:spPr>
      </p:pic>
      <p:sp>
        <p:nvSpPr>
          <p:cNvPr id="95" name="Freihandform 94"/>
          <p:cNvSpPr/>
          <p:nvPr/>
        </p:nvSpPr>
        <p:spPr>
          <a:xfrm flipH="1">
            <a:off x="7505291" y="8687694"/>
            <a:ext cx="558489" cy="442259"/>
          </a:xfrm>
          <a:custGeom>
            <a:avLst/>
            <a:gdLst>
              <a:gd name="connsiteX0" fmla="*/ 585694 w 610721"/>
              <a:gd name="connsiteY0" fmla="*/ 0 h 442259"/>
              <a:gd name="connsiteX1" fmla="*/ 561788 w 610721"/>
              <a:gd name="connsiteY1" fmla="*/ 286870 h 442259"/>
              <a:gd name="connsiteX2" fmla="*/ 143435 w 610721"/>
              <a:gd name="connsiteY2" fmla="*/ 262964 h 442259"/>
              <a:gd name="connsiteX3" fmla="*/ 0 w 610721"/>
              <a:gd name="connsiteY3" fmla="*/ 442259 h 44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721" h="442259">
                <a:moveTo>
                  <a:pt x="585694" y="0"/>
                </a:moveTo>
                <a:cubicBezTo>
                  <a:pt x="610596" y="121521"/>
                  <a:pt x="635498" y="243043"/>
                  <a:pt x="561788" y="286870"/>
                </a:cubicBezTo>
                <a:cubicBezTo>
                  <a:pt x="488078" y="330697"/>
                  <a:pt x="237066" y="237066"/>
                  <a:pt x="143435" y="262964"/>
                </a:cubicBezTo>
                <a:cubicBezTo>
                  <a:pt x="49804" y="288862"/>
                  <a:pt x="24902" y="365560"/>
                  <a:pt x="0" y="442259"/>
                </a:cubicBezTo>
              </a:path>
            </a:pathLst>
          </a:custGeom>
          <a:noFill/>
          <a:ln w="28575" cap="flat">
            <a:solidFill>
              <a:srgbClr val="0033CC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hteck 95"/>
          <p:cNvSpPr/>
          <p:nvPr/>
        </p:nvSpPr>
        <p:spPr>
          <a:xfrm>
            <a:off x="8063780" y="8744579"/>
            <a:ext cx="47215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600" dirty="0">
                <a:solidFill>
                  <a:srgbClr val="0033CC"/>
                </a:solidFill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Generalization of the           Greenberger operator</a:t>
            </a:r>
          </a:p>
        </p:txBody>
      </p:sp>
    </p:spTree>
    <p:extLst>
      <p:ext uri="{BB962C8B-B14F-4D97-AF65-F5344CB8AC3E}">
        <p14:creationId xmlns:p14="http://schemas.microsoft.com/office/powerpoint/2010/main" val="380213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3" grpId="0" animBg="1"/>
      <p:bldP spid="87" grpId="0"/>
      <p:bldP spid="95" grpId="0" animBg="1"/>
      <p:bldP spid="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rafik 5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85" y="5764579"/>
            <a:ext cx="3193843" cy="3775442"/>
          </a:xfrm>
          <a:prstGeom prst="rect">
            <a:avLst/>
          </a:prstGeom>
        </p:spPr>
      </p:pic>
      <p:sp>
        <p:nvSpPr>
          <p:cNvPr id="89" name="Titel 1"/>
          <p:cNvSpPr txBox="1">
            <a:spLocks/>
          </p:cNvSpPr>
          <p:nvPr/>
        </p:nvSpPr>
        <p:spPr>
          <a:xfrm>
            <a:off x="4848716" y="3835412"/>
            <a:ext cx="11670249" cy="160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 lang="en-GB" sz="4000" dirty="0"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 Light"/>
            </a:endParaRPr>
          </a:p>
        </p:txBody>
      </p:sp>
      <p:sp>
        <p:nvSpPr>
          <p:cNvPr id="419" name="From C"/>
          <p:cNvSpPr txBox="1"/>
          <p:nvPr/>
        </p:nvSpPr>
        <p:spPr>
          <a:xfrm>
            <a:off x="735968" y="700536"/>
            <a:ext cx="2521207" cy="6594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defTabSz="457200">
              <a:lnSpc>
                <a:spcPts val="5000"/>
              </a:lnSpc>
              <a:spcBef>
                <a:spcPts val="1200"/>
              </a:spcBef>
              <a:defRPr sz="2800">
                <a:solidFill>
                  <a:srgbClr val="1C3A53"/>
                </a:solidFill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</a:t>
            </a:r>
          </a:p>
        </p:txBody>
      </p:sp>
      <p:sp>
        <p:nvSpPr>
          <p:cNvPr id="417" name="From A"/>
          <p:cNvSpPr txBox="1"/>
          <p:nvPr/>
        </p:nvSpPr>
        <p:spPr>
          <a:xfrm>
            <a:off x="-22968" y="5205745"/>
            <a:ext cx="2781983" cy="66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5000"/>
              </a:lnSpc>
              <a:spcBef>
                <a:spcPts val="1200"/>
              </a:spcBef>
              <a:defRPr sz="2800">
                <a:solidFill>
                  <a:srgbClr val="1C3A53"/>
                </a:solidFill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</a:t>
            </a:r>
          </a:p>
        </p:txBody>
      </p:sp>
      <p:sp>
        <p:nvSpPr>
          <p:cNvPr id="11" name="Rechteck 10"/>
          <p:cNvSpPr/>
          <p:nvPr/>
        </p:nvSpPr>
        <p:spPr>
          <a:xfrm>
            <a:off x="3698917" y="654657"/>
            <a:ext cx="9305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Weak equivalence principle for QRFs</a:t>
            </a:r>
          </a:p>
        </p:txBody>
      </p:sp>
      <p:pic>
        <p:nvPicPr>
          <p:cNvPr id="15" name="Grafik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84" y="1951880"/>
            <a:ext cx="4353590" cy="773798"/>
          </a:xfrm>
          <a:prstGeom prst="rect">
            <a:avLst/>
          </a:prstGeom>
        </p:spPr>
      </p:pic>
      <p:pic>
        <p:nvPicPr>
          <p:cNvPr id="589" name="Grafik 58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06" y="5770556"/>
            <a:ext cx="7812528" cy="78546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669" y="851424"/>
            <a:ext cx="2398899" cy="41197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67" name="Rechteck 566"/>
          <p:cNvSpPr/>
          <p:nvPr/>
        </p:nvSpPr>
        <p:spPr>
          <a:xfrm>
            <a:off x="735968" y="868744"/>
            <a:ext cx="504240" cy="471924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68" name="Rechteck 567"/>
          <p:cNvSpPr/>
          <p:nvPr/>
        </p:nvSpPr>
        <p:spPr>
          <a:xfrm>
            <a:off x="784888" y="978475"/>
            <a:ext cx="406400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69" name="Rechteck 568"/>
          <p:cNvSpPr/>
          <p:nvPr/>
        </p:nvSpPr>
        <p:spPr>
          <a:xfrm>
            <a:off x="758129" y="920089"/>
            <a:ext cx="1072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75" name="Grafik 57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41" y="3001178"/>
            <a:ext cx="6571763" cy="751348"/>
          </a:xfrm>
          <a:prstGeom prst="rect">
            <a:avLst/>
          </a:prstGeom>
        </p:spPr>
      </p:pic>
      <p:sp>
        <p:nvSpPr>
          <p:cNvPr id="576" name="Freihandform 575"/>
          <p:cNvSpPr/>
          <p:nvPr/>
        </p:nvSpPr>
        <p:spPr>
          <a:xfrm>
            <a:off x="9925176" y="5395566"/>
            <a:ext cx="830602" cy="363337"/>
          </a:xfrm>
          <a:custGeom>
            <a:avLst/>
            <a:gdLst>
              <a:gd name="connsiteX0" fmla="*/ 769065 w 830602"/>
              <a:gd name="connsiteY0" fmla="*/ 363337 h 363337"/>
              <a:gd name="connsiteX1" fmla="*/ 787232 w 830602"/>
              <a:gd name="connsiteY1" fmla="*/ 133223 h 363337"/>
              <a:gd name="connsiteX2" fmla="*/ 278559 w 830602"/>
              <a:gd name="connsiteY2" fmla="*/ 145335 h 363337"/>
              <a:gd name="connsiteX3" fmla="*/ 0 w 830602"/>
              <a:gd name="connsiteY3" fmla="*/ 0 h 36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602" h="363337">
                <a:moveTo>
                  <a:pt x="769065" y="363337"/>
                </a:moveTo>
                <a:cubicBezTo>
                  <a:pt x="819024" y="266447"/>
                  <a:pt x="868983" y="169557"/>
                  <a:pt x="787232" y="133223"/>
                </a:cubicBezTo>
                <a:cubicBezTo>
                  <a:pt x="705481" y="96889"/>
                  <a:pt x="409764" y="167539"/>
                  <a:pt x="278559" y="145335"/>
                </a:cubicBezTo>
                <a:cubicBezTo>
                  <a:pt x="147354" y="123131"/>
                  <a:pt x="73677" y="61565"/>
                  <a:pt x="0" y="0"/>
                </a:cubicBezTo>
              </a:path>
            </a:pathLst>
          </a:custGeom>
          <a:noFill/>
          <a:ln w="28575" cap="flat">
            <a:solidFill>
              <a:schemeClr val="tx1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7" name="Rechteck 576"/>
          <p:cNvSpPr/>
          <p:nvPr/>
        </p:nvSpPr>
        <p:spPr>
          <a:xfrm>
            <a:off x="7318936" y="4416142"/>
            <a:ext cx="55296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B moves as if it were in a superposition of gravitational fields</a:t>
            </a: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50" y="6900879"/>
            <a:ext cx="8287439" cy="752483"/>
          </a:xfrm>
          <a:prstGeom prst="rect">
            <a:avLst/>
          </a:prstGeom>
        </p:spPr>
      </p:pic>
      <p:sp>
        <p:nvSpPr>
          <p:cNvPr id="584" name="Freihandform 583"/>
          <p:cNvSpPr/>
          <p:nvPr/>
        </p:nvSpPr>
        <p:spPr>
          <a:xfrm>
            <a:off x="8382000" y="7501971"/>
            <a:ext cx="322869" cy="376981"/>
          </a:xfrm>
          <a:custGeom>
            <a:avLst/>
            <a:gdLst>
              <a:gd name="connsiteX0" fmla="*/ 290671 w 301503"/>
              <a:gd name="connsiteY0" fmla="*/ 0 h 302781"/>
              <a:gd name="connsiteX1" fmla="*/ 266448 w 301503"/>
              <a:gd name="connsiteY1" fmla="*/ 163502 h 302781"/>
              <a:gd name="connsiteX2" fmla="*/ 0 w 301503"/>
              <a:gd name="connsiteY2" fmla="*/ 302781 h 3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503" h="302781">
                <a:moveTo>
                  <a:pt x="290671" y="0"/>
                </a:moveTo>
                <a:cubicBezTo>
                  <a:pt x="302782" y="56519"/>
                  <a:pt x="314893" y="113039"/>
                  <a:pt x="266448" y="163502"/>
                </a:cubicBezTo>
                <a:cubicBezTo>
                  <a:pt x="218003" y="213965"/>
                  <a:pt x="109001" y="258373"/>
                  <a:pt x="0" y="302781"/>
                </a:cubicBezTo>
              </a:path>
            </a:pathLst>
          </a:custGeom>
          <a:noFill/>
          <a:ln w="28575" cap="flat">
            <a:solidFill>
              <a:srgbClr val="0033CC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5" name="Rechteck 584"/>
              <p:cNvSpPr/>
              <p:nvPr/>
            </p:nvSpPr>
            <p:spPr>
              <a:xfrm>
                <a:off x="6861027" y="7910125"/>
                <a:ext cx="5546955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33CC"/>
                    </a:solidFill>
                    <a:latin typeface="Arial" panose="020B0604020202020204" pitchFamily="34" charset="0"/>
                    <a:ea typeface="Palatino"/>
                    <a:cs typeface="Arial" panose="020B0604020202020204" pitchFamily="34" charset="0"/>
                  </a:rPr>
                  <a:t>Standard Greenberger’s operators for the accelerations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Palatino"/>
                            <a:cs typeface="Palatino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Palatino"/>
                            <a:cs typeface="Palatino"/>
                          </a:rPr>
                          <m:t>𝑎</m:t>
                        </m:r>
                      </m:e>
                      <m:sub>
                        <m:r>
                          <a:rPr lang="en-US" sz="26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Palatino"/>
                            <a:cs typeface="Palatino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33CC"/>
                    </a:solidFill>
                    <a:latin typeface="Arial" panose="020B0604020202020204" pitchFamily="34" charset="0"/>
                    <a:ea typeface="Palatino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Palatino"/>
                            <a:cs typeface="Palatino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Palatino"/>
                            <a:cs typeface="Palatino"/>
                          </a:rPr>
                          <m:t>𝑎</m:t>
                        </m:r>
                      </m:e>
                      <m:sub>
                        <m:r>
                          <a:rPr lang="en-US" sz="26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Palatino"/>
                            <a:cs typeface="Palatino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>
                  <a:solidFill>
                    <a:srgbClr val="0033CC"/>
                  </a:solidFill>
                  <a:latin typeface="Arial" panose="020B0604020202020204" pitchFamily="34" charset="0"/>
                  <a:ea typeface="Palatino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5" name="Rechteck 5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027" y="7910125"/>
                <a:ext cx="5546955" cy="892552"/>
              </a:xfrm>
              <a:prstGeom prst="rect">
                <a:avLst/>
              </a:prstGeom>
              <a:blipFill>
                <a:blip r:embed="rId12"/>
                <a:stretch>
                  <a:fillRect t="-6849" r="-769" b="-1643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6" name="Freihandform 585"/>
          <p:cNvSpPr/>
          <p:nvPr/>
        </p:nvSpPr>
        <p:spPr>
          <a:xfrm>
            <a:off x="10651852" y="7454479"/>
            <a:ext cx="653709" cy="472340"/>
          </a:xfrm>
          <a:custGeom>
            <a:avLst/>
            <a:gdLst>
              <a:gd name="connsiteX0" fmla="*/ 520784 w 653709"/>
              <a:gd name="connsiteY0" fmla="*/ 0 h 472340"/>
              <a:gd name="connsiteX1" fmla="*/ 423894 w 653709"/>
              <a:gd name="connsiteY1" fmla="*/ 199836 h 472340"/>
              <a:gd name="connsiteX2" fmla="*/ 641896 w 653709"/>
              <a:gd name="connsiteY2" fmla="*/ 369394 h 472340"/>
              <a:gd name="connsiteX3" fmla="*/ 0 w 653709"/>
              <a:gd name="connsiteY3" fmla="*/ 472340 h 47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709" h="472340">
                <a:moveTo>
                  <a:pt x="520784" y="0"/>
                </a:moveTo>
                <a:cubicBezTo>
                  <a:pt x="462246" y="69135"/>
                  <a:pt x="403709" y="138270"/>
                  <a:pt x="423894" y="199836"/>
                </a:cubicBezTo>
                <a:cubicBezTo>
                  <a:pt x="444079" y="261402"/>
                  <a:pt x="712545" y="323977"/>
                  <a:pt x="641896" y="369394"/>
                </a:cubicBezTo>
                <a:cubicBezTo>
                  <a:pt x="571247" y="414811"/>
                  <a:pt x="285623" y="443575"/>
                  <a:pt x="0" y="472340"/>
                </a:cubicBez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8" name="Freihandform 587"/>
          <p:cNvSpPr/>
          <p:nvPr/>
        </p:nvSpPr>
        <p:spPr>
          <a:xfrm>
            <a:off x="11430000" y="7484758"/>
            <a:ext cx="286925" cy="488254"/>
          </a:xfrm>
          <a:custGeom>
            <a:avLst/>
            <a:gdLst>
              <a:gd name="connsiteX0" fmla="*/ 169558 w 250363"/>
              <a:gd name="connsiteY0" fmla="*/ 0 h 442061"/>
              <a:gd name="connsiteX1" fmla="*/ 242225 w 250363"/>
              <a:gd name="connsiteY1" fmla="*/ 157447 h 442061"/>
              <a:gd name="connsiteX2" fmla="*/ 0 w 250363"/>
              <a:gd name="connsiteY2" fmla="*/ 442061 h 44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363" h="442061">
                <a:moveTo>
                  <a:pt x="169558" y="0"/>
                </a:moveTo>
                <a:cubicBezTo>
                  <a:pt x="220021" y="41885"/>
                  <a:pt x="270485" y="83770"/>
                  <a:pt x="242225" y="157447"/>
                </a:cubicBezTo>
                <a:cubicBezTo>
                  <a:pt x="213965" y="231124"/>
                  <a:pt x="106982" y="336592"/>
                  <a:pt x="0" y="442061"/>
                </a:cubicBezTo>
              </a:path>
            </a:pathLst>
          </a:custGeom>
          <a:noFill/>
          <a:ln w="28575" cap="flat">
            <a:solidFill>
              <a:srgbClr val="0033CC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992364" y="9064342"/>
            <a:ext cx="5529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Experimental Tests? </a:t>
            </a:r>
          </a:p>
        </p:txBody>
      </p:sp>
    </p:spTree>
    <p:extLst>
      <p:ext uri="{BB962C8B-B14F-4D97-AF65-F5344CB8AC3E}">
        <p14:creationId xmlns:p14="http://schemas.microsoft.com/office/powerpoint/2010/main" val="1578581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animBg="1"/>
      <p:bldP spid="576" grpId="0" animBg="1"/>
      <p:bldP spid="577" grpId="0"/>
      <p:bldP spid="584" grpId="0" animBg="1"/>
      <p:bldP spid="585" grpId="0"/>
      <p:bldP spid="588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548260" y="4330065"/>
            <a:ext cx="6402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But is it good for anything? </a:t>
            </a:r>
          </a:p>
        </p:txBody>
      </p:sp>
    </p:spTree>
    <p:extLst>
      <p:ext uri="{BB962C8B-B14F-4D97-AF65-F5344CB8AC3E}">
        <p14:creationId xmlns:p14="http://schemas.microsoft.com/office/powerpoint/2010/main" val="310156407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/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“Moving” in the rest frame</a:t>
            </a:r>
          </a:p>
        </p:txBody>
      </p:sp>
      <p:sp>
        <p:nvSpPr>
          <p:cNvPr id="3" name="Rechteck 2"/>
          <p:cNvSpPr/>
          <p:nvPr/>
        </p:nvSpPr>
        <p:spPr>
          <a:xfrm>
            <a:off x="473252" y="5313143"/>
            <a:ext cx="12359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Suppose that atom’s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velocity is not well-defined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the lab frame. 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 which conditions can a photon and the atom get in resonance? </a:t>
            </a:r>
          </a:p>
        </p:txBody>
      </p:sp>
      <p:pic>
        <p:nvPicPr>
          <p:cNvPr id="17" name="Grafik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22" y="2732282"/>
            <a:ext cx="3622048" cy="922345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5813185" y="3656729"/>
            <a:ext cx="250350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frequency in the rest frame</a:t>
            </a:r>
            <a:endParaRPr lang="de-AT" sz="2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7644639" y="3914641"/>
            <a:ext cx="41114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Doppler shift</a:t>
            </a:r>
            <a:endParaRPr lang="de-AT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15390" y="2486305"/>
            <a:ext cx="183896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(B)</a:t>
            </a:r>
            <a:endParaRPr lang="de-AT" sz="27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764400" y="2490116"/>
            <a:ext cx="1550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 (A)</a:t>
            </a:r>
            <a:endParaRPr lang="de-AT" sz="27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3770362" y="3343790"/>
            <a:ext cx="516427" cy="549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10" y="3029987"/>
            <a:ext cx="186057" cy="188572"/>
          </a:xfrm>
          <a:prstGeom prst="rect">
            <a:avLst/>
          </a:prstGeom>
        </p:spPr>
      </p:pic>
      <p:cxnSp>
        <p:nvCxnSpPr>
          <p:cNvPr id="29" name="Gerade Verbindung mit Pfeil 28"/>
          <p:cNvCxnSpPr/>
          <p:nvPr/>
        </p:nvCxnSpPr>
        <p:spPr>
          <a:xfrm flipV="1">
            <a:off x="7100597" y="3386547"/>
            <a:ext cx="0" cy="348343"/>
          </a:xfrm>
          <a:prstGeom prst="straightConnector1">
            <a:avLst/>
          </a:prstGeom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9436127" y="3584667"/>
            <a:ext cx="0" cy="34834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6464573" y="7164596"/>
            <a:ext cx="6540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in the rest frame. 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 the problem.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back in the lab frame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Rechteck 48"/>
          <p:cNvSpPr/>
          <p:nvPr/>
        </p:nvSpPr>
        <p:spPr>
          <a:xfrm>
            <a:off x="1795444" y="3524507"/>
            <a:ext cx="411480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1638300" y="7928868"/>
            <a:ext cx="411480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9770" y="2978029"/>
            <a:ext cx="769082" cy="7041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37" y="2713169"/>
            <a:ext cx="1215188" cy="1215188"/>
          </a:xfrm>
          <a:prstGeom prst="rect">
            <a:avLst/>
          </a:prstGeom>
        </p:spPr>
      </p:pic>
      <p:sp>
        <p:nvSpPr>
          <p:cNvPr id="35" name="Rechteck 34"/>
          <p:cNvSpPr/>
          <p:nvPr/>
        </p:nvSpPr>
        <p:spPr>
          <a:xfrm>
            <a:off x="1453534" y="7136008"/>
            <a:ext cx="183896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(B)</a:t>
            </a:r>
            <a:endParaRPr lang="de-AT" sz="27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4035944" y="7096276"/>
            <a:ext cx="1550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 (A)</a:t>
            </a:r>
            <a:endParaRPr lang="de-AT" sz="27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Gerade Verbindung mit Pfeil 36"/>
          <p:cNvCxnSpPr/>
          <p:nvPr/>
        </p:nvCxnSpPr>
        <p:spPr>
          <a:xfrm flipH="1">
            <a:off x="3508506" y="7993493"/>
            <a:ext cx="516427" cy="549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Grafik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10" y="7679690"/>
            <a:ext cx="332324" cy="24747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0828" y="7605960"/>
            <a:ext cx="769082" cy="704191"/>
          </a:xfrm>
          <a:prstGeom prst="rect">
            <a:avLst/>
          </a:prstGeom>
        </p:spPr>
      </p:pic>
      <p:cxnSp>
        <p:nvCxnSpPr>
          <p:cNvPr id="30" name="Gerade Verbindung mit Pfeil 29"/>
          <p:cNvCxnSpPr/>
          <p:nvPr/>
        </p:nvCxnSpPr>
        <p:spPr>
          <a:xfrm flipH="1">
            <a:off x="4575306" y="7982609"/>
            <a:ext cx="516427" cy="549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Grafik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54" y="7668806"/>
            <a:ext cx="343302" cy="249134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4714" y="7616848"/>
            <a:ext cx="769082" cy="704191"/>
          </a:xfrm>
          <a:prstGeom prst="rect">
            <a:avLst/>
          </a:prstGeom>
          <a:ln>
            <a:noFill/>
          </a:ln>
        </p:spPr>
      </p:pic>
      <p:sp>
        <p:nvSpPr>
          <p:cNvPr id="40" name="Rechteck 39"/>
          <p:cNvSpPr/>
          <p:nvPr/>
        </p:nvSpPr>
        <p:spPr>
          <a:xfrm flipH="1">
            <a:off x="315686" y="2561542"/>
            <a:ext cx="12736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Lab’s RF:</a:t>
            </a:r>
            <a:endParaRPr lang="de-AT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 flipH="1">
            <a:off x="239486" y="7242399"/>
            <a:ext cx="12736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Lab’s RF:</a:t>
            </a:r>
            <a:endParaRPr lang="de-AT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08" y="7663512"/>
            <a:ext cx="342857" cy="66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90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34" grpId="0"/>
      <p:bldP spid="2" grpId="0"/>
      <p:bldP spid="20" grpId="0"/>
      <p:bldP spid="46" grpId="0"/>
      <p:bldP spid="49" grpId="0" animBg="1"/>
      <p:bldP spid="50" grpId="0" animBg="1"/>
      <p:bldP spid="35" grpId="0"/>
      <p:bldP spid="36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 txBox="1">
            <a:spLocks/>
          </p:cNvSpPr>
          <p:nvPr/>
        </p:nvSpPr>
        <p:spPr>
          <a:xfrm>
            <a:off x="977671" y="107181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/>
            <a:r>
              <a:rPr lang="en-GB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“Moving” in the rest frame</a:t>
            </a:r>
          </a:p>
        </p:txBody>
      </p:sp>
      <p:sp>
        <p:nvSpPr>
          <p:cNvPr id="49" name="Rechteck 48"/>
          <p:cNvSpPr/>
          <p:nvPr/>
        </p:nvSpPr>
        <p:spPr>
          <a:xfrm>
            <a:off x="2655423" y="3295908"/>
            <a:ext cx="411480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2030194" y="7330148"/>
            <a:ext cx="411480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33" y="2900855"/>
            <a:ext cx="1075471" cy="2150942"/>
          </a:xfrm>
          <a:prstGeom prst="rect">
            <a:avLst/>
          </a:prstGeom>
        </p:spPr>
      </p:pic>
      <p:sp>
        <p:nvSpPr>
          <p:cNvPr id="35" name="Rechteck 34"/>
          <p:cNvSpPr/>
          <p:nvPr/>
        </p:nvSpPr>
        <p:spPr>
          <a:xfrm>
            <a:off x="2683626" y="5916802"/>
            <a:ext cx="183896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(B)</a:t>
            </a:r>
            <a:endParaRPr lang="de-AT" sz="27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2763680" y="7074747"/>
            <a:ext cx="411480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02" y="6121894"/>
            <a:ext cx="1215188" cy="1215188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90" y="6679694"/>
            <a:ext cx="1075471" cy="2150942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2999916" y="2268592"/>
            <a:ext cx="183896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(B)</a:t>
            </a:r>
            <a:endParaRPr lang="de-AT" sz="27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4842094" y="2272403"/>
            <a:ext cx="1550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 (A)</a:t>
            </a:r>
            <a:endParaRPr lang="de-AT" sz="27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2873138" y="3306794"/>
            <a:ext cx="411480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7464" y="2760316"/>
            <a:ext cx="769082" cy="704191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93" y="2495456"/>
            <a:ext cx="653143" cy="1215188"/>
          </a:xfrm>
          <a:prstGeom prst="rect">
            <a:avLst/>
          </a:prstGeom>
        </p:spPr>
      </p:pic>
      <p:sp>
        <p:nvSpPr>
          <p:cNvPr id="45" name="Rechteck 44"/>
          <p:cNvSpPr/>
          <p:nvPr/>
        </p:nvSpPr>
        <p:spPr>
          <a:xfrm>
            <a:off x="1649787" y="2257707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(C)</a:t>
            </a:r>
            <a:endParaRPr lang="de-AT" sz="27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03" y="3448429"/>
            <a:ext cx="4110166" cy="543924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3" y="4031460"/>
            <a:ext cx="5964013" cy="785530"/>
          </a:xfrm>
          <a:prstGeom prst="rect">
            <a:avLst/>
          </a:prstGeom>
        </p:spPr>
      </p:pic>
      <p:sp>
        <p:nvSpPr>
          <p:cNvPr id="53" name="Rechteck 52"/>
          <p:cNvSpPr/>
          <p:nvPr/>
        </p:nvSpPr>
        <p:spPr>
          <a:xfrm>
            <a:off x="7935910" y="1893244"/>
            <a:ext cx="251438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frequency in the rest frame</a:t>
            </a:r>
            <a:endParaRPr lang="de-AT" sz="2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33" y="2915826"/>
            <a:ext cx="1075471" cy="2150942"/>
          </a:xfrm>
          <a:prstGeom prst="rect">
            <a:avLst/>
          </a:prstGeom>
        </p:spPr>
      </p:pic>
      <p:cxnSp>
        <p:nvCxnSpPr>
          <p:cNvPr id="55" name="Gerade Verbindung mit Pfeil 54"/>
          <p:cNvCxnSpPr/>
          <p:nvPr/>
        </p:nvCxnSpPr>
        <p:spPr>
          <a:xfrm flipH="1">
            <a:off x="1488193" y="4197782"/>
            <a:ext cx="516427" cy="549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6" name="Grafik 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97" y="3883979"/>
            <a:ext cx="332324" cy="247470"/>
          </a:xfrm>
          <a:prstGeom prst="rect">
            <a:avLst/>
          </a:prstGeom>
        </p:spPr>
      </p:pic>
      <p:cxnSp>
        <p:nvCxnSpPr>
          <p:cNvPr id="57" name="Gerade Verbindung mit Pfeil 56"/>
          <p:cNvCxnSpPr/>
          <p:nvPr/>
        </p:nvCxnSpPr>
        <p:spPr>
          <a:xfrm flipH="1">
            <a:off x="2052549" y="4201185"/>
            <a:ext cx="516427" cy="549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8" name="Grafik 5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97" y="3887382"/>
            <a:ext cx="343302" cy="249134"/>
          </a:xfrm>
          <a:prstGeom prst="rect">
            <a:avLst/>
          </a:prstGeom>
        </p:spPr>
      </p:pic>
      <p:cxnSp>
        <p:nvCxnSpPr>
          <p:cNvPr id="59" name="Gerade Verbindung mit Pfeil 58"/>
          <p:cNvCxnSpPr/>
          <p:nvPr/>
        </p:nvCxnSpPr>
        <p:spPr>
          <a:xfrm flipV="1">
            <a:off x="9255979" y="3114404"/>
            <a:ext cx="0" cy="348343"/>
          </a:xfrm>
          <a:prstGeom prst="straightConnector1">
            <a:avLst/>
          </a:prstGeom>
          <a:ln w="38100" cap="flat" cmpd="sng" algn="ctr">
            <a:solidFill>
              <a:srgbClr val="0033CC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Rechteck 59"/>
          <p:cNvSpPr/>
          <p:nvPr/>
        </p:nvSpPr>
        <p:spPr>
          <a:xfrm>
            <a:off x="10363424" y="3395473"/>
            <a:ext cx="30369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state</a:t>
            </a:r>
            <a:endParaRPr lang="de-AT" sz="2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 flipV="1">
            <a:off x="10377206" y="3657600"/>
            <a:ext cx="443204" cy="11977"/>
          </a:xfrm>
          <a:prstGeom prst="straightConnector1">
            <a:avLst/>
          </a:prstGeom>
          <a:ln w="38100" cap="flat" cmpd="sng" algn="ctr">
            <a:solidFill>
              <a:srgbClr val="0033CC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2" name="Grafik 6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67" y="7264949"/>
            <a:ext cx="8695667" cy="790474"/>
          </a:xfrm>
          <a:prstGeom prst="rect">
            <a:avLst/>
          </a:prstGeom>
        </p:spPr>
      </p:pic>
      <p:sp>
        <p:nvSpPr>
          <p:cNvPr id="63" name="Rechteck 62"/>
          <p:cNvSpPr/>
          <p:nvPr/>
        </p:nvSpPr>
        <p:spPr>
          <a:xfrm>
            <a:off x="5200724" y="5920613"/>
            <a:ext cx="1550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 (A)</a:t>
            </a:r>
            <a:endParaRPr lang="de-AT" sz="27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Gerade Verbindung mit Pfeil 63"/>
          <p:cNvCxnSpPr/>
          <p:nvPr/>
        </p:nvCxnSpPr>
        <p:spPr>
          <a:xfrm flipH="1">
            <a:off x="4673286" y="6817830"/>
            <a:ext cx="516427" cy="549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5" name="Grafik 6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90" y="6504027"/>
            <a:ext cx="332324" cy="247470"/>
          </a:xfrm>
          <a:prstGeom prst="rect">
            <a:avLst/>
          </a:prstGeom>
        </p:spPr>
      </p:pic>
      <p:pic>
        <p:nvPicPr>
          <p:cNvPr id="66" name="Grafik 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5608" y="6430297"/>
            <a:ext cx="769082" cy="704191"/>
          </a:xfrm>
          <a:prstGeom prst="rect">
            <a:avLst/>
          </a:prstGeom>
        </p:spPr>
      </p:pic>
      <p:cxnSp>
        <p:nvCxnSpPr>
          <p:cNvPr id="67" name="Gerade Verbindung mit Pfeil 66"/>
          <p:cNvCxnSpPr/>
          <p:nvPr/>
        </p:nvCxnSpPr>
        <p:spPr>
          <a:xfrm flipH="1">
            <a:off x="5740086" y="6806946"/>
            <a:ext cx="516427" cy="549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8" name="Grafik 6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34" y="6493143"/>
            <a:ext cx="343302" cy="249134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494" y="6441185"/>
            <a:ext cx="769082" cy="704191"/>
          </a:xfrm>
          <a:prstGeom prst="rect">
            <a:avLst/>
          </a:prstGeom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185854" y="2899006"/>
            <a:ext cx="1523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Atom’s RF (A)</a:t>
            </a:r>
            <a:endParaRPr lang="de-AT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hteck 69"/>
          <p:cNvSpPr/>
          <p:nvPr/>
        </p:nvSpPr>
        <p:spPr>
          <a:xfrm flipH="1">
            <a:off x="239486" y="6992028"/>
            <a:ext cx="12736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Lab’s RF (C)</a:t>
            </a:r>
            <a:endParaRPr lang="de-AT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1393077" y="5937071"/>
            <a:ext cx="124264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Lab(C)</a:t>
            </a:r>
            <a:endParaRPr lang="de-AT" sz="27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Grafik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45" y="6132779"/>
            <a:ext cx="950000" cy="1215188"/>
          </a:xfrm>
          <a:prstGeom prst="rect">
            <a:avLst/>
          </a:prstGeom>
        </p:spPr>
      </p:pic>
      <p:sp>
        <p:nvSpPr>
          <p:cNvPr id="74" name="The physical effects as seen from a reference frame moving with constant and uniform acceleration are indistinguishable from those as seen in a uniform gravitational field. 2"/>
          <p:cNvSpPr txBox="1"/>
          <p:nvPr/>
        </p:nvSpPr>
        <p:spPr>
          <a:xfrm>
            <a:off x="8163898" y="8272705"/>
            <a:ext cx="2972189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lnSpc>
                <a:spcPts val="4800"/>
              </a:lnSpc>
              <a:spcBef>
                <a:spcPts val="1200"/>
              </a:spcBef>
              <a:defRPr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Conditional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 Doppler-</a:t>
            </a: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shift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</p:txBody>
      </p:sp>
      <p:cxnSp>
        <p:nvCxnSpPr>
          <p:cNvPr id="75" name="Gerade Verbindung mit Pfeil 74"/>
          <p:cNvCxnSpPr/>
          <p:nvPr/>
        </p:nvCxnSpPr>
        <p:spPr>
          <a:xfrm flipV="1">
            <a:off x="9506347" y="8002084"/>
            <a:ext cx="0" cy="34834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25" y="5403491"/>
            <a:ext cx="3290945" cy="569292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9024257" y="5408280"/>
            <a:ext cx="3233057" cy="471924"/>
          </a:xfrm>
          <a:prstGeom prst="rect">
            <a:avLst/>
          </a:prstGeom>
          <a:noFill/>
          <a:ln w="28575" cap="flat">
            <a:solidFill>
              <a:srgbClr val="0033C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454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5" grpId="0"/>
      <p:bldP spid="43" grpId="0" animBg="1"/>
      <p:bldP spid="53" grpId="0"/>
      <p:bldP spid="60" grpId="0"/>
      <p:bldP spid="63" grpId="0"/>
      <p:bldP spid="70" grpId="0"/>
      <p:bldP spid="71" grpId="0"/>
      <p:bldP spid="7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77671" y="107181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/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Solving an open problem</a:t>
            </a:r>
          </a:p>
        </p:txBody>
      </p:sp>
      <p:sp>
        <p:nvSpPr>
          <p:cNvPr id="5" name="Rechteck 4"/>
          <p:cNvSpPr/>
          <p:nvPr/>
        </p:nvSpPr>
        <p:spPr>
          <a:xfrm>
            <a:off x="1432560" y="7380238"/>
            <a:ext cx="9773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How to encode and decode qubit using the angular momentum of a relativistic particle?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3" y="2580640"/>
            <a:ext cx="1266405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3030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77671" y="107181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/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Solving an open problem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3" y="2580640"/>
            <a:ext cx="12664059" cy="3810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66064" y="6787618"/>
            <a:ext cx="56720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in the rest frame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spin in the rest frame via the Stern-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Gerlach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back in the lab frame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55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9133" y="265470"/>
            <a:ext cx="11861800" cy="139700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Summary</a:t>
            </a:r>
          </a:p>
        </p:txBody>
      </p:sp>
      <p:sp>
        <p:nvSpPr>
          <p:cNvPr id="3" name="Rechteck 2"/>
          <p:cNvSpPr/>
          <p:nvPr/>
        </p:nvSpPr>
        <p:spPr>
          <a:xfrm>
            <a:off x="748438" y="2561828"/>
            <a:ext cx="11660554" cy="5940072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marL="571412" indent="-571412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Operational approach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reference frames as physical systems obeying quantum mechanical laws</a:t>
            </a:r>
          </a:p>
          <a:p>
            <a:pPr marL="571412" indent="-571412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Generalization of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covariance law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symmetries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quantum reference frames</a:t>
            </a:r>
          </a:p>
          <a:p>
            <a:pPr marL="571412" indent="-571412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Superpositions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spatial translations”</a:t>
            </a:r>
          </a:p>
          <a:p>
            <a:pPr marL="571412" indent="-571412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“Superposition of Galilean boosts”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412" indent="-571412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of the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equivalence principle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quantum reference frames</a:t>
            </a:r>
          </a:p>
          <a:p>
            <a:pPr marL="571412" indent="-571412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relativistic spin operator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satisfying the spin algebra, with the correct eigenvalues and the correct nonrelativistic limit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4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6088566" y="3475653"/>
            <a:ext cx="58593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5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7" name="Picture 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5" y="7773352"/>
            <a:ext cx="1874866" cy="6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narrative.csail.mit.edu/cmn13/JTF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17" y="7811942"/>
            <a:ext cx="3641708" cy="72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1.gstatic.com/images?q=tbn:ANd9GcTTE14e0IslDZN8ui86vXFsMTzBi72AtNpuhEhHFt0lB3T4LkGt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52" y="7959951"/>
            <a:ext cx="1602355" cy="5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/>
          </p:cNvSpPr>
          <p:nvPr/>
        </p:nvSpPr>
        <p:spPr bwMode="auto">
          <a:xfrm>
            <a:off x="8093263" y="8823821"/>
            <a:ext cx="58593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560" dirty="0">
                <a:solidFill>
                  <a:srgbClr val="0000CC"/>
                </a:solidFill>
                <a:latin typeface="Cambria" pitchFamily="18" charset="0"/>
                <a:ea typeface="+mn-ea"/>
                <a:cs typeface="+mn-cs"/>
              </a:rPr>
              <a:t>quantumfoundations.org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35" y="7492470"/>
            <a:ext cx="1367757" cy="136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977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w to identify events without explicitly relying on a background classical spacetime?"/>
          <p:cNvSpPr txBox="1"/>
          <p:nvPr/>
        </p:nvSpPr>
        <p:spPr>
          <a:xfrm>
            <a:off x="1066208" y="2581114"/>
            <a:ext cx="11505955" cy="3272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laws of physics are of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“the same form”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regardless of the choice of the reference frame. 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Covariance of physical laws</a:t>
            </a:r>
          </a:p>
        </p:txBody>
      </p:sp>
      <p:sp>
        <p:nvSpPr>
          <p:cNvPr id="51" name="Rechteck 50"/>
          <p:cNvSpPr/>
          <p:nvPr/>
        </p:nvSpPr>
        <p:spPr>
          <a:xfrm>
            <a:off x="3750985" y="7927378"/>
            <a:ext cx="73437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116993" y="4390708"/>
            <a:ext cx="6242272" cy="1885730"/>
            <a:chOff x="2572446" y="3953411"/>
            <a:chExt cx="5493228" cy="1670882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3277330" y="3953411"/>
              <a:ext cx="4788344" cy="1670882"/>
              <a:chOff x="1068597" y="4024694"/>
              <a:chExt cx="3996461" cy="1321719"/>
            </a:xfrm>
          </p:grpSpPr>
          <p:cxnSp>
            <p:nvCxnSpPr>
              <p:cNvPr id="3" name="Gerade Verbindung mit Pfeil 2"/>
              <p:cNvCxnSpPr/>
              <p:nvPr/>
            </p:nvCxnSpPr>
            <p:spPr>
              <a:xfrm flipV="1">
                <a:off x="1068597" y="4028141"/>
                <a:ext cx="0" cy="1318272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" name="Gerade Verbindung mit Pfeil 8"/>
              <p:cNvCxnSpPr/>
              <p:nvPr/>
            </p:nvCxnSpPr>
            <p:spPr>
              <a:xfrm flipV="1">
                <a:off x="1068597" y="5342965"/>
                <a:ext cx="1608861" cy="3447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Gerade Verbindung mit Pfeil 17"/>
              <p:cNvCxnSpPr/>
              <p:nvPr/>
            </p:nvCxnSpPr>
            <p:spPr>
              <a:xfrm flipV="1">
                <a:off x="3456197" y="4024694"/>
                <a:ext cx="0" cy="1318272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Gerade Verbindung mit Pfeil 18"/>
              <p:cNvCxnSpPr/>
              <p:nvPr/>
            </p:nvCxnSpPr>
            <p:spPr>
              <a:xfrm flipV="1">
                <a:off x="3456197" y="5339518"/>
                <a:ext cx="1608861" cy="3447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5" name="Rechteck 54"/>
            <p:cNvSpPr/>
            <p:nvPr/>
          </p:nvSpPr>
          <p:spPr>
            <a:xfrm>
              <a:off x="2572446" y="4026597"/>
              <a:ext cx="584291" cy="463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RF</a:t>
              </a:r>
              <a:endParaRPr lang="de-AT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hteck 55"/>
            <p:cNvSpPr/>
            <p:nvPr/>
          </p:nvSpPr>
          <p:spPr>
            <a:xfrm>
              <a:off x="6161186" y="4030293"/>
              <a:ext cx="654824" cy="463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RF’</a:t>
              </a:r>
              <a:endParaRPr lang="de-AT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"/>
            <p:cNvGrpSpPr/>
            <p:nvPr/>
          </p:nvGrpSpPr>
          <p:grpSpPr>
            <a:xfrm>
              <a:off x="3262809" y="4544308"/>
              <a:ext cx="748163" cy="1029816"/>
              <a:chOff x="0" y="0"/>
              <a:chExt cx="912609" cy="1190593"/>
            </a:xfrm>
          </p:grpSpPr>
          <p:sp>
            <p:nvSpPr>
              <p:cNvPr id="65" name="Circle 1"/>
              <p:cNvSpPr/>
              <p:nvPr/>
            </p:nvSpPr>
            <p:spPr>
              <a:xfrm>
                <a:off x="68633" y="456626"/>
                <a:ext cx="737948" cy="731914"/>
              </a:xfrm>
              <a:prstGeom prst="ellipse">
                <a:avLst/>
              </a:prstGeom>
              <a:solidFill>
                <a:srgbClr val="669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1"/>
              <p:cNvSpPr/>
              <p:nvPr/>
            </p:nvSpPr>
            <p:spPr>
              <a:xfrm>
                <a:off x="71650" y="822582"/>
                <a:ext cx="731914" cy="365958"/>
              </a:xfrm>
              <a:prstGeom prst="rect">
                <a:avLst/>
              </a:prstGeom>
              <a:solidFill>
                <a:srgbClr val="669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Line 1"/>
              <p:cNvSpPr/>
              <p:nvPr/>
            </p:nvSpPr>
            <p:spPr>
              <a:xfrm>
                <a:off x="72189" y="524279"/>
                <a:ext cx="734938" cy="666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81" y="0"/>
                    </a:moveTo>
                    <a:cubicBezTo>
                      <a:pt x="3258" y="1020"/>
                      <a:pt x="2230" y="2296"/>
                      <a:pt x="1456" y="3757"/>
                    </a:cubicBezTo>
                    <a:cubicBezTo>
                      <a:pt x="714" y="5155"/>
                      <a:pt x="220" y="6696"/>
                      <a:pt x="0" y="8298"/>
                    </a:cubicBezTo>
                    <a:lnTo>
                      <a:pt x="204" y="21332"/>
                    </a:lnTo>
                    <a:lnTo>
                      <a:pt x="21514" y="21600"/>
                    </a:lnTo>
                    <a:lnTo>
                      <a:pt x="21600" y="8964"/>
                    </a:lnTo>
                    <a:cubicBezTo>
                      <a:pt x="21549" y="7269"/>
                      <a:pt x="21148" y="5610"/>
                      <a:pt x="20426" y="4113"/>
                    </a:cubicBezTo>
                    <a:cubicBezTo>
                      <a:pt x="19736" y="2681"/>
                      <a:pt x="18769" y="1434"/>
                      <a:pt x="17595" y="458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Shape 1"/>
              <p:cNvSpPr/>
              <p:nvPr/>
            </p:nvSpPr>
            <p:spPr>
              <a:xfrm>
                <a:off x="240564" y="1073874"/>
                <a:ext cx="114109" cy="98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7" h="20583" extrusionOk="0">
                    <a:moveTo>
                      <a:pt x="7011" y="0"/>
                    </a:moveTo>
                    <a:cubicBezTo>
                      <a:pt x="11134" y="806"/>
                      <a:pt x="14770" y="3124"/>
                      <a:pt x="17531" y="6535"/>
                    </a:cubicBezTo>
                    <a:cubicBezTo>
                      <a:pt x="20031" y="9623"/>
                      <a:pt x="21600" y="13950"/>
                      <a:pt x="19652" y="17469"/>
                    </a:cubicBezTo>
                    <a:cubicBezTo>
                      <a:pt x="17366" y="21600"/>
                      <a:pt x="12396" y="20997"/>
                      <a:pt x="8115" y="19231"/>
                    </a:cubicBezTo>
                    <a:cubicBezTo>
                      <a:pt x="5635" y="18207"/>
                      <a:pt x="3129" y="16974"/>
                      <a:pt x="1516" y="14554"/>
                    </a:cubicBezTo>
                    <a:cubicBezTo>
                      <a:pt x="686" y="13309"/>
                      <a:pt x="162" y="11826"/>
                      <a:pt x="0" y="10263"/>
                    </a:cubicBezTo>
                    <a:lnTo>
                      <a:pt x="7011" y="0"/>
                    </a:lnTo>
                    <a:close/>
                  </a:path>
                </a:pathLst>
              </a:cu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Shape 2"/>
              <p:cNvSpPr/>
              <p:nvPr/>
            </p:nvSpPr>
            <p:spPr>
              <a:xfrm>
                <a:off x="81112" y="881763"/>
                <a:ext cx="209130" cy="27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610" y="3440"/>
                      <a:pt x="5975" y="6502"/>
                      <a:pt x="9946" y="9048"/>
                    </a:cubicBezTo>
                    <a:cubicBezTo>
                      <a:pt x="13450" y="11294"/>
                      <a:pt x="17381" y="13110"/>
                      <a:pt x="21600" y="14431"/>
                    </a:cubicBezTo>
                    <a:lnTo>
                      <a:pt x="15212" y="21600"/>
                    </a:lnTo>
                    <a:cubicBezTo>
                      <a:pt x="12418" y="21220"/>
                      <a:pt x="9729" y="20474"/>
                      <a:pt x="7261" y="19394"/>
                    </a:cubicBezTo>
                    <a:cubicBezTo>
                      <a:pt x="4538" y="18203"/>
                      <a:pt x="2130" y="16625"/>
                      <a:pt x="163" y="147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76B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Line 2"/>
              <p:cNvSpPr/>
              <p:nvPr/>
            </p:nvSpPr>
            <p:spPr>
              <a:xfrm flipV="1">
                <a:off x="169039" y="1029427"/>
                <a:ext cx="63646" cy="11137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Circle 2"/>
              <p:cNvSpPr/>
              <p:nvPr/>
            </p:nvSpPr>
            <p:spPr>
              <a:xfrm>
                <a:off x="226852" y="1065739"/>
                <a:ext cx="23868" cy="23868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Shape 3"/>
              <p:cNvSpPr/>
              <p:nvPr/>
            </p:nvSpPr>
            <p:spPr>
              <a:xfrm flipH="1">
                <a:off x="526624" y="1073874"/>
                <a:ext cx="114109" cy="98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7" h="20583" extrusionOk="0">
                    <a:moveTo>
                      <a:pt x="7011" y="0"/>
                    </a:moveTo>
                    <a:cubicBezTo>
                      <a:pt x="11134" y="806"/>
                      <a:pt x="14770" y="3124"/>
                      <a:pt x="17531" y="6535"/>
                    </a:cubicBezTo>
                    <a:cubicBezTo>
                      <a:pt x="20031" y="9623"/>
                      <a:pt x="21600" y="13950"/>
                      <a:pt x="19652" y="17469"/>
                    </a:cubicBezTo>
                    <a:cubicBezTo>
                      <a:pt x="17366" y="21600"/>
                      <a:pt x="12396" y="20997"/>
                      <a:pt x="8115" y="19231"/>
                    </a:cubicBezTo>
                    <a:cubicBezTo>
                      <a:pt x="5635" y="18207"/>
                      <a:pt x="3129" y="16974"/>
                      <a:pt x="1516" y="14554"/>
                    </a:cubicBezTo>
                    <a:cubicBezTo>
                      <a:pt x="686" y="13309"/>
                      <a:pt x="162" y="11826"/>
                      <a:pt x="0" y="10263"/>
                    </a:cubicBezTo>
                    <a:lnTo>
                      <a:pt x="7011" y="0"/>
                    </a:lnTo>
                    <a:close/>
                  </a:path>
                </a:pathLst>
              </a:cu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Shape 4"/>
              <p:cNvSpPr/>
              <p:nvPr/>
            </p:nvSpPr>
            <p:spPr>
              <a:xfrm flipH="1">
                <a:off x="591055" y="881763"/>
                <a:ext cx="209130" cy="27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610" y="3440"/>
                      <a:pt x="5975" y="6502"/>
                      <a:pt x="9946" y="9048"/>
                    </a:cubicBezTo>
                    <a:cubicBezTo>
                      <a:pt x="13450" y="11294"/>
                      <a:pt x="17381" y="13110"/>
                      <a:pt x="21600" y="14431"/>
                    </a:cubicBezTo>
                    <a:lnTo>
                      <a:pt x="15212" y="21600"/>
                    </a:lnTo>
                    <a:cubicBezTo>
                      <a:pt x="12418" y="21220"/>
                      <a:pt x="9729" y="20474"/>
                      <a:pt x="7261" y="19394"/>
                    </a:cubicBezTo>
                    <a:cubicBezTo>
                      <a:pt x="4538" y="18203"/>
                      <a:pt x="2130" y="16625"/>
                      <a:pt x="163" y="147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76B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Line 3"/>
              <p:cNvSpPr/>
              <p:nvPr/>
            </p:nvSpPr>
            <p:spPr>
              <a:xfrm flipH="1" flipV="1">
                <a:off x="648612" y="1029427"/>
                <a:ext cx="63646" cy="11137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Circle 3"/>
              <p:cNvSpPr/>
              <p:nvPr/>
            </p:nvSpPr>
            <p:spPr>
              <a:xfrm flipH="1">
                <a:off x="630577" y="1065739"/>
                <a:ext cx="23868" cy="23868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Circle 4"/>
              <p:cNvSpPr/>
              <p:nvPr/>
            </p:nvSpPr>
            <p:spPr>
              <a:xfrm>
                <a:off x="143551" y="4704"/>
                <a:ext cx="619933" cy="621458"/>
              </a:xfrm>
              <a:prstGeom prst="ellipse">
                <a:avLst/>
              </a:pr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Circle 5"/>
              <p:cNvSpPr/>
              <p:nvPr/>
            </p:nvSpPr>
            <p:spPr>
              <a:xfrm>
                <a:off x="315660" y="299522"/>
                <a:ext cx="47734" cy="4773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Circle 6"/>
              <p:cNvSpPr/>
              <p:nvPr/>
            </p:nvSpPr>
            <p:spPr>
              <a:xfrm>
                <a:off x="528882" y="299522"/>
                <a:ext cx="47735" cy="4773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Line 4"/>
              <p:cNvSpPr/>
              <p:nvPr/>
            </p:nvSpPr>
            <p:spPr>
              <a:xfrm>
                <a:off x="329704" y="475955"/>
                <a:ext cx="240916" cy="3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247" y="14122"/>
                      <a:pt x="6986" y="21600"/>
                      <a:pt x="10800" y="21600"/>
                    </a:cubicBezTo>
                    <a:cubicBezTo>
                      <a:pt x="14614" y="21600"/>
                      <a:pt x="18353" y="14122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Shape 5"/>
              <p:cNvSpPr/>
              <p:nvPr/>
            </p:nvSpPr>
            <p:spPr>
              <a:xfrm>
                <a:off x="128926" y="650117"/>
                <a:ext cx="196745" cy="278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4" extrusionOk="0">
                    <a:moveTo>
                      <a:pt x="0" y="0"/>
                    </a:moveTo>
                    <a:cubicBezTo>
                      <a:pt x="1851" y="1319"/>
                      <a:pt x="3040" y="3023"/>
                      <a:pt x="3386" y="4856"/>
                    </a:cubicBezTo>
                    <a:cubicBezTo>
                      <a:pt x="3918" y="7666"/>
                      <a:pt x="2419" y="10448"/>
                      <a:pt x="2531" y="13275"/>
                    </a:cubicBezTo>
                    <a:cubicBezTo>
                      <a:pt x="2609" y="15225"/>
                      <a:pt x="3448" y="17124"/>
                      <a:pt x="4957" y="18764"/>
                    </a:cubicBezTo>
                    <a:cubicBezTo>
                      <a:pt x="6338" y="17779"/>
                      <a:pt x="8407" y="17440"/>
                      <a:pt x="10269" y="17894"/>
                    </a:cubicBezTo>
                    <a:cubicBezTo>
                      <a:pt x="12847" y="18521"/>
                      <a:pt x="14248" y="20485"/>
                      <a:pt x="16789" y="21170"/>
                    </a:cubicBezTo>
                    <a:cubicBezTo>
                      <a:pt x="18386" y="21600"/>
                      <a:pt x="20183" y="21456"/>
                      <a:pt x="21600" y="20784"/>
                    </a:cubicBezTo>
                    <a:cubicBezTo>
                      <a:pt x="17723" y="18904"/>
                      <a:pt x="15859" y="15569"/>
                      <a:pt x="16884" y="12348"/>
                    </a:cubicBezTo>
                    <a:cubicBezTo>
                      <a:pt x="17648" y="9945"/>
                      <a:pt x="20049" y="7817"/>
                      <a:pt x="19877" y="5320"/>
                    </a:cubicBezTo>
                    <a:cubicBezTo>
                      <a:pt x="19779" y="3894"/>
                      <a:pt x="18823" y="2563"/>
                      <a:pt x="17247" y="16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644F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Shape 6"/>
              <p:cNvSpPr/>
              <p:nvPr/>
            </p:nvSpPr>
            <p:spPr>
              <a:xfrm flipH="1">
                <a:off x="558527" y="650117"/>
                <a:ext cx="196745" cy="278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4" extrusionOk="0">
                    <a:moveTo>
                      <a:pt x="0" y="0"/>
                    </a:moveTo>
                    <a:cubicBezTo>
                      <a:pt x="1851" y="1319"/>
                      <a:pt x="3040" y="3023"/>
                      <a:pt x="3386" y="4856"/>
                    </a:cubicBezTo>
                    <a:cubicBezTo>
                      <a:pt x="3918" y="7666"/>
                      <a:pt x="2419" y="10448"/>
                      <a:pt x="2531" y="13275"/>
                    </a:cubicBezTo>
                    <a:cubicBezTo>
                      <a:pt x="2609" y="15225"/>
                      <a:pt x="3448" y="17124"/>
                      <a:pt x="4957" y="18764"/>
                    </a:cubicBezTo>
                    <a:cubicBezTo>
                      <a:pt x="6338" y="17779"/>
                      <a:pt x="8407" y="17440"/>
                      <a:pt x="10269" y="17894"/>
                    </a:cubicBezTo>
                    <a:cubicBezTo>
                      <a:pt x="12847" y="18521"/>
                      <a:pt x="14248" y="20485"/>
                      <a:pt x="16789" y="21170"/>
                    </a:cubicBezTo>
                    <a:cubicBezTo>
                      <a:pt x="18386" y="21600"/>
                      <a:pt x="20183" y="21456"/>
                      <a:pt x="21600" y="20784"/>
                    </a:cubicBezTo>
                    <a:cubicBezTo>
                      <a:pt x="17723" y="18904"/>
                      <a:pt x="15859" y="15569"/>
                      <a:pt x="16884" y="12348"/>
                    </a:cubicBezTo>
                    <a:cubicBezTo>
                      <a:pt x="17648" y="9945"/>
                      <a:pt x="20049" y="7817"/>
                      <a:pt x="19877" y="5320"/>
                    </a:cubicBezTo>
                    <a:cubicBezTo>
                      <a:pt x="19779" y="3894"/>
                      <a:pt x="18823" y="2563"/>
                      <a:pt x="17247" y="16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644F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Shape 7"/>
              <p:cNvSpPr/>
              <p:nvPr/>
            </p:nvSpPr>
            <p:spPr>
              <a:xfrm>
                <a:off x="116418" y="506140"/>
                <a:ext cx="665431" cy="289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8" h="21600" extrusionOk="0">
                    <a:moveTo>
                      <a:pt x="2747" y="0"/>
                    </a:moveTo>
                    <a:cubicBezTo>
                      <a:pt x="4740" y="5830"/>
                      <a:pt x="7782" y="9182"/>
                      <a:pt x="10983" y="9075"/>
                    </a:cubicBezTo>
                    <a:cubicBezTo>
                      <a:pt x="13993" y="8975"/>
                      <a:pt x="16834" y="5813"/>
                      <a:pt x="18757" y="422"/>
                    </a:cubicBezTo>
                    <a:cubicBezTo>
                      <a:pt x="19259" y="728"/>
                      <a:pt x="19723" y="1301"/>
                      <a:pt x="20115" y="2094"/>
                    </a:cubicBezTo>
                    <a:cubicBezTo>
                      <a:pt x="21194" y="4283"/>
                      <a:pt x="21600" y="7771"/>
                      <a:pt x="21144" y="10930"/>
                    </a:cubicBezTo>
                    <a:cubicBezTo>
                      <a:pt x="18405" y="17737"/>
                      <a:pt x="14578" y="21600"/>
                      <a:pt x="10572" y="21600"/>
                    </a:cubicBezTo>
                    <a:cubicBezTo>
                      <a:pt x="6566" y="21600"/>
                      <a:pt x="2738" y="17737"/>
                      <a:pt x="0" y="10930"/>
                    </a:cubicBezTo>
                    <a:cubicBezTo>
                      <a:pt x="9" y="7798"/>
                      <a:pt x="515" y="4785"/>
                      <a:pt x="1420" y="2467"/>
                    </a:cubicBezTo>
                    <a:cubicBezTo>
                      <a:pt x="1803" y="1486"/>
                      <a:pt x="2251" y="653"/>
                      <a:pt x="2747" y="0"/>
                    </a:cubicBezTo>
                    <a:close/>
                  </a:path>
                </a:pathLst>
              </a:custGeom>
              <a:solidFill>
                <a:srgbClr val="38644F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Shape 8"/>
              <p:cNvSpPr/>
              <p:nvPr/>
            </p:nvSpPr>
            <p:spPr>
              <a:xfrm>
                <a:off x="0" y="-1"/>
                <a:ext cx="912610" cy="636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3" extrusionOk="0">
                    <a:moveTo>
                      <a:pt x="13807" y="5370"/>
                    </a:moveTo>
                    <a:cubicBezTo>
                      <a:pt x="12785" y="5991"/>
                      <a:pt x="11737" y="6520"/>
                      <a:pt x="10669" y="6956"/>
                    </a:cubicBezTo>
                    <a:cubicBezTo>
                      <a:pt x="9082" y="7603"/>
                      <a:pt x="7437" y="8057"/>
                      <a:pt x="6038" y="9287"/>
                    </a:cubicBezTo>
                    <a:cubicBezTo>
                      <a:pt x="5469" y="9787"/>
                      <a:pt x="4956" y="10404"/>
                      <a:pt x="4514" y="11119"/>
                    </a:cubicBezTo>
                    <a:cubicBezTo>
                      <a:pt x="4444" y="12770"/>
                      <a:pt x="4654" y="14420"/>
                      <a:pt x="5125" y="15929"/>
                    </a:cubicBezTo>
                    <a:cubicBezTo>
                      <a:pt x="5423" y="16884"/>
                      <a:pt x="5820" y="17764"/>
                      <a:pt x="6230" y="18629"/>
                    </a:cubicBezTo>
                    <a:cubicBezTo>
                      <a:pt x="6503" y="19205"/>
                      <a:pt x="6782" y="19774"/>
                      <a:pt x="7066" y="20337"/>
                    </a:cubicBezTo>
                    <a:cubicBezTo>
                      <a:pt x="6155" y="19970"/>
                      <a:pt x="5306" y="19344"/>
                      <a:pt x="4568" y="18495"/>
                    </a:cubicBezTo>
                    <a:cubicBezTo>
                      <a:pt x="4405" y="18308"/>
                      <a:pt x="4248" y="18110"/>
                      <a:pt x="4098" y="17903"/>
                    </a:cubicBezTo>
                    <a:cubicBezTo>
                      <a:pt x="4088" y="18673"/>
                      <a:pt x="4230" y="19432"/>
                      <a:pt x="4507" y="20093"/>
                    </a:cubicBezTo>
                    <a:cubicBezTo>
                      <a:pt x="4769" y="20719"/>
                      <a:pt x="5142" y="21233"/>
                      <a:pt x="5589" y="21583"/>
                    </a:cubicBezTo>
                    <a:cubicBezTo>
                      <a:pt x="4550" y="21247"/>
                      <a:pt x="3652" y="20315"/>
                      <a:pt x="3104" y="19006"/>
                    </a:cubicBezTo>
                    <a:cubicBezTo>
                      <a:pt x="2657" y="17938"/>
                      <a:pt x="2474" y="16685"/>
                      <a:pt x="2586" y="15449"/>
                    </a:cubicBezTo>
                    <a:cubicBezTo>
                      <a:pt x="3481" y="16618"/>
                      <a:pt x="3540" y="18608"/>
                      <a:pt x="2717" y="19881"/>
                    </a:cubicBezTo>
                    <a:cubicBezTo>
                      <a:pt x="2015" y="20967"/>
                      <a:pt x="869" y="21175"/>
                      <a:pt x="0" y="20374"/>
                    </a:cubicBezTo>
                    <a:cubicBezTo>
                      <a:pt x="643" y="20641"/>
                      <a:pt x="1335" y="20331"/>
                      <a:pt x="1757" y="19587"/>
                    </a:cubicBezTo>
                    <a:cubicBezTo>
                      <a:pt x="2289" y="18651"/>
                      <a:pt x="2233" y="17362"/>
                      <a:pt x="2265" y="16160"/>
                    </a:cubicBezTo>
                    <a:cubicBezTo>
                      <a:pt x="2315" y="14316"/>
                      <a:pt x="2633" y="12516"/>
                      <a:pt x="2855" y="10699"/>
                    </a:cubicBezTo>
                    <a:cubicBezTo>
                      <a:pt x="2950" y="9927"/>
                      <a:pt x="3027" y="9151"/>
                      <a:pt x="3087" y="8371"/>
                    </a:cubicBezTo>
                    <a:cubicBezTo>
                      <a:pt x="3565" y="6275"/>
                      <a:pt x="4433" y="4404"/>
                      <a:pt x="5597" y="2959"/>
                    </a:cubicBezTo>
                    <a:cubicBezTo>
                      <a:pt x="6999" y="1219"/>
                      <a:pt x="8759" y="180"/>
                      <a:pt x="10610" y="1"/>
                    </a:cubicBezTo>
                    <a:cubicBezTo>
                      <a:pt x="12485" y="-17"/>
                      <a:pt x="14308" y="880"/>
                      <a:pt x="15779" y="2544"/>
                    </a:cubicBezTo>
                    <a:cubicBezTo>
                      <a:pt x="17029" y="3958"/>
                      <a:pt x="17965" y="5862"/>
                      <a:pt x="18473" y="8024"/>
                    </a:cubicBezTo>
                    <a:cubicBezTo>
                      <a:pt x="18960" y="10194"/>
                      <a:pt x="19322" y="12418"/>
                      <a:pt x="19556" y="14673"/>
                    </a:cubicBezTo>
                    <a:cubicBezTo>
                      <a:pt x="19686" y="15922"/>
                      <a:pt x="19799" y="17239"/>
                      <a:pt x="20402" y="18165"/>
                    </a:cubicBezTo>
                    <a:cubicBezTo>
                      <a:pt x="20718" y="18652"/>
                      <a:pt x="21141" y="18969"/>
                      <a:pt x="21600" y="19064"/>
                    </a:cubicBezTo>
                    <a:cubicBezTo>
                      <a:pt x="21319" y="19285"/>
                      <a:pt x="20999" y="19381"/>
                      <a:pt x="20680" y="19340"/>
                    </a:cubicBezTo>
                    <a:cubicBezTo>
                      <a:pt x="19533" y="19191"/>
                      <a:pt x="18772" y="17570"/>
                      <a:pt x="19108" y="15992"/>
                    </a:cubicBezTo>
                    <a:cubicBezTo>
                      <a:pt x="19302" y="17035"/>
                      <a:pt x="19241" y="18142"/>
                      <a:pt x="18936" y="19129"/>
                    </a:cubicBezTo>
                    <a:cubicBezTo>
                      <a:pt x="18680" y="19956"/>
                      <a:pt x="18262" y="20660"/>
                      <a:pt x="17734" y="21156"/>
                    </a:cubicBezTo>
                    <a:cubicBezTo>
                      <a:pt x="17785" y="20451"/>
                      <a:pt x="17828" y="19745"/>
                      <a:pt x="17863" y="19038"/>
                    </a:cubicBezTo>
                    <a:cubicBezTo>
                      <a:pt x="17886" y="18585"/>
                      <a:pt x="17898" y="18107"/>
                      <a:pt x="17714" y="17738"/>
                    </a:cubicBezTo>
                    <a:cubicBezTo>
                      <a:pt x="17648" y="17607"/>
                      <a:pt x="17561" y="17501"/>
                      <a:pt x="17459" y="17430"/>
                    </a:cubicBezTo>
                    <a:cubicBezTo>
                      <a:pt x="17418" y="18476"/>
                      <a:pt x="17098" y="19460"/>
                      <a:pt x="16566" y="20180"/>
                    </a:cubicBezTo>
                    <a:cubicBezTo>
                      <a:pt x="16046" y="20882"/>
                      <a:pt x="15362" y="21280"/>
                      <a:pt x="14647" y="21296"/>
                    </a:cubicBezTo>
                    <a:cubicBezTo>
                      <a:pt x="15209" y="20956"/>
                      <a:pt x="15698" y="20413"/>
                      <a:pt x="16068" y="19719"/>
                    </a:cubicBezTo>
                    <a:cubicBezTo>
                      <a:pt x="16997" y="17978"/>
                      <a:pt x="17063" y="15662"/>
                      <a:pt x="16714" y="13515"/>
                    </a:cubicBezTo>
                    <a:cubicBezTo>
                      <a:pt x="16511" y="12262"/>
                      <a:pt x="16176" y="11065"/>
                      <a:pt x="15840" y="9873"/>
                    </a:cubicBezTo>
                    <a:cubicBezTo>
                      <a:pt x="15639" y="9162"/>
                      <a:pt x="15437" y="8450"/>
                      <a:pt x="15174" y="7781"/>
                    </a:cubicBezTo>
                    <a:cubicBezTo>
                      <a:pt x="14818" y="6872"/>
                      <a:pt x="14355" y="6057"/>
                      <a:pt x="13807" y="53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4" name="Group"/>
            <p:cNvGrpSpPr/>
            <p:nvPr/>
          </p:nvGrpSpPr>
          <p:grpSpPr>
            <a:xfrm>
              <a:off x="6175281" y="4536795"/>
              <a:ext cx="626908" cy="1033712"/>
              <a:chOff x="0" y="0"/>
              <a:chExt cx="728428" cy="1178292"/>
            </a:xfrm>
          </p:grpSpPr>
          <p:sp>
            <p:nvSpPr>
              <p:cNvPr id="85" name="Circle 7"/>
              <p:cNvSpPr/>
              <p:nvPr/>
            </p:nvSpPr>
            <p:spPr>
              <a:xfrm>
                <a:off x="0" y="454326"/>
                <a:ext cx="727890" cy="721940"/>
              </a:xfrm>
              <a:prstGeom prst="ellipse">
                <a:avLst/>
              </a:prstGeom>
              <a:solidFill>
                <a:srgbClr val="4D6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2"/>
              <p:cNvSpPr/>
              <p:nvPr/>
            </p:nvSpPr>
            <p:spPr>
              <a:xfrm>
                <a:off x="2975" y="815296"/>
                <a:ext cx="721939" cy="360970"/>
              </a:xfrm>
              <a:prstGeom prst="rect">
                <a:avLst/>
              </a:prstGeom>
              <a:solidFill>
                <a:srgbClr val="4D6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Line 5"/>
              <p:cNvSpPr/>
              <p:nvPr/>
            </p:nvSpPr>
            <p:spPr>
              <a:xfrm flipV="1">
                <a:off x="366637" y="735922"/>
                <a:ext cx="1" cy="44034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Circle 8"/>
              <p:cNvSpPr/>
              <p:nvPr/>
            </p:nvSpPr>
            <p:spPr>
              <a:xfrm>
                <a:off x="379638" y="775555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Circle 9"/>
              <p:cNvSpPr/>
              <p:nvPr/>
            </p:nvSpPr>
            <p:spPr>
              <a:xfrm>
                <a:off x="379638" y="917309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Shape 9"/>
              <p:cNvSpPr/>
              <p:nvPr/>
            </p:nvSpPr>
            <p:spPr>
              <a:xfrm>
                <a:off x="362305" y="556627"/>
                <a:ext cx="271827" cy="175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5" extrusionOk="0">
                    <a:moveTo>
                      <a:pt x="11525" y="610"/>
                    </a:moveTo>
                    <a:cubicBezTo>
                      <a:pt x="12620" y="-68"/>
                      <a:pt x="13860" y="-185"/>
                      <a:pt x="15013" y="282"/>
                    </a:cubicBezTo>
                    <a:cubicBezTo>
                      <a:pt x="15794" y="599"/>
                      <a:pt x="16498" y="1170"/>
                      <a:pt x="17209" y="1708"/>
                    </a:cubicBezTo>
                    <a:cubicBezTo>
                      <a:pt x="18627" y="2782"/>
                      <a:pt x="20094" y="3735"/>
                      <a:pt x="21600" y="4560"/>
                    </a:cubicBezTo>
                    <a:lnTo>
                      <a:pt x="0" y="21415"/>
                    </a:lnTo>
                    <a:lnTo>
                      <a:pt x="11525" y="61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Circle 10"/>
              <p:cNvSpPr/>
              <p:nvPr/>
            </p:nvSpPr>
            <p:spPr>
              <a:xfrm>
                <a:off x="379638" y="1059063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Shape 10"/>
              <p:cNvSpPr/>
              <p:nvPr/>
            </p:nvSpPr>
            <p:spPr>
              <a:xfrm flipH="1">
                <a:off x="95502" y="556627"/>
                <a:ext cx="271826" cy="175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5" extrusionOk="0">
                    <a:moveTo>
                      <a:pt x="11525" y="610"/>
                    </a:moveTo>
                    <a:cubicBezTo>
                      <a:pt x="12620" y="-68"/>
                      <a:pt x="13860" y="-185"/>
                      <a:pt x="15013" y="282"/>
                    </a:cubicBezTo>
                    <a:cubicBezTo>
                      <a:pt x="15794" y="599"/>
                      <a:pt x="16498" y="1170"/>
                      <a:pt x="17209" y="1708"/>
                    </a:cubicBezTo>
                    <a:cubicBezTo>
                      <a:pt x="18627" y="2782"/>
                      <a:pt x="20094" y="3735"/>
                      <a:pt x="21600" y="4560"/>
                    </a:cubicBezTo>
                    <a:lnTo>
                      <a:pt x="0" y="21415"/>
                    </a:lnTo>
                    <a:lnTo>
                      <a:pt x="11525" y="61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Square"/>
              <p:cNvSpPr/>
              <p:nvPr/>
            </p:nvSpPr>
            <p:spPr>
              <a:xfrm rot="18900000">
                <a:off x="241082" y="427149"/>
                <a:ext cx="251110" cy="251110"/>
              </a:xfrm>
              <a:prstGeom prst="rect">
                <a:avLst/>
              </a:pr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Circle 11"/>
              <p:cNvSpPr/>
              <p:nvPr/>
            </p:nvSpPr>
            <p:spPr>
              <a:xfrm>
                <a:off x="73897" y="8564"/>
                <a:ext cx="611484" cy="612989"/>
              </a:xfrm>
              <a:prstGeom prst="ellipse">
                <a:avLst/>
              </a:pr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Circle 12"/>
              <p:cNvSpPr/>
              <p:nvPr/>
            </p:nvSpPr>
            <p:spPr>
              <a:xfrm>
                <a:off x="243659" y="299364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Circle 13"/>
              <p:cNvSpPr/>
              <p:nvPr/>
            </p:nvSpPr>
            <p:spPr>
              <a:xfrm>
                <a:off x="453976" y="299364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Line 6"/>
              <p:cNvSpPr/>
              <p:nvPr/>
            </p:nvSpPr>
            <p:spPr>
              <a:xfrm>
                <a:off x="257513" y="473392"/>
                <a:ext cx="237632" cy="33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247" y="14122"/>
                      <a:pt x="6986" y="21600"/>
                      <a:pt x="10800" y="21600"/>
                    </a:cubicBezTo>
                    <a:cubicBezTo>
                      <a:pt x="14614" y="21600"/>
                      <a:pt x="18353" y="14122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Shape 11"/>
              <p:cNvSpPr/>
              <p:nvPr/>
            </p:nvSpPr>
            <p:spPr>
              <a:xfrm>
                <a:off x="61697" y="0"/>
                <a:ext cx="631982" cy="469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1" h="21159" extrusionOk="0">
                    <a:moveTo>
                      <a:pt x="10096" y="4454"/>
                    </a:moveTo>
                    <a:cubicBezTo>
                      <a:pt x="9413" y="5561"/>
                      <a:pt x="8936" y="6889"/>
                      <a:pt x="8708" y="8318"/>
                    </a:cubicBezTo>
                    <a:cubicBezTo>
                      <a:pt x="8504" y="9590"/>
                      <a:pt x="8502" y="10910"/>
                      <a:pt x="8703" y="12183"/>
                    </a:cubicBezTo>
                    <a:cubicBezTo>
                      <a:pt x="7826" y="11562"/>
                      <a:pt x="7173" y="10455"/>
                      <a:pt x="6902" y="9128"/>
                    </a:cubicBezTo>
                    <a:cubicBezTo>
                      <a:pt x="6622" y="7763"/>
                      <a:pt x="6773" y="6294"/>
                      <a:pt x="7315" y="5095"/>
                    </a:cubicBezTo>
                    <a:cubicBezTo>
                      <a:pt x="5517" y="5762"/>
                      <a:pt x="3993" y="7436"/>
                      <a:pt x="3098" y="9728"/>
                    </a:cubicBezTo>
                    <a:cubicBezTo>
                      <a:pt x="1848" y="12927"/>
                      <a:pt x="1971" y="16839"/>
                      <a:pt x="3416" y="19871"/>
                    </a:cubicBezTo>
                    <a:lnTo>
                      <a:pt x="1199" y="16084"/>
                    </a:lnTo>
                    <a:lnTo>
                      <a:pt x="1919" y="21159"/>
                    </a:lnTo>
                    <a:cubicBezTo>
                      <a:pt x="-131" y="17403"/>
                      <a:pt x="-574" y="12381"/>
                      <a:pt x="761" y="8035"/>
                    </a:cubicBezTo>
                    <a:cubicBezTo>
                      <a:pt x="2223" y="3274"/>
                      <a:pt x="5536" y="165"/>
                      <a:pt x="9222" y="95"/>
                    </a:cubicBezTo>
                    <a:cubicBezTo>
                      <a:pt x="12456" y="-441"/>
                      <a:pt x="15669" y="1315"/>
                      <a:pt x="17797" y="4781"/>
                    </a:cubicBezTo>
                    <a:cubicBezTo>
                      <a:pt x="20564" y="9287"/>
                      <a:pt x="21026" y="15747"/>
                      <a:pt x="18954" y="20938"/>
                    </a:cubicBezTo>
                    <a:lnTo>
                      <a:pt x="19418" y="15293"/>
                    </a:lnTo>
                    <a:lnTo>
                      <a:pt x="17668" y="19292"/>
                    </a:lnTo>
                    <a:cubicBezTo>
                      <a:pt x="18308" y="17102"/>
                      <a:pt x="18476" y="14695"/>
                      <a:pt x="18153" y="12371"/>
                    </a:cubicBezTo>
                    <a:cubicBezTo>
                      <a:pt x="17913" y="10641"/>
                      <a:pt x="17405" y="9007"/>
                      <a:pt x="16666" y="7584"/>
                    </a:cubicBezTo>
                    <a:cubicBezTo>
                      <a:pt x="16224" y="8706"/>
                      <a:pt x="15570" y="9635"/>
                      <a:pt x="14776" y="10268"/>
                    </a:cubicBezTo>
                    <a:cubicBezTo>
                      <a:pt x="13804" y="11043"/>
                      <a:pt x="12675" y="11337"/>
                      <a:pt x="11570" y="11101"/>
                    </a:cubicBezTo>
                    <a:cubicBezTo>
                      <a:pt x="11920" y="10067"/>
                      <a:pt x="12013" y="8896"/>
                      <a:pt x="11834" y="7778"/>
                    </a:cubicBezTo>
                    <a:cubicBezTo>
                      <a:pt x="11608" y="6378"/>
                      <a:pt x="10979" y="5173"/>
                      <a:pt x="10096" y="4454"/>
                    </a:cubicBezTo>
                    <a:close/>
                  </a:path>
                </a:pathLst>
              </a:custGeom>
              <a:solidFill>
                <a:srgbClr val="6B2F23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Line 7"/>
              <p:cNvSpPr/>
              <p:nvPr/>
            </p:nvSpPr>
            <p:spPr>
              <a:xfrm>
                <a:off x="3507" y="521058"/>
                <a:ext cx="724922" cy="657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81" y="0"/>
                    </a:moveTo>
                    <a:cubicBezTo>
                      <a:pt x="3258" y="1020"/>
                      <a:pt x="2230" y="2296"/>
                      <a:pt x="1456" y="3757"/>
                    </a:cubicBezTo>
                    <a:cubicBezTo>
                      <a:pt x="714" y="5155"/>
                      <a:pt x="220" y="6696"/>
                      <a:pt x="0" y="8298"/>
                    </a:cubicBezTo>
                    <a:lnTo>
                      <a:pt x="204" y="21332"/>
                    </a:lnTo>
                    <a:lnTo>
                      <a:pt x="21600" y="21600"/>
                    </a:lnTo>
                    <a:lnTo>
                      <a:pt x="21600" y="8964"/>
                    </a:lnTo>
                    <a:cubicBezTo>
                      <a:pt x="21549" y="7269"/>
                      <a:pt x="21148" y="5610"/>
                      <a:pt x="20426" y="4113"/>
                    </a:cubicBezTo>
                    <a:cubicBezTo>
                      <a:pt x="19736" y="2681"/>
                      <a:pt x="18769" y="1434"/>
                      <a:pt x="17595" y="458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Shape 12"/>
              <p:cNvSpPr/>
              <p:nvPr/>
            </p:nvSpPr>
            <p:spPr>
              <a:xfrm>
                <a:off x="169588" y="1063163"/>
                <a:ext cx="112553" cy="97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7" h="20583" extrusionOk="0">
                    <a:moveTo>
                      <a:pt x="7011" y="0"/>
                    </a:moveTo>
                    <a:cubicBezTo>
                      <a:pt x="11134" y="806"/>
                      <a:pt x="14770" y="3124"/>
                      <a:pt x="17531" y="6535"/>
                    </a:cubicBezTo>
                    <a:cubicBezTo>
                      <a:pt x="20031" y="9623"/>
                      <a:pt x="21600" y="13950"/>
                      <a:pt x="19652" y="17469"/>
                    </a:cubicBezTo>
                    <a:cubicBezTo>
                      <a:pt x="17366" y="21600"/>
                      <a:pt x="12396" y="20997"/>
                      <a:pt x="8115" y="19231"/>
                    </a:cubicBezTo>
                    <a:cubicBezTo>
                      <a:pt x="5635" y="18207"/>
                      <a:pt x="3129" y="16974"/>
                      <a:pt x="1516" y="14554"/>
                    </a:cubicBezTo>
                    <a:cubicBezTo>
                      <a:pt x="686" y="13309"/>
                      <a:pt x="162" y="11826"/>
                      <a:pt x="0" y="10263"/>
                    </a:cubicBezTo>
                    <a:lnTo>
                      <a:pt x="7011" y="0"/>
                    </a:lnTo>
                    <a:close/>
                  </a:path>
                </a:pathLst>
              </a:cu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Shape 13"/>
              <p:cNvSpPr/>
              <p:nvPr/>
            </p:nvSpPr>
            <p:spPr>
              <a:xfrm>
                <a:off x="12308" y="873670"/>
                <a:ext cx="206280" cy="266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610" y="3440"/>
                      <a:pt x="5975" y="6502"/>
                      <a:pt x="9946" y="9048"/>
                    </a:cubicBezTo>
                    <a:cubicBezTo>
                      <a:pt x="13450" y="11294"/>
                      <a:pt x="17381" y="13110"/>
                      <a:pt x="21600" y="14431"/>
                    </a:cubicBezTo>
                    <a:lnTo>
                      <a:pt x="15212" y="21600"/>
                    </a:lnTo>
                    <a:cubicBezTo>
                      <a:pt x="12418" y="21220"/>
                      <a:pt x="9729" y="20474"/>
                      <a:pt x="7261" y="19394"/>
                    </a:cubicBezTo>
                    <a:cubicBezTo>
                      <a:pt x="4538" y="18203"/>
                      <a:pt x="2130" y="16625"/>
                      <a:pt x="163" y="147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376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Line 8"/>
              <p:cNvSpPr/>
              <p:nvPr/>
            </p:nvSpPr>
            <p:spPr>
              <a:xfrm flipV="1">
                <a:off x="99037" y="1019322"/>
                <a:ext cx="62778" cy="10986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Circle 14"/>
              <p:cNvSpPr/>
              <p:nvPr/>
            </p:nvSpPr>
            <p:spPr>
              <a:xfrm>
                <a:off x="156062" y="1055139"/>
                <a:ext cx="23542" cy="23543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Shape 14"/>
              <p:cNvSpPr/>
              <p:nvPr/>
            </p:nvSpPr>
            <p:spPr>
              <a:xfrm flipH="1">
                <a:off x="451749" y="1063163"/>
                <a:ext cx="112553" cy="97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7" h="20583" extrusionOk="0">
                    <a:moveTo>
                      <a:pt x="7011" y="0"/>
                    </a:moveTo>
                    <a:cubicBezTo>
                      <a:pt x="11134" y="806"/>
                      <a:pt x="14770" y="3124"/>
                      <a:pt x="17531" y="6535"/>
                    </a:cubicBezTo>
                    <a:cubicBezTo>
                      <a:pt x="20031" y="9623"/>
                      <a:pt x="21600" y="13950"/>
                      <a:pt x="19652" y="17469"/>
                    </a:cubicBezTo>
                    <a:cubicBezTo>
                      <a:pt x="17366" y="21600"/>
                      <a:pt x="12396" y="20997"/>
                      <a:pt x="8115" y="19231"/>
                    </a:cubicBezTo>
                    <a:cubicBezTo>
                      <a:pt x="5635" y="18207"/>
                      <a:pt x="3129" y="16974"/>
                      <a:pt x="1516" y="14554"/>
                    </a:cubicBezTo>
                    <a:cubicBezTo>
                      <a:pt x="686" y="13309"/>
                      <a:pt x="162" y="11826"/>
                      <a:pt x="0" y="10263"/>
                    </a:cubicBezTo>
                    <a:lnTo>
                      <a:pt x="7011" y="0"/>
                    </a:lnTo>
                    <a:close/>
                  </a:path>
                </a:pathLst>
              </a:cu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Shape 15"/>
              <p:cNvSpPr/>
              <p:nvPr/>
            </p:nvSpPr>
            <p:spPr>
              <a:xfrm flipH="1">
                <a:off x="515301" y="873670"/>
                <a:ext cx="206280" cy="266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610" y="3440"/>
                      <a:pt x="5975" y="6502"/>
                      <a:pt x="9946" y="9048"/>
                    </a:cubicBezTo>
                    <a:cubicBezTo>
                      <a:pt x="13450" y="11294"/>
                      <a:pt x="17381" y="13110"/>
                      <a:pt x="21600" y="14431"/>
                    </a:cubicBezTo>
                    <a:lnTo>
                      <a:pt x="15212" y="21600"/>
                    </a:lnTo>
                    <a:cubicBezTo>
                      <a:pt x="12418" y="21220"/>
                      <a:pt x="9729" y="20474"/>
                      <a:pt x="7261" y="19394"/>
                    </a:cubicBezTo>
                    <a:cubicBezTo>
                      <a:pt x="4538" y="18203"/>
                      <a:pt x="2130" y="16625"/>
                      <a:pt x="163" y="147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376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Line 9"/>
              <p:cNvSpPr/>
              <p:nvPr/>
            </p:nvSpPr>
            <p:spPr>
              <a:xfrm flipH="1" flipV="1">
                <a:off x="572074" y="1019322"/>
                <a:ext cx="62779" cy="10986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Circle 15"/>
              <p:cNvSpPr/>
              <p:nvPr/>
            </p:nvSpPr>
            <p:spPr>
              <a:xfrm flipH="1">
                <a:off x="554285" y="1055139"/>
                <a:ext cx="23543" cy="23543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Grafik 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887" y="4504548"/>
              <a:ext cx="401946" cy="36240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Grafik 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062" y="4528362"/>
              <a:ext cx="505958" cy="38265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7" name="Grafik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35" y="7911328"/>
            <a:ext cx="2408350" cy="4674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97" y="6662114"/>
            <a:ext cx="2566824" cy="796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Grafik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40" y="6647281"/>
            <a:ext cx="2768931" cy="798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8" name="Image" descr="Image"/>
          <p:cNvPicPr>
            <a:picLocks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895533" y="5709841"/>
            <a:ext cx="1062037" cy="5385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109" name="Gerade Verbindung mit Pfeil 108"/>
          <p:cNvCxnSpPr/>
          <p:nvPr/>
        </p:nvCxnSpPr>
        <p:spPr>
          <a:xfrm flipV="1">
            <a:off x="3930469" y="4856480"/>
            <a:ext cx="3201851" cy="1854"/>
          </a:xfrm>
          <a:prstGeom prst="straightConnector1">
            <a:avLst/>
          </a:prstGeom>
          <a:noFill/>
          <a:ln w="254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Grafik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44" y="4463047"/>
            <a:ext cx="414904" cy="3020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Rechteck 25"/>
          <p:cNvSpPr/>
          <p:nvPr/>
        </p:nvSpPr>
        <p:spPr>
          <a:xfrm>
            <a:off x="8819899" y="3598595"/>
            <a:ext cx="241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Translations</a:t>
            </a:r>
            <a:endParaRPr lang="de-AT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0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7671" y="107181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/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Stern-</a:t>
            </a:r>
            <a:r>
              <a:rPr lang="en-GB" sz="4000" dirty="0" err="1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Gerlach</a:t>
            </a:r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 Experiment</a:t>
            </a:r>
          </a:p>
        </p:txBody>
      </p:sp>
      <p:grpSp>
        <p:nvGrpSpPr>
          <p:cNvPr id="3" name="Group"/>
          <p:cNvGrpSpPr/>
          <p:nvPr/>
        </p:nvGrpSpPr>
        <p:grpSpPr>
          <a:xfrm>
            <a:off x="7060545" y="2355942"/>
            <a:ext cx="888863" cy="1149464"/>
            <a:chOff x="24" y="0"/>
            <a:chExt cx="1448878" cy="1958551"/>
          </a:xfrm>
        </p:grpSpPr>
        <p:sp>
          <p:nvSpPr>
            <p:cNvPr id="4" name="Rectangle"/>
            <p:cNvSpPr/>
            <p:nvPr/>
          </p:nvSpPr>
          <p:spPr>
            <a:xfrm>
              <a:off x="87962" y="0"/>
              <a:ext cx="1270001" cy="1901114"/>
            </a:xfrm>
            <a:prstGeom prst="rect">
              <a:avLst/>
            </a:prstGeom>
            <a:solidFill>
              <a:srgbClr val="295173">
                <a:alpha val="78282"/>
              </a:srgb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ine"/>
            <p:cNvSpPr/>
            <p:nvPr/>
          </p:nvSpPr>
          <p:spPr>
            <a:xfrm>
              <a:off x="25" y="19639"/>
              <a:ext cx="1448879" cy="51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7" extrusionOk="0">
                  <a:moveTo>
                    <a:pt x="1225" y="0"/>
                  </a:moveTo>
                  <a:cubicBezTo>
                    <a:pt x="524" y="13"/>
                    <a:pt x="-30" y="1669"/>
                    <a:pt x="1" y="3648"/>
                  </a:cubicBezTo>
                  <a:cubicBezTo>
                    <a:pt x="34" y="5724"/>
                    <a:pt x="592" y="7009"/>
                    <a:pt x="1209" y="8016"/>
                  </a:cubicBezTo>
                  <a:cubicBezTo>
                    <a:pt x="4466" y="13334"/>
                    <a:pt x="8446" y="16977"/>
                    <a:pt x="12361" y="19197"/>
                  </a:cubicBezTo>
                  <a:cubicBezTo>
                    <a:pt x="14410" y="20359"/>
                    <a:pt x="16518" y="21159"/>
                    <a:pt x="18543" y="21412"/>
                  </a:cubicBezTo>
                  <a:cubicBezTo>
                    <a:pt x="20046" y="21600"/>
                    <a:pt x="21570" y="20057"/>
                    <a:pt x="21515" y="16359"/>
                  </a:cubicBezTo>
                  <a:cubicBezTo>
                    <a:pt x="21485" y="14414"/>
                    <a:pt x="20908" y="12926"/>
                    <a:pt x="20219" y="12964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"/>
            <p:cNvSpPr/>
            <p:nvPr/>
          </p:nvSpPr>
          <p:spPr>
            <a:xfrm>
              <a:off x="25" y="337855"/>
              <a:ext cx="1448879" cy="51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7" extrusionOk="0">
                  <a:moveTo>
                    <a:pt x="1225" y="0"/>
                  </a:moveTo>
                  <a:cubicBezTo>
                    <a:pt x="524" y="13"/>
                    <a:pt x="-30" y="1669"/>
                    <a:pt x="1" y="3648"/>
                  </a:cubicBezTo>
                  <a:cubicBezTo>
                    <a:pt x="34" y="5724"/>
                    <a:pt x="592" y="7009"/>
                    <a:pt x="1209" y="8016"/>
                  </a:cubicBezTo>
                  <a:cubicBezTo>
                    <a:pt x="4466" y="13334"/>
                    <a:pt x="8446" y="16977"/>
                    <a:pt x="12361" y="19197"/>
                  </a:cubicBezTo>
                  <a:cubicBezTo>
                    <a:pt x="14410" y="20359"/>
                    <a:pt x="16518" y="21159"/>
                    <a:pt x="18543" y="21412"/>
                  </a:cubicBezTo>
                  <a:cubicBezTo>
                    <a:pt x="20046" y="21600"/>
                    <a:pt x="21570" y="20057"/>
                    <a:pt x="21515" y="16359"/>
                  </a:cubicBezTo>
                  <a:cubicBezTo>
                    <a:pt x="21485" y="14414"/>
                    <a:pt x="20908" y="12926"/>
                    <a:pt x="20219" y="12964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"/>
            <p:cNvSpPr/>
            <p:nvPr/>
          </p:nvSpPr>
          <p:spPr>
            <a:xfrm>
              <a:off x="25" y="688255"/>
              <a:ext cx="1448879" cy="51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7" extrusionOk="0">
                  <a:moveTo>
                    <a:pt x="1225" y="0"/>
                  </a:moveTo>
                  <a:cubicBezTo>
                    <a:pt x="524" y="13"/>
                    <a:pt x="-30" y="1669"/>
                    <a:pt x="1" y="3648"/>
                  </a:cubicBezTo>
                  <a:cubicBezTo>
                    <a:pt x="34" y="5724"/>
                    <a:pt x="592" y="7009"/>
                    <a:pt x="1209" y="8016"/>
                  </a:cubicBezTo>
                  <a:cubicBezTo>
                    <a:pt x="4466" y="13334"/>
                    <a:pt x="8446" y="16977"/>
                    <a:pt x="12361" y="19197"/>
                  </a:cubicBezTo>
                  <a:cubicBezTo>
                    <a:pt x="14410" y="20359"/>
                    <a:pt x="16518" y="21159"/>
                    <a:pt x="18543" y="21412"/>
                  </a:cubicBezTo>
                  <a:cubicBezTo>
                    <a:pt x="20046" y="21600"/>
                    <a:pt x="21570" y="20057"/>
                    <a:pt x="21515" y="16359"/>
                  </a:cubicBezTo>
                  <a:cubicBezTo>
                    <a:pt x="21485" y="14414"/>
                    <a:pt x="20908" y="12926"/>
                    <a:pt x="20219" y="12964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"/>
            <p:cNvSpPr/>
            <p:nvPr/>
          </p:nvSpPr>
          <p:spPr>
            <a:xfrm>
              <a:off x="25" y="1051990"/>
              <a:ext cx="1448879" cy="51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7" extrusionOk="0">
                  <a:moveTo>
                    <a:pt x="1225" y="0"/>
                  </a:moveTo>
                  <a:cubicBezTo>
                    <a:pt x="524" y="13"/>
                    <a:pt x="-30" y="1669"/>
                    <a:pt x="1" y="3648"/>
                  </a:cubicBezTo>
                  <a:cubicBezTo>
                    <a:pt x="34" y="5724"/>
                    <a:pt x="592" y="7009"/>
                    <a:pt x="1209" y="8016"/>
                  </a:cubicBezTo>
                  <a:cubicBezTo>
                    <a:pt x="4466" y="13334"/>
                    <a:pt x="8446" y="16977"/>
                    <a:pt x="12361" y="19197"/>
                  </a:cubicBezTo>
                  <a:cubicBezTo>
                    <a:pt x="14410" y="20359"/>
                    <a:pt x="16518" y="21159"/>
                    <a:pt x="18543" y="21412"/>
                  </a:cubicBezTo>
                  <a:cubicBezTo>
                    <a:pt x="20046" y="21600"/>
                    <a:pt x="21570" y="20057"/>
                    <a:pt x="21515" y="16359"/>
                  </a:cubicBezTo>
                  <a:cubicBezTo>
                    <a:pt x="21485" y="14414"/>
                    <a:pt x="20908" y="12926"/>
                    <a:pt x="20219" y="12964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"/>
            <p:cNvSpPr/>
            <p:nvPr/>
          </p:nvSpPr>
          <p:spPr>
            <a:xfrm>
              <a:off x="25" y="1447477"/>
              <a:ext cx="1448879" cy="51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7" extrusionOk="0">
                  <a:moveTo>
                    <a:pt x="1225" y="0"/>
                  </a:moveTo>
                  <a:cubicBezTo>
                    <a:pt x="524" y="13"/>
                    <a:pt x="-30" y="1669"/>
                    <a:pt x="1" y="3648"/>
                  </a:cubicBezTo>
                  <a:cubicBezTo>
                    <a:pt x="34" y="5724"/>
                    <a:pt x="592" y="7009"/>
                    <a:pt x="1209" y="8016"/>
                  </a:cubicBezTo>
                  <a:cubicBezTo>
                    <a:pt x="4466" y="13334"/>
                    <a:pt x="8446" y="16977"/>
                    <a:pt x="12361" y="19197"/>
                  </a:cubicBezTo>
                  <a:cubicBezTo>
                    <a:pt x="14410" y="20359"/>
                    <a:pt x="16518" y="21159"/>
                    <a:pt x="18543" y="21412"/>
                  </a:cubicBezTo>
                  <a:cubicBezTo>
                    <a:pt x="20046" y="21600"/>
                    <a:pt x="21570" y="20057"/>
                    <a:pt x="21515" y="16359"/>
                  </a:cubicBezTo>
                  <a:cubicBezTo>
                    <a:pt x="21485" y="14414"/>
                    <a:pt x="20908" y="12926"/>
                    <a:pt x="20219" y="12964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"/>
          <p:cNvGrpSpPr/>
          <p:nvPr/>
        </p:nvGrpSpPr>
        <p:grpSpPr>
          <a:xfrm>
            <a:off x="7060545" y="4590913"/>
            <a:ext cx="888863" cy="1149464"/>
            <a:chOff x="24" y="0"/>
            <a:chExt cx="1448878" cy="1958551"/>
          </a:xfrm>
        </p:grpSpPr>
        <p:sp>
          <p:nvSpPr>
            <p:cNvPr id="11" name="Rectangle"/>
            <p:cNvSpPr/>
            <p:nvPr/>
          </p:nvSpPr>
          <p:spPr>
            <a:xfrm>
              <a:off x="87962" y="0"/>
              <a:ext cx="1270001" cy="1901114"/>
            </a:xfrm>
            <a:prstGeom prst="rect">
              <a:avLst/>
            </a:prstGeom>
            <a:solidFill>
              <a:srgbClr val="295173">
                <a:alpha val="78282"/>
              </a:srgb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"/>
            <p:cNvSpPr/>
            <p:nvPr/>
          </p:nvSpPr>
          <p:spPr>
            <a:xfrm>
              <a:off x="25" y="19639"/>
              <a:ext cx="1448879" cy="51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7" extrusionOk="0">
                  <a:moveTo>
                    <a:pt x="1225" y="0"/>
                  </a:moveTo>
                  <a:cubicBezTo>
                    <a:pt x="524" y="13"/>
                    <a:pt x="-30" y="1669"/>
                    <a:pt x="1" y="3648"/>
                  </a:cubicBezTo>
                  <a:cubicBezTo>
                    <a:pt x="34" y="5724"/>
                    <a:pt x="592" y="7009"/>
                    <a:pt x="1209" y="8016"/>
                  </a:cubicBezTo>
                  <a:cubicBezTo>
                    <a:pt x="4466" y="13334"/>
                    <a:pt x="8446" y="16977"/>
                    <a:pt x="12361" y="19197"/>
                  </a:cubicBezTo>
                  <a:cubicBezTo>
                    <a:pt x="14410" y="20359"/>
                    <a:pt x="16518" y="21159"/>
                    <a:pt x="18543" y="21412"/>
                  </a:cubicBezTo>
                  <a:cubicBezTo>
                    <a:pt x="20046" y="21600"/>
                    <a:pt x="21570" y="20057"/>
                    <a:pt x="21515" y="16359"/>
                  </a:cubicBezTo>
                  <a:cubicBezTo>
                    <a:pt x="21485" y="14414"/>
                    <a:pt x="20908" y="12926"/>
                    <a:pt x="20219" y="12964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"/>
            <p:cNvSpPr/>
            <p:nvPr/>
          </p:nvSpPr>
          <p:spPr>
            <a:xfrm>
              <a:off x="25" y="337855"/>
              <a:ext cx="1448879" cy="51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7" extrusionOk="0">
                  <a:moveTo>
                    <a:pt x="1225" y="0"/>
                  </a:moveTo>
                  <a:cubicBezTo>
                    <a:pt x="524" y="13"/>
                    <a:pt x="-30" y="1669"/>
                    <a:pt x="1" y="3648"/>
                  </a:cubicBezTo>
                  <a:cubicBezTo>
                    <a:pt x="34" y="5724"/>
                    <a:pt x="592" y="7009"/>
                    <a:pt x="1209" y="8016"/>
                  </a:cubicBezTo>
                  <a:cubicBezTo>
                    <a:pt x="4466" y="13334"/>
                    <a:pt x="8446" y="16977"/>
                    <a:pt x="12361" y="19197"/>
                  </a:cubicBezTo>
                  <a:cubicBezTo>
                    <a:pt x="14410" y="20359"/>
                    <a:pt x="16518" y="21159"/>
                    <a:pt x="18543" y="21412"/>
                  </a:cubicBezTo>
                  <a:cubicBezTo>
                    <a:pt x="20046" y="21600"/>
                    <a:pt x="21570" y="20057"/>
                    <a:pt x="21515" y="16359"/>
                  </a:cubicBezTo>
                  <a:cubicBezTo>
                    <a:pt x="21485" y="14414"/>
                    <a:pt x="20908" y="12926"/>
                    <a:pt x="20219" y="12964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"/>
            <p:cNvSpPr/>
            <p:nvPr/>
          </p:nvSpPr>
          <p:spPr>
            <a:xfrm>
              <a:off x="25" y="688255"/>
              <a:ext cx="1448879" cy="51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7" extrusionOk="0">
                  <a:moveTo>
                    <a:pt x="1225" y="0"/>
                  </a:moveTo>
                  <a:cubicBezTo>
                    <a:pt x="524" y="13"/>
                    <a:pt x="-30" y="1669"/>
                    <a:pt x="1" y="3648"/>
                  </a:cubicBezTo>
                  <a:cubicBezTo>
                    <a:pt x="34" y="5724"/>
                    <a:pt x="592" y="7009"/>
                    <a:pt x="1209" y="8016"/>
                  </a:cubicBezTo>
                  <a:cubicBezTo>
                    <a:pt x="4466" y="13334"/>
                    <a:pt x="8446" y="16977"/>
                    <a:pt x="12361" y="19197"/>
                  </a:cubicBezTo>
                  <a:cubicBezTo>
                    <a:pt x="14410" y="20359"/>
                    <a:pt x="16518" y="21159"/>
                    <a:pt x="18543" y="21412"/>
                  </a:cubicBezTo>
                  <a:cubicBezTo>
                    <a:pt x="20046" y="21600"/>
                    <a:pt x="21570" y="20057"/>
                    <a:pt x="21515" y="16359"/>
                  </a:cubicBezTo>
                  <a:cubicBezTo>
                    <a:pt x="21485" y="14414"/>
                    <a:pt x="20908" y="12926"/>
                    <a:pt x="20219" y="12964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"/>
            <p:cNvSpPr/>
            <p:nvPr/>
          </p:nvSpPr>
          <p:spPr>
            <a:xfrm>
              <a:off x="25" y="1051990"/>
              <a:ext cx="1448879" cy="51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7" extrusionOk="0">
                  <a:moveTo>
                    <a:pt x="1225" y="0"/>
                  </a:moveTo>
                  <a:cubicBezTo>
                    <a:pt x="524" y="13"/>
                    <a:pt x="-30" y="1669"/>
                    <a:pt x="1" y="3648"/>
                  </a:cubicBezTo>
                  <a:cubicBezTo>
                    <a:pt x="34" y="5724"/>
                    <a:pt x="592" y="7009"/>
                    <a:pt x="1209" y="8016"/>
                  </a:cubicBezTo>
                  <a:cubicBezTo>
                    <a:pt x="4466" y="13334"/>
                    <a:pt x="8446" y="16977"/>
                    <a:pt x="12361" y="19197"/>
                  </a:cubicBezTo>
                  <a:cubicBezTo>
                    <a:pt x="14410" y="20359"/>
                    <a:pt x="16518" y="21159"/>
                    <a:pt x="18543" y="21412"/>
                  </a:cubicBezTo>
                  <a:cubicBezTo>
                    <a:pt x="20046" y="21600"/>
                    <a:pt x="21570" y="20057"/>
                    <a:pt x="21515" y="16359"/>
                  </a:cubicBezTo>
                  <a:cubicBezTo>
                    <a:pt x="21485" y="14414"/>
                    <a:pt x="20908" y="12926"/>
                    <a:pt x="20219" y="12964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"/>
            <p:cNvSpPr/>
            <p:nvPr/>
          </p:nvSpPr>
          <p:spPr>
            <a:xfrm>
              <a:off x="25" y="1447477"/>
              <a:ext cx="1448879" cy="51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7" extrusionOk="0">
                  <a:moveTo>
                    <a:pt x="1225" y="0"/>
                  </a:moveTo>
                  <a:cubicBezTo>
                    <a:pt x="524" y="13"/>
                    <a:pt x="-30" y="1669"/>
                    <a:pt x="1" y="3648"/>
                  </a:cubicBezTo>
                  <a:cubicBezTo>
                    <a:pt x="34" y="5724"/>
                    <a:pt x="592" y="7009"/>
                    <a:pt x="1209" y="8016"/>
                  </a:cubicBezTo>
                  <a:cubicBezTo>
                    <a:pt x="4466" y="13334"/>
                    <a:pt x="8446" y="16977"/>
                    <a:pt x="12361" y="19197"/>
                  </a:cubicBezTo>
                  <a:cubicBezTo>
                    <a:pt x="14410" y="20359"/>
                    <a:pt x="16518" y="21159"/>
                    <a:pt x="18543" y="21412"/>
                  </a:cubicBezTo>
                  <a:cubicBezTo>
                    <a:pt x="20046" y="21600"/>
                    <a:pt x="21570" y="20057"/>
                    <a:pt x="21515" y="16359"/>
                  </a:cubicBezTo>
                  <a:cubicBezTo>
                    <a:pt x="21485" y="14414"/>
                    <a:pt x="20908" y="12926"/>
                    <a:pt x="20219" y="12964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Line"/>
          <p:cNvSpPr/>
          <p:nvPr/>
        </p:nvSpPr>
        <p:spPr>
          <a:xfrm>
            <a:off x="3817694" y="2934950"/>
            <a:ext cx="5266672" cy="879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534" y="21600"/>
                </a:lnTo>
                <a:cubicBezTo>
                  <a:pt x="14280" y="21348"/>
                  <a:pt x="15022" y="20841"/>
                  <a:pt x="15755" y="20084"/>
                </a:cubicBezTo>
                <a:cubicBezTo>
                  <a:pt x="16629" y="19183"/>
                  <a:pt x="17497" y="17922"/>
                  <a:pt x="18318" y="15777"/>
                </a:cubicBezTo>
                <a:cubicBezTo>
                  <a:pt x="19611" y="12403"/>
                  <a:pt x="20742" y="6965"/>
                  <a:pt x="21600" y="0"/>
                </a:cubicBezTo>
              </a:path>
            </a:pathLst>
          </a:custGeom>
          <a:ln w="50800">
            <a:solidFill>
              <a:srgbClr val="2C5BE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"/>
          <p:cNvSpPr/>
          <p:nvPr/>
        </p:nvSpPr>
        <p:spPr>
          <a:xfrm rot="10800000" flipH="1">
            <a:off x="4351189" y="4383563"/>
            <a:ext cx="4670891" cy="879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534" y="21600"/>
                </a:lnTo>
                <a:cubicBezTo>
                  <a:pt x="14280" y="21348"/>
                  <a:pt x="15022" y="20841"/>
                  <a:pt x="15755" y="20084"/>
                </a:cubicBezTo>
                <a:cubicBezTo>
                  <a:pt x="16629" y="19183"/>
                  <a:pt x="17497" y="17922"/>
                  <a:pt x="18318" y="15777"/>
                </a:cubicBezTo>
                <a:cubicBezTo>
                  <a:pt x="19611" y="12403"/>
                  <a:pt x="20742" y="6965"/>
                  <a:pt x="21600" y="0"/>
                </a:cubicBezTo>
              </a:path>
            </a:pathLst>
          </a:custGeom>
          <a:ln w="508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"/>
          <p:cNvGrpSpPr/>
          <p:nvPr/>
        </p:nvGrpSpPr>
        <p:grpSpPr>
          <a:xfrm>
            <a:off x="3797371" y="3598237"/>
            <a:ext cx="545387" cy="521750"/>
            <a:chOff x="0" y="0"/>
            <a:chExt cx="889000" cy="889000"/>
          </a:xfrm>
        </p:grpSpPr>
        <p:sp>
          <p:nvSpPr>
            <p:cNvPr id="20" name="Circle"/>
            <p:cNvSpPr/>
            <p:nvPr/>
          </p:nvSpPr>
          <p:spPr>
            <a:xfrm>
              <a:off x="0" y="0"/>
              <a:ext cx="889000" cy="889001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4584">
                  <a:srgbClr val="A1A1A1"/>
                </a:gs>
                <a:gs pos="100000">
                  <a:srgbClr val="424242"/>
                </a:gs>
              </a:gsLst>
              <a:path path="shape">
                <a:fillToRect l="59207" t="33871" r="40792" b="6612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rrow"/>
            <p:cNvSpPr/>
            <p:nvPr/>
          </p:nvSpPr>
          <p:spPr>
            <a:xfrm rot="16200000">
              <a:off x="114412" y="180078"/>
              <a:ext cx="660176" cy="528844"/>
            </a:xfrm>
            <a:prstGeom prst="rightArrow">
              <a:avLst>
                <a:gd name="adj1" fmla="val 36494"/>
                <a:gd name="adj2" fmla="val 65044"/>
              </a:avLst>
            </a:prstGeom>
            <a:solidFill>
              <a:srgbClr val="2C5B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"/>
          <p:cNvGrpSpPr/>
          <p:nvPr/>
        </p:nvGrpSpPr>
        <p:grpSpPr>
          <a:xfrm>
            <a:off x="3797371" y="4171610"/>
            <a:ext cx="545387" cy="521750"/>
            <a:chOff x="0" y="0"/>
            <a:chExt cx="889000" cy="889000"/>
          </a:xfrm>
        </p:grpSpPr>
        <p:sp>
          <p:nvSpPr>
            <p:cNvPr id="23" name="Circle"/>
            <p:cNvSpPr/>
            <p:nvPr/>
          </p:nvSpPr>
          <p:spPr>
            <a:xfrm>
              <a:off x="0" y="0"/>
              <a:ext cx="889000" cy="889001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4584">
                  <a:srgbClr val="A1A1A1"/>
                </a:gs>
                <a:gs pos="100000">
                  <a:srgbClr val="424242"/>
                </a:gs>
              </a:gsLst>
              <a:path path="shape">
                <a:fillToRect l="59207" t="33871" r="40792" b="6612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Arrow"/>
            <p:cNvSpPr/>
            <p:nvPr/>
          </p:nvSpPr>
          <p:spPr>
            <a:xfrm rot="5400000">
              <a:off x="114412" y="180078"/>
              <a:ext cx="660176" cy="528844"/>
            </a:xfrm>
            <a:prstGeom prst="rightArrow">
              <a:avLst>
                <a:gd name="adj1" fmla="val 36494"/>
                <a:gd name="adj2" fmla="val 65044"/>
              </a:avLst>
            </a:pr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"/>
          <p:cNvGrpSpPr/>
          <p:nvPr/>
        </p:nvGrpSpPr>
        <p:grpSpPr>
          <a:xfrm>
            <a:off x="2580639" y="7487920"/>
            <a:ext cx="8371841" cy="1615440"/>
            <a:chOff x="0" y="0"/>
            <a:chExt cx="11475056" cy="2321604"/>
          </a:xfrm>
        </p:grpSpPr>
        <p:pic>
          <p:nvPicPr>
            <p:cNvPr id="2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70100" cy="499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05930"/>
              <a:ext cx="2984500" cy="1104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46828" y="1216704"/>
              <a:ext cx="3251201" cy="1104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160356" y="1213263"/>
              <a:ext cx="3314701" cy="1104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" name="Rechteck 30"/>
          <p:cNvSpPr/>
          <p:nvPr/>
        </p:nvSpPr>
        <p:spPr>
          <a:xfrm>
            <a:off x="1520371" y="6464664"/>
            <a:ext cx="10628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Only valid in the non-relativistic limit</a:t>
            </a:r>
            <a:endParaRPr lang="de-AT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2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dvAuto="0"/>
      <p:bldP spid="18" grpId="0" animBg="1" advAuto="0"/>
      <p:bldP spid="19" grpId="0" animBg="1" advAuto="0"/>
      <p:bldP spid="22" grpId="0" animBg="1" advAuto="0"/>
      <p:bldP spid="26" grpId="0" animBg="1" advAuto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ine 1"/>
          <p:cNvSpPr/>
          <p:nvPr/>
        </p:nvSpPr>
        <p:spPr>
          <a:xfrm flipV="1">
            <a:off x="14418492" y="1939522"/>
            <a:ext cx="1589698" cy="3154428"/>
          </a:xfrm>
          <a:prstGeom prst="line">
            <a:avLst/>
          </a:prstGeom>
          <a:ln w="50800">
            <a:solidFill>
              <a:srgbClr val="FF93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0" name="Line 2"/>
          <p:cNvSpPr/>
          <p:nvPr/>
        </p:nvSpPr>
        <p:spPr>
          <a:xfrm flipV="1">
            <a:off x="14402944" y="2754636"/>
            <a:ext cx="2621122" cy="2318973"/>
          </a:xfrm>
          <a:prstGeom prst="line">
            <a:avLst/>
          </a:prstGeom>
          <a:ln w="50800">
            <a:solidFill>
              <a:srgbClr val="FF93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1" name="Line 3"/>
          <p:cNvSpPr/>
          <p:nvPr/>
        </p:nvSpPr>
        <p:spPr>
          <a:xfrm flipV="1">
            <a:off x="-4332075" y="7914988"/>
            <a:ext cx="2083468" cy="1846392"/>
          </a:xfrm>
          <a:prstGeom prst="line">
            <a:avLst/>
          </a:prstGeom>
          <a:ln w="50800">
            <a:solidFill>
              <a:srgbClr val="FF93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grpSp>
        <p:nvGrpSpPr>
          <p:cNvPr id="200" name="Group"/>
          <p:cNvGrpSpPr/>
          <p:nvPr/>
        </p:nvGrpSpPr>
        <p:grpSpPr>
          <a:xfrm>
            <a:off x="-4590040" y="6507842"/>
            <a:ext cx="3443128" cy="3592618"/>
            <a:chOff x="0" y="0"/>
            <a:chExt cx="3443126" cy="3592617"/>
          </a:xfrm>
        </p:grpSpPr>
        <p:sp>
          <p:nvSpPr>
            <p:cNvPr id="196" name="Line 4"/>
            <p:cNvSpPr/>
            <p:nvPr/>
          </p:nvSpPr>
          <p:spPr>
            <a:xfrm flipV="1">
              <a:off x="232714" y="0"/>
              <a:ext cx="1" cy="3298562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97" name="Line 5"/>
            <p:cNvSpPr/>
            <p:nvPr/>
          </p:nvSpPr>
          <p:spPr>
            <a:xfrm>
              <a:off x="207314" y="3285861"/>
              <a:ext cx="323581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Equation 1"/>
                <p:cNvSpPr txBox="1"/>
                <p:nvPr/>
              </p:nvSpPr>
              <p:spPr>
                <a:xfrm>
                  <a:off x="0" y="352106"/>
                  <a:ext cx="118415" cy="2551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98" name="Equation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52106"/>
                  <a:ext cx="118415" cy="255118"/>
                </a:xfrm>
                <a:prstGeom prst="rect">
                  <a:avLst/>
                </a:prstGeom>
                <a:blipFill>
                  <a:blip r:embed="rId6"/>
                  <a:stretch>
                    <a:fillRect r="-52632" b="-7619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Equation 2"/>
                <p:cNvSpPr txBox="1"/>
                <p:nvPr/>
              </p:nvSpPr>
              <p:spPr>
                <a:xfrm>
                  <a:off x="2840586" y="3385505"/>
                  <a:ext cx="217171" cy="2071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99" name="Equation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586" y="3385505"/>
                  <a:ext cx="217171" cy="207113"/>
                </a:xfrm>
                <a:prstGeom prst="rect">
                  <a:avLst/>
                </a:prstGeom>
                <a:blipFill>
                  <a:blip r:embed="rId7"/>
                  <a:stretch>
                    <a:fillRect r="-8333" b="-11764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5" name="Group"/>
          <p:cNvGrpSpPr/>
          <p:nvPr/>
        </p:nvGrpSpPr>
        <p:grpSpPr>
          <a:xfrm>
            <a:off x="14151712" y="1818026"/>
            <a:ext cx="3430428" cy="3592618"/>
            <a:chOff x="0" y="0"/>
            <a:chExt cx="3430426" cy="3592617"/>
          </a:xfrm>
        </p:grpSpPr>
        <p:sp>
          <p:nvSpPr>
            <p:cNvPr id="201" name="Line 6"/>
            <p:cNvSpPr/>
            <p:nvPr/>
          </p:nvSpPr>
          <p:spPr>
            <a:xfrm flipV="1">
              <a:off x="232714" y="0"/>
              <a:ext cx="1" cy="3298562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02" name="Line 7"/>
            <p:cNvSpPr/>
            <p:nvPr/>
          </p:nvSpPr>
          <p:spPr>
            <a:xfrm>
              <a:off x="194614" y="3285861"/>
              <a:ext cx="323581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Equation 3"/>
                <p:cNvSpPr txBox="1"/>
                <p:nvPr/>
              </p:nvSpPr>
              <p:spPr>
                <a:xfrm>
                  <a:off x="0" y="352106"/>
                  <a:ext cx="118415" cy="2551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203" name="Equation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52106"/>
                  <a:ext cx="118415" cy="255118"/>
                </a:xfrm>
                <a:prstGeom prst="rect">
                  <a:avLst/>
                </a:prstGeom>
                <a:blipFill>
                  <a:blip r:embed="rId8"/>
                  <a:stretch>
                    <a:fillRect r="-45000" b="-7619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Equation 4"/>
                <p:cNvSpPr txBox="1"/>
                <p:nvPr/>
              </p:nvSpPr>
              <p:spPr>
                <a:xfrm>
                  <a:off x="2840586" y="3385505"/>
                  <a:ext cx="217171" cy="2071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204" name="Equation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586" y="3385505"/>
                  <a:ext cx="217171" cy="207113"/>
                </a:xfrm>
                <a:prstGeom prst="rect">
                  <a:avLst/>
                </a:prstGeom>
                <a:blipFill>
                  <a:blip r:embed="rId9"/>
                  <a:stretch>
                    <a:fillRect r="-11111" b="-11764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8" name="Group"/>
          <p:cNvGrpSpPr/>
          <p:nvPr/>
        </p:nvGrpSpPr>
        <p:grpSpPr>
          <a:xfrm rot="4355442">
            <a:off x="14903022" y="2144335"/>
            <a:ext cx="1402100" cy="1402100"/>
            <a:chOff x="0" y="0"/>
            <a:chExt cx="1402098" cy="1402098"/>
          </a:xfrm>
        </p:grpSpPr>
        <p:sp>
          <p:nvSpPr>
            <p:cNvPr id="206" name="Circle 1"/>
            <p:cNvSpPr/>
            <p:nvPr/>
          </p:nvSpPr>
          <p:spPr>
            <a:xfrm rot="18707730">
              <a:off x="204556" y="204556"/>
              <a:ext cx="992987" cy="992987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4584">
                  <a:srgbClr val="A1A1A1"/>
                </a:gs>
                <a:gs pos="100000">
                  <a:srgbClr val="424242"/>
                </a:gs>
              </a:gsLst>
              <a:path path="shape">
                <a:fillToRect l="58245" t="38452" r="41754" b="61547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Arrow 1"/>
            <p:cNvSpPr/>
            <p:nvPr/>
          </p:nvSpPr>
          <p:spPr>
            <a:xfrm rot="13307730">
              <a:off x="298141" y="367544"/>
              <a:ext cx="737396" cy="590703"/>
            </a:xfrm>
            <a:prstGeom prst="rightArrow">
              <a:avLst>
                <a:gd name="adj1" fmla="val 34655"/>
                <a:gd name="adj2" fmla="val 61787"/>
              </a:avLst>
            </a:prstGeom>
            <a:gradFill flip="none" rotWithShape="1">
              <a:gsLst>
                <a:gs pos="0">
                  <a:srgbClr val="A71500"/>
                </a:gs>
                <a:gs pos="47611">
                  <a:srgbClr val="553D60"/>
                </a:gs>
                <a:gs pos="100000">
                  <a:schemeClr val="accent1"/>
                </a:gs>
              </a:gsLst>
              <a:path path="shape">
                <a:fillToRect l="50000" t="-3781" r="50000" b="10378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11" name="Group"/>
          <p:cNvGrpSpPr/>
          <p:nvPr/>
        </p:nvGrpSpPr>
        <p:grpSpPr>
          <a:xfrm rot="5432915">
            <a:off x="-3283661" y="7536530"/>
            <a:ext cx="1402100" cy="1402100"/>
            <a:chOff x="0" y="0"/>
            <a:chExt cx="1402098" cy="1402098"/>
          </a:xfrm>
        </p:grpSpPr>
        <p:sp>
          <p:nvSpPr>
            <p:cNvPr id="209" name="Circle 2"/>
            <p:cNvSpPr/>
            <p:nvPr/>
          </p:nvSpPr>
          <p:spPr>
            <a:xfrm rot="18707730">
              <a:off x="204556" y="204556"/>
              <a:ext cx="992987" cy="992987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4584">
                  <a:srgbClr val="A1A1A1"/>
                </a:gs>
                <a:gs pos="100000">
                  <a:srgbClr val="424242"/>
                </a:gs>
              </a:gsLst>
              <a:path path="shape">
                <a:fillToRect l="58245" t="38452" r="41754" b="61547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Arrow 2"/>
            <p:cNvSpPr/>
            <p:nvPr/>
          </p:nvSpPr>
          <p:spPr>
            <a:xfrm rot="13647085">
              <a:off x="298141" y="367544"/>
              <a:ext cx="737396" cy="590703"/>
            </a:xfrm>
            <a:prstGeom prst="rightArrow">
              <a:avLst>
                <a:gd name="adj1" fmla="val 34655"/>
                <a:gd name="adj2" fmla="val 61787"/>
              </a:avLst>
            </a:prstGeom>
            <a:gradFill flip="none" rotWithShape="1">
              <a:gsLst>
                <a:gs pos="0">
                  <a:srgbClr val="A71500"/>
                </a:gs>
                <a:gs pos="47611">
                  <a:srgbClr val="553D60"/>
                </a:gs>
                <a:gs pos="100000">
                  <a:schemeClr val="accent1"/>
                </a:gs>
              </a:gsLst>
              <a:path path="shape">
                <a:fillToRect l="50000" t="-3781" r="50000" b="10378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2" name="Line 8"/>
          <p:cNvSpPr/>
          <p:nvPr/>
        </p:nvSpPr>
        <p:spPr>
          <a:xfrm>
            <a:off x="16044701" y="2068610"/>
            <a:ext cx="900046" cy="667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4519" y="1060"/>
                  <a:pt x="8798" y="3508"/>
                  <a:pt x="12505" y="7154"/>
                </a:cubicBezTo>
                <a:cubicBezTo>
                  <a:pt x="16342" y="10928"/>
                  <a:pt x="19460" y="15880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Equation 5"/>
              <p:cNvSpPr txBox="1"/>
              <p:nvPr/>
            </p:nvSpPr>
            <p:spPr>
              <a:xfrm>
                <a:off x="17473029" y="2106832"/>
                <a:ext cx="165125" cy="5100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sz="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sz="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00"/>
              </a:p>
            </p:txBody>
          </p:sp>
        </mc:Choice>
        <mc:Fallback xmlns="">
          <p:sp>
            <p:nvSpPr>
              <p:cNvPr id="213" name="Equatio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029" y="2106832"/>
                <a:ext cx="165125" cy="51004"/>
              </a:xfrm>
              <a:prstGeom prst="rect">
                <a:avLst/>
              </a:prstGeom>
              <a:blipFill>
                <a:blip r:embed="rId10"/>
                <a:stretch>
                  <a:fillRect t="-12500" r="-7407" b="-75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4" name="Line 9" descr="Li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3251337">
            <a:off x="5382272" y="2116281"/>
            <a:ext cx="1406054" cy="1749629"/>
          </a:xfrm>
          <a:prstGeom prst="rect">
            <a:avLst/>
          </a:prstGeom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Equation 6"/>
              <p:cNvSpPr txBox="1"/>
              <p:nvPr/>
            </p:nvSpPr>
            <p:spPr>
              <a:xfrm>
                <a:off x="5370087" y="2853009"/>
                <a:ext cx="1945112" cy="5304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200" b="0" i="1" smtClean="0">
                          <a:solidFill>
                            <a:srgbClr val="88B42D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ar-AE" sz="3200" i="1">
                          <a:solidFill>
                            <a:srgbClr val="88B42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ar-AE" sz="3200" i="1">
                              <a:solidFill>
                                <a:srgbClr val="88B42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 smtClean="0">
                              <a:solidFill>
                                <a:srgbClr val="88B42D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ar-AE" sz="3200" i="1">
                              <a:solidFill>
                                <a:srgbClr val="88B42D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ar-AE" sz="3200" i="1" smtClean="0">
                          <a:solidFill>
                            <a:srgbClr val="88B42D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200" dirty="0">
                  <a:solidFill>
                    <a:srgbClr val="88B42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6" name="Equatio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87" y="2853009"/>
                <a:ext cx="1945112" cy="530402"/>
              </a:xfrm>
              <a:prstGeom prst="rect">
                <a:avLst/>
              </a:prstGeom>
              <a:blipFill>
                <a:blip r:embed="rId12"/>
                <a:stretch>
                  <a:fillRect b="-114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923057" y="2299525"/>
            <a:ext cx="3628161" cy="2407558"/>
            <a:chOff x="912666" y="2777506"/>
            <a:chExt cx="4199662" cy="2863724"/>
          </a:xfrm>
        </p:grpSpPr>
        <p:grpSp>
          <p:nvGrpSpPr>
            <p:cNvPr id="229" name="Group"/>
            <p:cNvGrpSpPr/>
            <p:nvPr/>
          </p:nvGrpSpPr>
          <p:grpSpPr>
            <a:xfrm>
              <a:off x="3210736" y="2777506"/>
              <a:ext cx="797019" cy="1077385"/>
              <a:chOff x="13" y="0"/>
              <a:chExt cx="797018" cy="1077384"/>
            </a:xfrm>
          </p:grpSpPr>
          <p:sp>
            <p:nvSpPr>
              <p:cNvPr id="223" name="Rectangle 2"/>
              <p:cNvSpPr/>
              <p:nvPr/>
            </p:nvSpPr>
            <p:spPr>
              <a:xfrm>
                <a:off x="48387" y="0"/>
                <a:ext cx="698618" cy="1045788"/>
              </a:xfrm>
              <a:prstGeom prst="rect">
                <a:avLst/>
              </a:prstGeom>
              <a:solidFill>
                <a:srgbClr val="295173">
                  <a:alpha val="78282"/>
                </a:srgbClr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Line 10"/>
              <p:cNvSpPr/>
              <p:nvPr/>
            </p:nvSpPr>
            <p:spPr>
              <a:xfrm>
                <a:off x="13" y="10803"/>
                <a:ext cx="797018" cy="281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427" extrusionOk="0">
                    <a:moveTo>
                      <a:pt x="1225" y="0"/>
                    </a:moveTo>
                    <a:cubicBezTo>
                      <a:pt x="524" y="13"/>
                      <a:pt x="-30" y="1669"/>
                      <a:pt x="1" y="3648"/>
                    </a:cubicBezTo>
                    <a:cubicBezTo>
                      <a:pt x="34" y="5724"/>
                      <a:pt x="592" y="7009"/>
                      <a:pt x="1209" y="8016"/>
                    </a:cubicBezTo>
                    <a:cubicBezTo>
                      <a:pt x="4466" y="13334"/>
                      <a:pt x="8446" y="16977"/>
                      <a:pt x="12361" y="19198"/>
                    </a:cubicBezTo>
                    <a:cubicBezTo>
                      <a:pt x="14410" y="20359"/>
                      <a:pt x="16518" y="21159"/>
                      <a:pt x="18543" y="21412"/>
                    </a:cubicBezTo>
                    <a:cubicBezTo>
                      <a:pt x="20046" y="21600"/>
                      <a:pt x="21570" y="20057"/>
                      <a:pt x="21515" y="16359"/>
                    </a:cubicBezTo>
                    <a:cubicBezTo>
                      <a:pt x="21485" y="14414"/>
                      <a:pt x="20908" y="12926"/>
                      <a:pt x="20219" y="12964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Line 11"/>
              <p:cNvSpPr/>
              <p:nvPr/>
            </p:nvSpPr>
            <p:spPr>
              <a:xfrm>
                <a:off x="13" y="185851"/>
                <a:ext cx="797018" cy="281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427" extrusionOk="0">
                    <a:moveTo>
                      <a:pt x="1225" y="0"/>
                    </a:moveTo>
                    <a:cubicBezTo>
                      <a:pt x="524" y="13"/>
                      <a:pt x="-30" y="1669"/>
                      <a:pt x="1" y="3648"/>
                    </a:cubicBezTo>
                    <a:cubicBezTo>
                      <a:pt x="34" y="5724"/>
                      <a:pt x="592" y="7009"/>
                      <a:pt x="1209" y="8016"/>
                    </a:cubicBezTo>
                    <a:cubicBezTo>
                      <a:pt x="4466" y="13334"/>
                      <a:pt x="8446" y="16977"/>
                      <a:pt x="12361" y="19198"/>
                    </a:cubicBezTo>
                    <a:cubicBezTo>
                      <a:pt x="14410" y="20359"/>
                      <a:pt x="16518" y="21159"/>
                      <a:pt x="18543" y="21412"/>
                    </a:cubicBezTo>
                    <a:cubicBezTo>
                      <a:pt x="20046" y="21600"/>
                      <a:pt x="21570" y="20057"/>
                      <a:pt x="21515" y="16359"/>
                    </a:cubicBezTo>
                    <a:cubicBezTo>
                      <a:pt x="21485" y="14414"/>
                      <a:pt x="20908" y="12926"/>
                      <a:pt x="20219" y="12964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Line 12"/>
              <p:cNvSpPr/>
              <p:nvPr/>
            </p:nvSpPr>
            <p:spPr>
              <a:xfrm>
                <a:off x="13" y="378603"/>
                <a:ext cx="797018" cy="281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427" extrusionOk="0">
                    <a:moveTo>
                      <a:pt x="1225" y="0"/>
                    </a:moveTo>
                    <a:cubicBezTo>
                      <a:pt x="524" y="13"/>
                      <a:pt x="-30" y="1669"/>
                      <a:pt x="1" y="3648"/>
                    </a:cubicBezTo>
                    <a:cubicBezTo>
                      <a:pt x="34" y="5724"/>
                      <a:pt x="592" y="7009"/>
                      <a:pt x="1209" y="8016"/>
                    </a:cubicBezTo>
                    <a:cubicBezTo>
                      <a:pt x="4466" y="13334"/>
                      <a:pt x="8446" y="16977"/>
                      <a:pt x="12361" y="19198"/>
                    </a:cubicBezTo>
                    <a:cubicBezTo>
                      <a:pt x="14410" y="20359"/>
                      <a:pt x="16518" y="21159"/>
                      <a:pt x="18543" y="21412"/>
                    </a:cubicBezTo>
                    <a:cubicBezTo>
                      <a:pt x="20046" y="21600"/>
                      <a:pt x="21570" y="20057"/>
                      <a:pt x="21515" y="16359"/>
                    </a:cubicBezTo>
                    <a:cubicBezTo>
                      <a:pt x="21485" y="14414"/>
                      <a:pt x="20908" y="12926"/>
                      <a:pt x="20219" y="12964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Line 13"/>
              <p:cNvSpPr/>
              <p:nvPr/>
            </p:nvSpPr>
            <p:spPr>
              <a:xfrm>
                <a:off x="13" y="578691"/>
                <a:ext cx="797018" cy="281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427" extrusionOk="0">
                    <a:moveTo>
                      <a:pt x="1225" y="0"/>
                    </a:moveTo>
                    <a:cubicBezTo>
                      <a:pt x="524" y="13"/>
                      <a:pt x="-30" y="1669"/>
                      <a:pt x="1" y="3648"/>
                    </a:cubicBezTo>
                    <a:cubicBezTo>
                      <a:pt x="34" y="5724"/>
                      <a:pt x="592" y="7009"/>
                      <a:pt x="1209" y="8016"/>
                    </a:cubicBezTo>
                    <a:cubicBezTo>
                      <a:pt x="4466" y="13334"/>
                      <a:pt x="8446" y="16977"/>
                      <a:pt x="12361" y="19198"/>
                    </a:cubicBezTo>
                    <a:cubicBezTo>
                      <a:pt x="14410" y="20359"/>
                      <a:pt x="16518" y="21159"/>
                      <a:pt x="18543" y="21412"/>
                    </a:cubicBezTo>
                    <a:cubicBezTo>
                      <a:pt x="20046" y="21600"/>
                      <a:pt x="21570" y="20057"/>
                      <a:pt x="21515" y="16359"/>
                    </a:cubicBezTo>
                    <a:cubicBezTo>
                      <a:pt x="21485" y="14414"/>
                      <a:pt x="20908" y="12926"/>
                      <a:pt x="20219" y="12964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Line 14"/>
              <p:cNvSpPr/>
              <p:nvPr/>
            </p:nvSpPr>
            <p:spPr>
              <a:xfrm>
                <a:off x="13" y="796246"/>
                <a:ext cx="797018" cy="281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427" extrusionOk="0">
                    <a:moveTo>
                      <a:pt x="1225" y="0"/>
                    </a:moveTo>
                    <a:cubicBezTo>
                      <a:pt x="524" y="13"/>
                      <a:pt x="-30" y="1669"/>
                      <a:pt x="1" y="3648"/>
                    </a:cubicBezTo>
                    <a:cubicBezTo>
                      <a:pt x="34" y="5724"/>
                      <a:pt x="592" y="7009"/>
                      <a:pt x="1209" y="8016"/>
                    </a:cubicBezTo>
                    <a:cubicBezTo>
                      <a:pt x="4466" y="13334"/>
                      <a:pt x="8446" y="16977"/>
                      <a:pt x="12361" y="19198"/>
                    </a:cubicBezTo>
                    <a:cubicBezTo>
                      <a:pt x="14410" y="20359"/>
                      <a:pt x="16518" y="21159"/>
                      <a:pt x="18543" y="21412"/>
                    </a:cubicBezTo>
                    <a:cubicBezTo>
                      <a:pt x="20046" y="21600"/>
                      <a:pt x="21570" y="20057"/>
                      <a:pt x="21515" y="16359"/>
                    </a:cubicBezTo>
                    <a:cubicBezTo>
                      <a:pt x="21485" y="14414"/>
                      <a:pt x="20908" y="12926"/>
                      <a:pt x="20219" y="12964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6" name="Group"/>
            <p:cNvGrpSpPr/>
            <p:nvPr/>
          </p:nvGrpSpPr>
          <p:grpSpPr>
            <a:xfrm>
              <a:off x="3210736" y="4563844"/>
              <a:ext cx="797019" cy="1077386"/>
              <a:chOff x="13" y="0"/>
              <a:chExt cx="797018" cy="1077384"/>
            </a:xfrm>
          </p:grpSpPr>
          <p:sp>
            <p:nvSpPr>
              <p:cNvPr id="230" name="Rectangle 3"/>
              <p:cNvSpPr/>
              <p:nvPr/>
            </p:nvSpPr>
            <p:spPr>
              <a:xfrm>
                <a:off x="48387" y="0"/>
                <a:ext cx="698618" cy="1045788"/>
              </a:xfrm>
              <a:prstGeom prst="rect">
                <a:avLst/>
              </a:prstGeom>
              <a:solidFill>
                <a:srgbClr val="295173">
                  <a:alpha val="78282"/>
                </a:srgbClr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Line 15"/>
              <p:cNvSpPr/>
              <p:nvPr/>
            </p:nvSpPr>
            <p:spPr>
              <a:xfrm>
                <a:off x="13" y="10803"/>
                <a:ext cx="797018" cy="281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427" extrusionOk="0">
                    <a:moveTo>
                      <a:pt x="1225" y="0"/>
                    </a:moveTo>
                    <a:cubicBezTo>
                      <a:pt x="524" y="13"/>
                      <a:pt x="-30" y="1669"/>
                      <a:pt x="1" y="3648"/>
                    </a:cubicBezTo>
                    <a:cubicBezTo>
                      <a:pt x="34" y="5724"/>
                      <a:pt x="592" y="7009"/>
                      <a:pt x="1209" y="8016"/>
                    </a:cubicBezTo>
                    <a:cubicBezTo>
                      <a:pt x="4466" y="13334"/>
                      <a:pt x="8446" y="16977"/>
                      <a:pt x="12361" y="19198"/>
                    </a:cubicBezTo>
                    <a:cubicBezTo>
                      <a:pt x="14410" y="20359"/>
                      <a:pt x="16518" y="21159"/>
                      <a:pt x="18543" y="21412"/>
                    </a:cubicBezTo>
                    <a:cubicBezTo>
                      <a:pt x="20046" y="21600"/>
                      <a:pt x="21570" y="20057"/>
                      <a:pt x="21515" y="16359"/>
                    </a:cubicBezTo>
                    <a:cubicBezTo>
                      <a:pt x="21485" y="14414"/>
                      <a:pt x="20908" y="12926"/>
                      <a:pt x="20219" y="12964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Line 16"/>
              <p:cNvSpPr/>
              <p:nvPr/>
            </p:nvSpPr>
            <p:spPr>
              <a:xfrm>
                <a:off x="13" y="185851"/>
                <a:ext cx="797018" cy="281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427" extrusionOk="0">
                    <a:moveTo>
                      <a:pt x="1225" y="0"/>
                    </a:moveTo>
                    <a:cubicBezTo>
                      <a:pt x="524" y="13"/>
                      <a:pt x="-30" y="1669"/>
                      <a:pt x="1" y="3648"/>
                    </a:cubicBezTo>
                    <a:cubicBezTo>
                      <a:pt x="34" y="5724"/>
                      <a:pt x="592" y="7009"/>
                      <a:pt x="1209" y="8016"/>
                    </a:cubicBezTo>
                    <a:cubicBezTo>
                      <a:pt x="4466" y="13334"/>
                      <a:pt x="8446" y="16977"/>
                      <a:pt x="12361" y="19198"/>
                    </a:cubicBezTo>
                    <a:cubicBezTo>
                      <a:pt x="14410" y="20359"/>
                      <a:pt x="16518" y="21159"/>
                      <a:pt x="18543" y="21412"/>
                    </a:cubicBezTo>
                    <a:cubicBezTo>
                      <a:pt x="20046" y="21600"/>
                      <a:pt x="21570" y="20057"/>
                      <a:pt x="21515" y="16359"/>
                    </a:cubicBezTo>
                    <a:cubicBezTo>
                      <a:pt x="21485" y="14414"/>
                      <a:pt x="20908" y="12926"/>
                      <a:pt x="20219" y="12964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Line 17"/>
              <p:cNvSpPr/>
              <p:nvPr/>
            </p:nvSpPr>
            <p:spPr>
              <a:xfrm>
                <a:off x="13" y="378603"/>
                <a:ext cx="797018" cy="281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427" extrusionOk="0">
                    <a:moveTo>
                      <a:pt x="1225" y="0"/>
                    </a:moveTo>
                    <a:cubicBezTo>
                      <a:pt x="524" y="13"/>
                      <a:pt x="-30" y="1669"/>
                      <a:pt x="1" y="3648"/>
                    </a:cubicBezTo>
                    <a:cubicBezTo>
                      <a:pt x="34" y="5724"/>
                      <a:pt x="592" y="7009"/>
                      <a:pt x="1209" y="8016"/>
                    </a:cubicBezTo>
                    <a:cubicBezTo>
                      <a:pt x="4466" y="13334"/>
                      <a:pt x="8446" y="16977"/>
                      <a:pt x="12361" y="19198"/>
                    </a:cubicBezTo>
                    <a:cubicBezTo>
                      <a:pt x="14410" y="20359"/>
                      <a:pt x="16518" y="21159"/>
                      <a:pt x="18543" y="21412"/>
                    </a:cubicBezTo>
                    <a:cubicBezTo>
                      <a:pt x="20046" y="21600"/>
                      <a:pt x="21570" y="20057"/>
                      <a:pt x="21515" y="16359"/>
                    </a:cubicBezTo>
                    <a:cubicBezTo>
                      <a:pt x="21485" y="14414"/>
                      <a:pt x="20908" y="12926"/>
                      <a:pt x="20219" y="12964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Line 18"/>
              <p:cNvSpPr/>
              <p:nvPr/>
            </p:nvSpPr>
            <p:spPr>
              <a:xfrm>
                <a:off x="13" y="578691"/>
                <a:ext cx="797018" cy="281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427" extrusionOk="0">
                    <a:moveTo>
                      <a:pt x="1225" y="0"/>
                    </a:moveTo>
                    <a:cubicBezTo>
                      <a:pt x="524" y="13"/>
                      <a:pt x="-30" y="1669"/>
                      <a:pt x="1" y="3648"/>
                    </a:cubicBezTo>
                    <a:cubicBezTo>
                      <a:pt x="34" y="5724"/>
                      <a:pt x="592" y="7009"/>
                      <a:pt x="1209" y="8016"/>
                    </a:cubicBezTo>
                    <a:cubicBezTo>
                      <a:pt x="4466" y="13334"/>
                      <a:pt x="8446" y="16977"/>
                      <a:pt x="12361" y="19198"/>
                    </a:cubicBezTo>
                    <a:cubicBezTo>
                      <a:pt x="14410" y="20359"/>
                      <a:pt x="16518" y="21159"/>
                      <a:pt x="18543" y="21412"/>
                    </a:cubicBezTo>
                    <a:cubicBezTo>
                      <a:pt x="20046" y="21600"/>
                      <a:pt x="21570" y="20057"/>
                      <a:pt x="21515" y="16359"/>
                    </a:cubicBezTo>
                    <a:cubicBezTo>
                      <a:pt x="21485" y="14414"/>
                      <a:pt x="20908" y="12926"/>
                      <a:pt x="20219" y="12964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Line 19"/>
              <p:cNvSpPr/>
              <p:nvPr/>
            </p:nvSpPr>
            <p:spPr>
              <a:xfrm>
                <a:off x="13" y="796246"/>
                <a:ext cx="797018" cy="281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427" extrusionOk="0">
                    <a:moveTo>
                      <a:pt x="1225" y="0"/>
                    </a:moveTo>
                    <a:cubicBezTo>
                      <a:pt x="524" y="13"/>
                      <a:pt x="-30" y="1669"/>
                      <a:pt x="1" y="3648"/>
                    </a:cubicBezTo>
                    <a:cubicBezTo>
                      <a:pt x="34" y="5724"/>
                      <a:pt x="592" y="7009"/>
                      <a:pt x="1209" y="8016"/>
                    </a:cubicBezTo>
                    <a:cubicBezTo>
                      <a:pt x="4466" y="13334"/>
                      <a:pt x="8446" y="16977"/>
                      <a:pt x="12361" y="19198"/>
                    </a:cubicBezTo>
                    <a:cubicBezTo>
                      <a:pt x="14410" y="20359"/>
                      <a:pt x="16518" y="21159"/>
                      <a:pt x="18543" y="21412"/>
                    </a:cubicBezTo>
                    <a:cubicBezTo>
                      <a:pt x="20046" y="21600"/>
                      <a:pt x="21570" y="20057"/>
                      <a:pt x="21515" y="16359"/>
                    </a:cubicBezTo>
                    <a:cubicBezTo>
                      <a:pt x="21485" y="14414"/>
                      <a:pt x="20908" y="12926"/>
                      <a:pt x="20219" y="12964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7" name="Line 20"/>
            <p:cNvSpPr/>
            <p:nvPr/>
          </p:nvSpPr>
          <p:spPr>
            <a:xfrm>
              <a:off x="1288292" y="3345542"/>
              <a:ext cx="3824036" cy="82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534" y="21600"/>
                  </a:lnTo>
                  <a:cubicBezTo>
                    <a:pt x="14280" y="21348"/>
                    <a:pt x="15022" y="20841"/>
                    <a:pt x="15755" y="20084"/>
                  </a:cubicBezTo>
                  <a:cubicBezTo>
                    <a:pt x="16629" y="19183"/>
                    <a:pt x="17497" y="17922"/>
                    <a:pt x="18318" y="15777"/>
                  </a:cubicBezTo>
                  <a:cubicBezTo>
                    <a:pt x="19611" y="12403"/>
                    <a:pt x="20742" y="6965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2C5BE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0" name="Group"/>
            <p:cNvGrpSpPr/>
            <p:nvPr/>
          </p:nvGrpSpPr>
          <p:grpSpPr>
            <a:xfrm>
              <a:off x="912666" y="3762547"/>
              <a:ext cx="751252" cy="751252"/>
              <a:chOff x="0" y="0"/>
              <a:chExt cx="751251" cy="751251"/>
            </a:xfrm>
          </p:grpSpPr>
          <p:sp>
            <p:nvSpPr>
              <p:cNvPr id="238" name="Circle 3"/>
              <p:cNvSpPr/>
              <p:nvPr/>
            </p:nvSpPr>
            <p:spPr>
              <a:xfrm>
                <a:off x="0" y="0"/>
                <a:ext cx="751252" cy="75125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44584">
                    <a:srgbClr val="A1A1A1"/>
                  </a:gs>
                  <a:gs pos="100000">
                    <a:srgbClr val="424242"/>
                  </a:gs>
                </a:gsLst>
                <a:path path="shape">
                  <a:fillToRect l="59207" t="33871" r="40792" b="6612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Arrow 3"/>
              <p:cNvSpPr/>
              <p:nvPr/>
            </p:nvSpPr>
            <p:spPr>
              <a:xfrm rot="16200000">
                <a:off x="96684" y="152175"/>
                <a:ext cx="557883" cy="446901"/>
              </a:xfrm>
              <a:prstGeom prst="rightArrow">
                <a:avLst>
                  <a:gd name="adj1" fmla="val 36494"/>
                  <a:gd name="adj2" fmla="val 65044"/>
                </a:avLst>
              </a:prstGeom>
              <a:solidFill>
                <a:srgbClr val="2C5BE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1" name="Group"/>
          <p:cNvGrpSpPr/>
          <p:nvPr/>
        </p:nvGrpSpPr>
        <p:grpSpPr>
          <a:xfrm>
            <a:off x="7563660" y="2182091"/>
            <a:ext cx="4126113" cy="2778085"/>
            <a:chOff x="0" y="0"/>
            <a:chExt cx="4849181" cy="3244130"/>
          </a:xfrm>
        </p:grpSpPr>
        <p:grpSp>
          <p:nvGrpSpPr>
            <p:cNvPr id="256" name="Group"/>
            <p:cNvGrpSpPr/>
            <p:nvPr/>
          </p:nvGrpSpPr>
          <p:grpSpPr>
            <a:xfrm rot="1537722">
              <a:off x="2331288" y="348911"/>
              <a:ext cx="797018" cy="2863722"/>
              <a:chOff x="13" y="0"/>
              <a:chExt cx="797016" cy="2863721"/>
            </a:xfrm>
          </p:grpSpPr>
          <p:grpSp>
            <p:nvGrpSpPr>
              <p:cNvPr id="248" name="Group"/>
              <p:cNvGrpSpPr/>
              <p:nvPr/>
            </p:nvGrpSpPr>
            <p:grpSpPr>
              <a:xfrm>
                <a:off x="13" y="0"/>
                <a:ext cx="797018" cy="1077384"/>
                <a:chOff x="13" y="0"/>
                <a:chExt cx="797016" cy="1077383"/>
              </a:xfrm>
            </p:grpSpPr>
            <p:sp>
              <p:nvSpPr>
                <p:cNvPr id="242" name="Rectangle 4"/>
                <p:cNvSpPr/>
                <p:nvPr/>
              </p:nvSpPr>
              <p:spPr>
                <a:xfrm>
                  <a:off x="48387" y="0"/>
                  <a:ext cx="698618" cy="1045788"/>
                </a:xfrm>
                <a:prstGeom prst="rect">
                  <a:avLst/>
                </a:prstGeom>
                <a:solidFill>
                  <a:srgbClr val="295173">
                    <a:alpha val="78282"/>
                  </a:srgbClr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" name="Line 21"/>
                <p:cNvSpPr/>
                <p:nvPr/>
              </p:nvSpPr>
              <p:spPr>
                <a:xfrm>
                  <a:off x="13" y="10803"/>
                  <a:ext cx="797018" cy="281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427" extrusionOk="0">
                      <a:moveTo>
                        <a:pt x="1225" y="0"/>
                      </a:moveTo>
                      <a:cubicBezTo>
                        <a:pt x="524" y="13"/>
                        <a:pt x="-30" y="1669"/>
                        <a:pt x="1" y="3648"/>
                      </a:cubicBezTo>
                      <a:cubicBezTo>
                        <a:pt x="34" y="5724"/>
                        <a:pt x="592" y="7009"/>
                        <a:pt x="1209" y="8016"/>
                      </a:cubicBezTo>
                      <a:cubicBezTo>
                        <a:pt x="4466" y="13334"/>
                        <a:pt x="8446" y="16977"/>
                        <a:pt x="12361" y="19198"/>
                      </a:cubicBezTo>
                      <a:cubicBezTo>
                        <a:pt x="14410" y="20359"/>
                        <a:pt x="16518" y="21159"/>
                        <a:pt x="18543" y="21412"/>
                      </a:cubicBezTo>
                      <a:cubicBezTo>
                        <a:pt x="20046" y="21600"/>
                        <a:pt x="21570" y="20057"/>
                        <a:pt x="21515" y="16359"/>
                      </a:cubicBezTo>
                      <a:cubicBezTo>
                        <a:pt x="21485" y="14414"/>
                        <a:pt x="20908" y="12926"/>
                        <a:pt x="20219" y="12964"/>
                      </a:cubicBezTo>
                    </a:path>
                  </a:pathLst>
                </a:custGeom>
                <a:noFill/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" name="Line 22"/>
                <p:cNvSpPr/>
                <p:nvPr/>
              </p:nvSpPr>
              <p:spPr>
                <a:xfrm>
                  <a:off x="13" y="185851"/>
                  <a:ext cx="797018" cy="281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427" extrusionOk="0">
                      <a:moveTo>
                        <a:pt x="1225" y="0"/>
                      </a:moveTo>
                      <a:cubicBezTo>
                        <a:pt x="524" y="13"/>
                        <a:pt x="-30" y="1669"/>
                        <a:pt x="1" y="3648"/>
                      </a:cubicBezTo>
                      <a:cubicBezTo>
                        <a:pt x="34" y="5724"/>
                        <a:pt x="592" y="7009"/>
                        <a:pt x="1209" y="8016"/>
                      </a:cubicBezTo>
                      <a:cubicBezTo>
                        <a:pt x="4466" y="13334"/>
                        <a:pt x="8446" y="16977"/>
                        <a:pt x="12361" y="19198"/>
                      </a:cubicBezTo>
                      <a:cubicBezTo>
                        <a:pt x="14410" y="20359"/>
                        <a:pt x="16518" y="21159"/>
                        <a:pt x="18543" y="21412"/>
                      </a:cubicBezTo>
                      <a:cubicBezTo>
                        <a:pt x="20046" y="21600"/>
                        <a:pt x="21570" y="20057"/>
                        <a:pt x="21515" y="16359"/>
                      </a:cubicBezTo>
                      <a:cubicBezTo>
                        <a:pt x="21485" y="14414"/>
                        <a:pt x="20908" y="12926"/>
                        <a:pt x="20219" y="12964"/>
                      </a:cubicBezTo>
                    </a:path>
                  </a:pathLst>
                </a:custGeom>
                <a:noFill/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" name="Line 23"/>
                <p:cNvSpPr/>
                <p:nvPr/>
              </p:nvSpPr>
              <p:spPr>
                <a:xfrm>
                  <a:off x="13" y="378603"/>
                  <a:ext cx="797018" cy="281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427" extrusionOk="0">
                      <a:moveTo>
                        <a:pt x="1225" y="0"/>
                      </a:moveTo>
                      <a:cubicBezTo>
                        <a:pt x="524" y="13"/>
                        <a:pt x="-30" y="1669"/>
                        <a:pt x="1" y="3648"/>
                      </a:cubicBezTo>
                      <a:cubicBezTo>
                        <a:pt x="34" y="5724"/>
                        <a:pt x="592" y="7009"/>
                        <a:pt x="1209" y="8016"/>
                      </a:cubicBezTo>
                      <a:cubicBezTo>
                        <a:pt x="4466" y="13334"/>
                        <a:pt x="8446" y="16977"/>
                        <a:pt x="12361" y="19198"/>
                      </a:cubicBezTo>
                      <a:cubicBezTo>
                        <a:pt x="14410" y="20359"/>
                        <a:pt x="16518" y="21159"/>
                        <a:pt x="18543" y="21412"/>
                      </a:cubicBezTo>
                      <a:cubicBezTo>
                        <a:pt x="20046" y="21600"/>
                        <a:pt x="21570" y="20057"/>
                        <a:pt x="21515" y="16359"/>
                      </a:cubicBezTo>
                      <a:cubicBezTo>
                        <a:pt x="21485" y="14414"/>
                        <a:pt x="20908" y="12926"/>
                        <a:pt x="20219" y="12964"/>
                      </a:cubicBezTo>
                    </a:path>
                  </a:pathLst>
                </a:custGeom>
                <a:noFill/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Line 24"/>
                <p:cNvSpPr/>
                <p:nvPr/>
              </p:nvSpPr>
              <p:spPr>
                <a:xfrm>
                  <a:off x="13" y="578691"/>
                  <a:ext cx="797018" cy="281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427" extrusionOk="0">
                      <a:moveTo>
                        <a:pt x="1225" y="0"/>
                      </a:moveTo>
                      <a:cubicBezTo>
                        <a:pt x="524" y="13"/>
                        <a:pt x="-30" y="1669"/>
                        <a:pt x="1" y="3648"/>
                      </a:cubicBezTo>
                      <a:cubicBezTo>
                        <a:pt x="34" y="5724"/>
                        <a:pt x="592" y="7009"/>
                        <a:pt x="1209" y="8016"/>
                      </a:cubicBezTo>
                      <a:cubicBezTo>
                        <a:pt x="4466" y="13334"/>
                        <a:pt x="8446" y="16977"/>
                        <a:pt x="12361" y="19198"/>
                      </a:cubicBezTo>
                      <a:cubicBezTo>
                        <a:pt x="14410" y="20359"/>
                        <a:pt x="16518" y="21159"/>
                        <a:pt x="18543" y="21412"/>
                      </a:cubicBezTo>
                      <a:cubicBezTo>
                        <a:pt x="20046" y="21600"/>
                        <a:pt x="21570" y="20057"/>
                        <a:pt x="21515" y="16359"/>
                      </a:cubicBezTo>
                      <a:cubicBezTo>
                        <a:pt x="21485" y="14414"/>
                        <a:pt x="20908" y="12926"/>
                        <a:pt x="20219" y="12964"/>
                      </a:cubicBezTo>
                    </a:path>
                  </a:pathLst>
                </a:custGeom>
                <a:noFill/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Line 25"/>
                <p:cNvSpPr/>
                <p:nvPr/>
              </p:nvSpPr>
              <p:spPr>
                <a:xfrm>
                  <a:off x="13" y="796246"/>
                  <a:ext cx="797018" cy="281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427" extrusionOk="0">
                      <a:moveTo>
                        <a:pt x="1225" y="0"/>
                      </a:moveTo>
                      <a:cubicBezTo>
                        <a:pt x="524" y="13"/>
                        <a:pt x="-30" y="1669"/>
                        <a:pt x="1" y="3648"/>
                      </a:cubicBezTo>
                      <a:cubicBezTo>
                        <a:pt x="34" y="5724"/>
                        <a:pt x="592" y="7009"/>
                        <a:pt x="1209" y="8016"/>
                      </a:cubicBezTo>
                      <a:cubicBezTo>
                        <a:pt x="4466" y="13334"/>
                        <a:pt x="8446" y="16977"/>
                        <a:pt x="12361" y="19198"/>
                      </a:cubicBezTo>
                      <a:cubicBezTo>
                        <a:pt x="14410" y="20359"/>
                        <a:pt x="16518" y="21159"/>
                        <a:pt x="18543" y="21412"/>
                      </a:cubicBezTo>
                      <a:cubicBezTo>
                        <a:pt x="20046" y="21600"/>
                        <a:pt x="21570" y="20057"/>
                        <a:pt x="21515" y="16359"/>
                      </a:cubicBezTo>
                      <a:cubicBezTo>
                        <a:pt x="21485" y="14414"/>
                        <a:pt x="20908" y="12926"/>
                        <a:pt x="20219" y="12964"/>
                      </a:cubicBezTo>
                    </a:path>
                  </a:pathLst>
                </a:custGeom>
                <a:noFill/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5" name="Group"/>
              <p:cNvGrpSpPr/>
              <p:nvPr/>
            </p:nvGrpSpPr>
            <p:grpSpPr>
              <a:xfrm>
                <a:off x="13" y="1786337"/>
                <a:ext cx="797018" cy="1077385"/>
                <a:chOff x="13" y="0"/>
                <a:chExt cx="797016" cy="1077383"/>
              </a:xfrm>
            </p:grpSpPr>
            <p:sp>
              <p:nvSpPr>
                <p:cNvPr id="249" name="Rectangle 5"/>
                <p:cNvSpPr/>
                <p:nvPr/>
              </p:nvSpPr>
              <p:spPr>
                <a:xfrm>
                  <a:off x="48387" y="0"/>
                  <a:ext cx="698618" cy="1045788"/>
                </a:xfrm>
                <a:prstGeom prst="rect">
                  <a:avLst/>
                </a:prstGeom>
                <a:solidFill>
                  <a:srgbClr val="295173">
                    <a:alpha val="78282"/>
                  </a:srgbClr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Line 26"/>
                <p:cNvSpPr/>
                <p:nvPr/>
              </p:nvSpPr>
              <p:spPr>
                <a:xfrm>
                  <a:off x="13" y="10803"/>
                  <a:ext cx="797018" cy="281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427" extrusionOk="0">
                      <a:moveTo>
                        <a:pt x="1225" y="0"/>
                      </a:moveTo>
                      <a:cubicBezTo>
                        <a:pt x="524" y="13"/>
                        <a:pt x="-30" y="1669"/>
                        <a:pt x="1" y="3648"/>
                      </a:cubicBezTo>
                      <a:cubicBezTo>
                        <a:pt x="34" y="5724"/>
                        <a:pt x="592" y="7009"/>
                        <a:pt x="1209" y="8016"/>
                      </a:cubicBezTo>
                      <a:cubicBezTo>
                        <a:pt x="4466" y="13334"/>
                        <a:pt x="8446" y="16977"/>
                        <a:pt x="12361" y="19198"/>
                      </a:cubicBezTo>
                      <a:cubicBezTo>
                        <a:pt x="14410" y="20359"/>
                        <a:pt x="16518" y="21159"/>
                        <a:pt x="18543" y="21412"/>
                      </a:cubicBezTo>
                      <a:cubicBezTo>
                        <a:pt x="20046" y="21600"/>
                        <a:pt x="21570" y="20057"/>
                        <a:pt x="21515" y="16359"/>
                      </a:cubicBezTo>
                      <a:cubicBezTo>
                        <a:pt x="21485" y="14414"/>
                        <a:pt x="20908" y="12926"/>
                        <a:pt x="20219" y="12964"/>
                      </a:cubicBezTo>
                    </a:path>
                  </a:pathLst>
                </a:custGeom>
                <a:noFill/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Line 27"/>
                <p:cNvSpPr/>
                <p:nvPr/>
              </p:nvSpPr>
              <p:spPr>
                <a:xfrm>
                  <a:off x="13" y="185851"/>
                  <a:ext cx="797018" cy="281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427" extrusionOk="0">
                      <a:moveTo>
                        <a:pt x="1225" y="0"/>
                      </a:moveTo>
                      <a:cubicBezTo>
                        <a:pt x="524" y="13"/>
                        <a:pt x="-30" y="1669"/>
                        <a:pt x="1" y="3648"/>
                      </a:cubicBezTo>
                      <a:cubicBezTo>
                        <a:pt x="34" y="5724"/>
                        <a:pt x="592" y="7009"/>
                        <a:pt x="1209" y="8016"/>
                      </a:cubicBezTo>
                      <a:cubicBezTo>
                        <a:pt x="4466" y="13334"/>
                        <a:pt x="8446" y="16977"/>
                        <a:pt x="12361" y="19198"/>
                      </a:cubicBezTo>
                      <a:cubicBezTo>
                        <a:pt x="14410" y="20359"/>
                        <a:pt x="16518" y="21159"/>
                        <a:pt x="18543" y="21412"/>
                      </a:cubicBezTo>
                      <a:cubicBezTo>
                        <a:pt x="20046" y="21600"/>
                        <a:pt x="21570" y="20057"/>
                        <a:pt x="21515" y="16359"/>
                      </a:cubicBezTo>
                      <a:cubicBezTo>
                        <a:pt x="21485" y="14414"/>
                        <a:pt x="20908" y="12926"/>
                        <a:pt x="20219" y="12964"/>
                      </a:cubicBezTo>
                    </a:path>
                  </a:pathLst>
                </a:custGeom>
                <a:noFill/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Line 28"/>
                <p:cNvSpPr/>
                <p:nvPr/>
              </p:nvSpPr>
              <p:spPr>
                <a:xfrm>
                  <a:off x="13" y="378603"/>
                  <a:ext cx="797018" cy="281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427" extrusionOk="0">
                      <a:moveTo>
                        <a:pt x="1225" y="0"/>
                      </a:moveTo>
                      <a:cubicBezTo>
                        <a:pt x="524" y="13"/>
                        <a:pt x="-30" y="1669"/>
                        <a:pt x="1" y="3648"/>
                      </a:cubicBezTo>
                      <a:cubicBezTo>
                        <a:pt x="34" y="5724"/>
                        <a:pt x="592" y="7009"/>
                        <a:pt x="1209" y="8016"/>
                      </a:cubicBezTo>
                      <a:cubicBezTo>
                        <a:pt x="4466" y="13334"/>
                        <a:pt x="8446" y="16977"/>
                        <a:pt x="12361" y="19198"/>
                      </a:cubicBezTo>
                      <a:cubicBezTo>
                        <a:pt x="14410" y="20359"/>
                        <a:pt x="16518" y="21159"/>
                        <a:pt x="18543" y="21412"/>
                      </a:cubicBezTo>
                      <a:cubicBezTo>
                        <a:pt x="20046" y="21600"/>
                        <a:pt x="21570" y="20057"/>
                        <a:pt x="21515" y="16359"/>
                      </a:cubicBezTo>
                      <a:cubicBezTo>
                        <a:pt x="21485" y="14414"/>
                        <a:pt x="20908" y="12926"/>
                        <a:pt x="20219" y="12964"/>
                      </a:cubicBezTo>
                    </a:path>
                  </a:pathLst>
                </a:custGeom>
                <a:noFill/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Line 29"/>
                <p:cNvSpPr/>
                <p:nvPr/>
              </p:nvSpPr>
              <p:spPr>
                <a:xfrm>
                  <a:off x="13" y="578691"/>
                  <a:ext cx="797018" cy="281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427" extrusionOk="0">
                      <a:moveTo>
                        <a:pt x="1225" y="0"/>
                      </a:moveTo>
                      <a:cubicBezTo>
                        <a:pt x="524" y="13"/>
                        <a:pt x="-30" y="1669"/>
                        <a:pt x="1" y="3648"/>
                      </a:cubicBezTo>
                      <a:cubicBezTo>
                        <a:pt x="34" y="5724"/>
                        <a:pt x="592" y="7009"/>
                        <a:pt x="1209" y="8016"/>
                      </a:cubicBezTo>
                      <a:cubicBezTo>
                        <a:pt x="4466" y="13334"/>
                        <a:pt x="8446" y="16977"/>
                        <a:pt x="12361" y="19198"/>
                      </a:cubicBezTo>
                      <a:cubicBezTo>
                        <a:pt x="14410" y="20359"/>
                        <a:pt x="16518" y="21159"/>
                        <a:pt x="18543" y="21412"/>
                      </a:cubicBezTo>
                      <a:cubicBezTo>
                        <a:pt x="20046" y="21600"/>
                        <a:pt x="21570" y="20057"/>
                        <a:pt x="21515" y="16359"/>
                      </a:cubicBezTo>
                      <a:cubicBezTo>
                        <a:pt x="21485" y="14414"/>
                        <a:pt x="20908" y="12926"/>
                        <a:pt x="20219" y="12964"/>
                      </a:cubicBezTo>
                    </a:path>
                  </a:pathLst>
                </a:custGeom>
                <a:noFill/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Line 30"/>
                <p:cNvSpPr/>
                <p:nvPr/>
              </p:nvSpPr>
              <p:spPr>
                <a:xfrm>
                  <a:off x="13" y="796246"/>
                  <a:ext cx="797018" cy="281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427" extrusionOk="0">
                      <a:moveTo>
                        <a:pt x="1225" y="0"/>
                      </a:moveTo>
                      <a:cubicBezTo>
                        <a:pt x="524" y="13"/>
                        <a:pt x="-30" y="1669"/>
                        <a:pt x="1" y="3648"/>
                      </a:cubicBezTo>
                      <a:cubicBezTo>
                        <a:pt x="34" y="5724"/>
                        <a:pt x="592" y="7009"/>
                        <a:pt x="1209" y="8016"/>
                      </a:cubicBezTo>
                      <a:cubicBezTo>
                        <a:pt x="4466" y="13334"/>
                        <a:pt x="8446" y="16977"/>
                        <a:pt x="12361" y="19198"/>
                      </a:cubicBezTo>
                      <a:cubicBezTo>
                        <a:pt x="14410" y="20359"/>
                        <a:pt x="16518" y="21159"/>
                        <a:pt x="18543" y="21412"/>
                      </a:cubicBezTo>
                      <a:cubicBezTo>
                        <a:pt x="20046" y="21600"/>
                        <a:pt x="21570" y="20057"/>
                        <a:pt x="21515" y="16359"/>
                      </a:cubicBezTo>
                      <a:cubicBezTo>
                        <a:pt x="21485" y="14414"/>
                        <a:pt x="20908" y="12926"/>
                        <a:pt x="20219" y="12964"/>
                      </a:cubicBezTo>
                    </a:path>
                  </a:pathLst>
                </a:custGeom>
                <a:noFill/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57" name="Line 31"/>
            <p:cNvSpPr/>
            <p:nvPr/>
          </p:nvSpPr>
          <p:spPr>
            <a:xfrm rot="1462170">
              <a:off x="256362" y="918292"/>
              <a:ext cx="4628998" cy="82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534" y="21600"/>
                  </a:lnTo>
                  <a:cubicBezTo>
                    <a:pt x="14280" y="21348"/>
                    <a:pt x="15022" y="20841"/>
                    <a:pt x="15755" y="20084"/>
                  </a:cubicBezTo>
                  <a:cubicBezTo>
                    <a:pt x="16629" y="19183"/>
                    <a:pt x="17497" y="17922"/>
                    <a:pt x="18318" y="15777"/>
                  </a:cubicBezTo>
                  <a:cubicBezTo>
                    <a:pt x="19611" y="12403"/>
                    <a:pt x="20742" y="6965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2C5BE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0" name="Group"/>
            <p:cNvGrpSpPr/>
            <p:nvPr/>
          </p:nvGrpSpPr>
          <p:grpSpPr>
            <a:xfrm rot="5432915">
              <a:off x="5089" y="274587"/>
              <a:ext cx="1068178" cy="1068178"/>
              <a:chOff x="0" y="0"/>
              <a:chExt cx="1068176" cy="1068176"/>
            </a:xfrm>
          </p:grpSpPr>
          <p:sp>
            <p:nvSpPr>
              <p:cNvPr id="258" name="Circle 4"/>
              <p:cNvSpPr/>
              <p:nvPr/>
            </p:nvSpPr>
            <p:spPr>
              <a:xfrm rot="18707730">
                <a:off x="155839" y="155839"/>
                <a:ext cx="756499" cy="75649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44584">
                    <a:srgbClr val="A1A1A1"/>
                  </a:gs>
                  <a:gs pos="100000">
                    <a:srgbClr val="424242"/>
                  </a:gs>
                </a:gsLst>
                <a:path path="shape">
                  <a:fillToRect l="58245" t="38452" r="41754" b="61547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Arrow 4"/>
              <p:cNvSpPr/>
              <p:nvPr/>
            </p:nvSpPr>
            <p:spPr>
              <a:xfrm rot="13647085">
                <a:off x="227136" y="280010"/>
                <a:ext cx="561779" cy="450022"/>
              </a:xfrm>
              <a:prstGeom prst="rightArrow">
                <a:avLst>
                  <a:gd name="adj1" fmla="val 34655"/>
                  <a:gd name="adj2" fmla="val 61787"/>
                </a:avLst>
              </a:prstGeom>
              <a:gradFill flip="none" rotWithShape="1">
                <a:gsLst>
                  <a:gs pos="0">
                    <a:srgbClr val="A71500"/>
                  </a:gs>
                  <a:gs pos="47611">
                    <a:srgbClr val="553D60"/>
                  </a:gs>
                  <a:gs pos="100000">
                    <a:schemeClr val="accent1"/>
                  </a:gs>
                </a:gsLst>
                <a:path path="shape">
                  <a:fillToRect l="50000" t="-3781" r="50000" b="103781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5" name="Superposition of momenta?"/>
          <p:cNvSpPr txBox="1"/>
          <p:nvPr/>
        </p:nvSpPr>
        <p:spPr>
          <a:xfrm>
            <a:off x="177724" y="8718135"/>
            <a:ext cx="63165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800" b="1">
                <a:solidFill>
                  <a:srgbClr val="A715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Superposition of momenta?</a:t>
            </a:r>
          </a:p>
        </p:txBody>
      </p:sp>
      <p:sp>
        <p:nvSpPr>
          <p:cNvPr id="267" name="Line 32"/>
          <p:cNvSpPr/>
          <p:nvPr/>
        </p:nvSpPr>
        <p:spPr>
          <a:xfrm>
            <a:off x="-465561" y="8797384"/>
            <a:ext cx="1209101" cy="1"/>
          </a:xfrm>
          <a:prstGeom prst="line">
            <a:avLst/>
          </a:prstGeom>
          <a:noFill/>
          <a:ln>
            <a:noFill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itel 1"/>
          <p:cNvSpPr txBox="1">
            <a:spLocks/>
          </p:cNvSpPr>
          <p:nvPr/>
        </p:nvSpPr>
        <p:spPr>
          <a:xfrm>
            <a:off x="977671" y="107181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/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Spin in Special Relativity</a:t>
            </a:r>
          </a:p>
        </p:txBody>
      </p:sp>
      <p:sp>
        <p:nvSpPr>
          <p:cNvPr id="81" name="Rechteck 80"/>
          <p:cNvSpPr/>
          <p:nvPr/>
        </p:nvSpPr>
        <p:spPr>
          <a:xfrm>
            <a:off x="-124691" y="6442043"/>
            <a:ext cx="8266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State of momentum and spin in the rest frame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Grafik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23" y="6537875"/>
            <a:ext cx="3511208" cy="3831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13" y="7172448"/>
            <a:ext cx="3384614" cy="4022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4" name="Rechteck 83"/>
          <p:cNvSpPr/>
          <p:nvPr/>
        </p:nvSpPr>
        <p:spPr>
          <a:xfrm>
            <a:off x="51956" y="7082772"/>
            <a:ext cx="7972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State of momentum and spin in the lab frame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Grafik 8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94" y="8539691"/>
            <a:ext cx="4438857" cy="91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hteck 1"/>
          <p:cNvSpPr/>
          <p:nvPr/>
        </p:nvSpPr>
        <p:spPr>
          <a:xfrm>
            <a:off x="6960754" y="5163419"/>
            <a:ext cx="57992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alignment of the magnet depends on the momentum of the particle.</a:t>
            </a:r>
          </a:p>
        </p:txBody>
      </p:sp>
      <p:sp>
        <p:nvSpPr>
          <p:cNvPr id="87" name="Rechteck 86"/>
          <p:cNvSpPr/>
          <p:nvPr/>
        </p:nvSpPr>
        <p:spPr>
          <a:xfrm>
            <a:off x="6115628" y="7934328"/>
            <a:ext cx="5799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Rotated spin</a:t>
            </a:r>
          </a:p>
        </p:txBody>
      </p:sp>
      <p:cxnSp>
        <p:nvCxnSpPr>
          <p:cNvPr id="88" name="Gerade Verbindung mit Pfeil 87"/>
          <p:cNvCxnSpPr/>
          <p:nvPr/>
        </p:nvCxnSpPr>
        <p:spPr>
          <a:xfrm flipV="1">
            <a:off x="8913081" y="7613669"/>
            <a:ext cx="0" cy="348343"/>
          </a:xfrm>
          <a:prstGeom prst="straightConnector1">
            <a:avLst/>
          </a:prstGeom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1" name="Rechteck 90"/>
          <p:cNvSpPr/>
          <p:nvPr/>
        </p:nvSpPr>
        <p:spPr>
          <a:xfrm>
            <a:off x="3507508" y="3351938"/>
            <a:ext cx="57992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Lorentz boost</a:t>
            </a:r>
          </a:p>
        </p:txBody>
      </p:sp>
    </p:spTree>
    <p:extLst>
      <p:ext uri="{BB962C8B-B14F-4D97-AF65-F5344CB8AC3E}">
        <p14:creationId xmlns:p14="http://schemas.microsoft.com/office/powerpoint/2010/main" val="185681163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65" grpId="0"/>
      <p:bldP spid="81" grpId="0"/>
      <p:bldP spid="84" grpId="0"/>
      <p:bldP spid="2" grpId="0"/>
      <p:bldP spid="87" grpId="0"/>
      <p:bldP spid="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ine 1"/>
          <p:cNvSpPr/>
          <p:nvPr/>
        </p:nvSpPr>
        <p:spPr>
          <a:xfrm flipV="1">
            <a:off x="14418492" y="1939522"/>
            <a:ext cx="1589698" cy="3154428"/>
          </a:xfrm>
          <a:prstGeom prst="line">
            <a:avLst/>
          </a:prstGeom>
          <a:ln w="50800">
            <a:solidFill>
              <a:srgbClr val="FF93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0" name="Line 2"/>
          <p:cNvSpPr/>
          <p:nvPr/>
        </p:nvSpPr>
        <p:spPr>
          <a:xfrm flipV="1">
            <a:off x="14402944" y="2754636"/>
            <a:ext cx="2621122" cy="2318973"/>
          </a:xfrm>
          <a:prstGeom prst="line">
            <a:avLst/>
          </a:prstGeom>
          <a:ln w="50800">
            <a:solidFill>
              <a:srgbClr val="FF93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1" name="Line 3"/>
          <p:cNvSpPr/>
          <p:nvPr/>
        </p:nvSpPr>
        <p:spPr>
          <a:xfrm flipV="1">
            <a:off x="-4332075" y="7914988"/>
            <a:ext cx="2083468" cy="1846392"/>
          </a:xfrm>
          <a:prstGeom prst="line">
            <a:avLst/>
          </a:prstGeom>
          <a:ln w="50800">
            <a:solidFill>
              <a:srgbClr val="FF93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grpSp>
        <p:nvGrpSpPr>
          <p:cNvPr id="205" name="Group"/>
          <p:cNvGrpSpPr/>
          <p:nvPr/>
        </p:nvGrpSpPr>
        <p:grpSpPr>
          <a:xfrm>
            <a:off x="14151712" y="1818026"/>
            <a:ext cx="3430428" cy="3592618"/>
            <a:chOff x="0" y="0"/>
            <a:chExt cx="3430426" cy="3592617"/>
          </a:xfrm>
        </p:grpSpPr>
        <p:sp>
          <p:nvSpPr>
            <p:cNvPr id="201" name="Line 6"/>
            <p:cNvSpPr/>
            <p:nvPr/>
          </p:nvSpPr>
          <p:spPr>
            <a:xfrm flipV="1">
              <a:off x="232714" y="0"/>
              <a:ext cx="1" cy="3298562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02" name="Line 7"/>
            <p:cNvSpPr/>
            <p:nvPr/>
          </p:nvSpPr>
          <p:spPr>
            <a:xfrm>
              <a:off x="194614" y="3285861"/>
              <a:ext cx="323581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Equation 3"/>
                <p:cNvSpPr txBox="1"/>
                <p:nvPr/>
              </p:nvSpPr>
              <p:spPr>
                <a:xfrm>
                  <a:off x="0" y="352106"/>
                  <a:ext cx="118415" cy="2551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203" name="Equation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52106"/>
                  <a:ext cx="118415" cy="255118"/>
                </a:xfrm>
                <a:prstGeom prst="rect">
                  <a:avLst/>
                </a:prstGeom>
                <a:blipFill>
                  <a:blip r:embed="rId6"/>
                  <a:stretch>
                    <a:fillRect r="-45000" b="-7619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Equation 4"/>
                <p:cNvSpPr txBox="1"/>
                <p:nvPr/>
              </p:nvSpPr>
              <p:spPr>
                <a:xfrm>
                  <a:off x="2840586" y="3385505"/>
                  <a:ext cx="217171" cy="2071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204" name="Equation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586" y="3385505"/>
                  <a:ext cx="217171" cy="207113"/>
                </a:xfrm>
                <a:prstGeom prst="rect">
                  <a:avLst/>
                </a:prstGeom>
                <a:blipFill>
                  <a:blip r:embed="rId7"/>
                  <a:stretch>
                    <a:fillRect r="-11111" b="-11764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8" name="Group"/>
          <p:cNvGrpSpPr/>
          <p:nvPr/>
        </p:nvGrpSpPr>
        <p:grpSpPr>
          <a:xfrm rot="4355442">
            <a:off x="14903022" y="2144335"/>
            <a:ext cx="1402100" cy="1402100"/>
            <a:chOff x="0" y="0"/>
            <a:chExt cx="1402098" cy="1402098"/>
          </a:xfrm>
        </p:grpSpPr>
        <p:sp>
          <p:nvSpPr>
            <p:cNvPr id="206" name="Circle 1"/>
            <p:cNvSpPr/>
            <p:nvPr/>
          </p:nvSpPr>
          <p:spPr>
            <a:xfrm rot="18707730">
              <a:off x="204556" y="204556"/>
              <a:ext cx="992987" cy="992987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4584">
                  <a:srgbClr val="A1A1A1"/>
                </a:gs>
                <a:gs pos="100000">
                  <a:srgbClr val="424242"/>
                </a:gs>
              </a:gsLst>
              <a:path path="shape">
                <a:fillToRect l="58245" t="38452" r="41754" b="61547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Arrow 1"/>
            <p:cNvSpPr/>
            <p:nvPr/>
          </p:nvSpPr>
          <p:spPr>
            <a:xfrm rot="13307730">
              <a:off x="298141" y="367544"/>
              <a:ext cx="737396" cy="590703"/>
            </a:xfrm>
            <a:prstGeom prst="rightArrow">
              <a:avLst>
                <a:gd name="adj1" fmla="val 34655"/>
                <a:gd name="adj2" fmla="val 61787"/>
              </a:avLst>
            </a:prstGeom>
            <a:gradFill flip="none" rotWithShape="1">
              <a:gsLst>
                <a:gs pos="0">
                  <a:srgbClr val="A71500"/>
                </a:gs>
                <a:gs pos="47611">
                  <a:srgbClr val="553D60"/>
                </a:gs>
                <a:gs pos="100000">
                  <a:schemeClr val="accent1"/>
                </a:gs>
              </a:gsLst>
              <a:path path="shape">
                <a:fillToRect l="50000" t="-3781" r="50000" b="10378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11" name="Group"/>
          <p:cNvGrpSpPr/>
          <p:nvPr/>
        </p:nvGrpSpPr>
        <p:grpSpPr>
          <a:xfrm rot="5432915">
            <a:off x="-3283661" y="7536530"/>
            <a:ext cx="1402100" cy="1402100"/>
            <a:chOff x="0" y="0"/>
            <a:chExt cx="1402098" cy="1402098"/>
          </a:xfrm>
        </p:grpSpPr>
        <p:sp>
          <p:nvSpPr>
            <p:cNvPr id="209" name="Circle 2"/>
            <p:cNvSpPr/>
            <p:nvPr/>
          </p:nvSpPr>
          <p:spPr>
            <a:xfrm rot="18707730">
              <a:off x="204556" y="204556"/>
              <a:ext cx="992987" cy="992987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4584">
                  <a:srgbClr val="A1A1A1"/>
                </a:gs>
                <a:gs pos="100000">
                  <a:srgbClr val="424242"/>
                </a:gs>
              </a:gsLst>
              <a:path path="shape">
                <a:fillToRect l="58245" t="38452" r="41754" b="61547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Arrow 2"/>
            <p:cNvSpPr/>
            <p:nvPr/>
          </p:nvSpPr>
          <p:spPr>
            <a:xfrm rot="13647085">
              <a:off x="298141" y="367544"/>
              <a:ext cx="737396" cy="590703"/>
            </a:xfrm>
            <a:prstGeom prst="rightArrow">
              <a:avLst>
                <a:gd name="adj1" fmla="val 34655"/>
                <a:gd name="adj2" fmla="val 61787"/>
              </a:avLst>
            </a:prstGeom>
            <a:gradFill flip="none" rotWithShape="1">
              <a:gsLst>
                <a:gs pos="0">
                  <a:srgbClr val="A71500"/>
                </a:gs>
                <a:gs pos="47611">
                  <a:srgbClr val="553D60"/>
                </a:gs>
                <a:gs pos="100000">
                  <a:schemeClr val="accent1"/>
                </a:gs>
              </a:gsLst>
              <a:path path="shape">
                <a:fillToRect l="50000" t="-3781" r="50000" b="10378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2" name="Line 8"/>
          <p:cNvSpPr/>
          <p:nvPr/>
        </p:nvSpPr>
        <p:spPr>
          <a:xfrm>
            <a:off x="16044701" y="2068610"/>
            <a:ext cx="900046" cy="667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4519" y="1060"/>
                  <a:pt x="8798" y="3508"/>
                  <a:pt x="12505" y="7154"/>
                </a:cubicBezTo>
                <a:cubicBezTo>
                  <a:pt x="16342" y="10928"/>
                  <a:pt x="19460" y="15880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Equation 5"/>
              <p:cNvSpPr txBox="1"/>
              <p:nvPr/>
            </p:nvSpPr>
            <p:spPr>
              <a:xfrm>
                <a:off x="17473029" y="2106832"/>
                <a:ext cx="165125" cy="5100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sz="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sz="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00"/>
              </a:p>
            </p:txBody>
          </p:sp>
        </mc:Choice>
        <mc:Fallback xmlns="">
          <p:sp>
            <p:nvSpPr>
              <p:cNvPr id="213" name="Equatio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029" y="2106832"/>
                <a:ext cx="165125" cy="51004"/>
              </a:xfrm>
              <a:prstGeom prst="rect">
                <a:avLst/>
              </a:prstGeom>
              <a:blipFill>
                <a:blip r:embed="rId8"/>
                <a:stretch>
                  <a:fillRect t="-12500" r="-7407" b="-75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itel 1"/>
          <p:cNvSpPr txBox="1">
            <a:spLocks/>
          </p:cNvSpPr>
          <p:nvPr/>
        </p:nvSpPr>
        <p:spPr>
          <a:xfrm>
            <a:off x="977671" y="107181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/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Spin in Special Relativity</a:t>
            </a:r>
          </a:p>
        </p:txBody>
      </p:sp>
      <p:pic>
        <p:nvPicPr>
          <p:cNvPr id="77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94282" y="3636911"/>
            <a:ext cx="4518145" cy="89732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8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76176" y="4770619"/>
            <a:ext cx="4494099" cy="88203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9" name="A general quantum state is written as"/>
          <p:cNvSpPr txBox="1"/>
          <p:nvPr/>
        </p:nvSpPr>
        <p:spPr>
          <a:xfrm>
            <a:off x="-217995" y="2839283"/>
            <a:ext cx="7803360" cy="534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A general quantum state is written as</a:t>
            </a:r>
          </a:p>
        </p:txBody>
      </p:sp>
      <p:pic>
        <p:nvPicPr>
          <p:cNvPr id="83" name="Rectangle" descr="Rectangl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79187" y="2389909"/>
            <a:ext cx="6268422" cy="3564082"/>
          </a:xfrm>
          <a:prstGeom prst="rect">
            <a:avLst/>
          </a:prstGeom>
          <a:effectLst/>
        </p:spPr>
      </p:pic>
      <p:sp>
        <p:nvSpPr>
          <p:cNvPr id="86" name="Rechteck 85"/>
          <p:cNvSpPr/>
          <p:nvPr/>
        </p:nvSpPr>
        <p:spPr>
          <a:xfrm>
            <a:off x="7332792" y="3164095"/>
            <a:ext cx="56720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in the rest frame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spin in the rest frame via the Stern-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Gerlach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back in the lab frame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Line 32"/>
          <p:cNvSpPr/>
          <p:nvPr/>
        </p:nvSpPr>
        <p:spPr>
          <a:xfrm>
            <a:off x="-860416" y="8575287"/>
            <a:ext cx="1209101" cy="1"/>
          </a:xfrm>
          <a:prstGeom prst="line">
            <a:avLst/>
          </a:prstGeom>
          <a:noFill/>
          <a:ln>
            <a:noFill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 sz="2800">
              <a:solidFill>
                <a:srgbClr val="FF0000"/>
              </a:solidFill>
              <a:latin typeface="Futura Md BT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872834" y="6272220"/>
            <a:ext cx="11572009" cy="3167631"/>
            <a:chOff x="872834" y="6272220"/>
            <a:chExt cx="11572009" cy="3167631"/>
          </a:xfrm>
        </p:grpSpPr>
        <p:pic>
          <p:nvPicPr>
            <p:cNvPr id="89" name="Grafik 8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2834" y="6272220"/>
              <a:ext cx="10725578" cy="3167631"/>
            </a:xfrm>
            <a:prstGeom prst="rect">
              <a:avLst/>
            </a:prstGeom>
          </p:spPr>
        </p:pic>
        <p:sp>
          <p:nvSpPr>
            <p:cNvPr id="90" name="Rechteck 89"/>
            <p:cNvSpPr/>
            <p:nvPr/>
          </p:nvSpPr>
          <p:spPr>
            <a:xfrm>
              <a:off x="7252855" y="6619632"/>
              <a:ext cx="511628" cy="471924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92" name="Rechteck 91"/>
            <p:cNvSpPr/>
            <p:nvPr/>
          </p:nvSpPr>
          <p:spPr>
            <a:xfrm>
              <a:off x="1722912" y="6494447"/>
              <a:ext cx="511628" cy="471924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93" name="Rechteck 92"/>
            <p:cNvSpPr/>
            <p:nvPr/>
          </p:nvSpPr>
          <p:spPr>
            <a:xfrm>
              <a:off x="8050842" y="6404730"/>
              <a:ext cx="69602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sz="3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</a:t>
              </a:r>
            </a:p>
          </p:txBody>
        </p:sp>
        <p:sp>
          <p:nvSpPr>
            <p:cNvPr id="94" name="Rechteck 93"/>
            <p:cNvSpPr/>
            <p:nvPr/>
          </p:nvSpPr>
          <p:spPr>
            <a:xfrm>
              <a:off x="9865788" y="7211757"/>
              <a:ext cx="2530565" cy="550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30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spin</a:t>
              </a:r>
              <a:endParaRPr lang="de-AT" sz="3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hteck 94"/>
            <p:cNvSpPr/>
            <p:nvPr/>
          </p:nvSpPr>
          <p:spPr>
            <a:xfrm>
              <a:off x="9914278" y="8309729"/>
              <a:ext cx="2530565" cy="550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30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momentum</a:t>
              </a:r>
              <a:endParaRPr lang="de-AT" sz="3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08647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Lorentz boost in QRFs</a:t>
            </a:r>
          </a:p>
        </p:txBody>
      </p:sp>
      <p:sp>
        <p:nvSpPr>
          <p:cNvPr id="83" name="Lorentz boost by each velocity of the laboratory relative to the particle 2 1"/>
          <p:cNvSpPr txBox="1"/>
          <p:nvPr/>
        </p:nvSpPr>
        <p:spPr>
          <a:xfrm>
            <a:off x="514032" y="2250685"/>
            <a:ext cx="606177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(A):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59" y="2964329"/>
            <a:ext cx="5101296" cy="8456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Grafik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16" y="2212566"/>
            <a:ext cx="2929488" cy="5835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8" y="4408222"/>
            <a:ext cx="3146526" cy="5302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hteck 8"/>
          <p:cNvSpPr/>
          <p:nvPr/>
        </p:nvSpPr>
        <p:spPr>
          <a:xfrm>
            <a:off x="4291512" y="4243929"/>
            <a:ext cx="9401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Lorentz boost by each velocity of the laboratory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relative to the particle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8608028" y="2762358"/>
            <a:ext cx="196073" cy="538245"/>
          </a:xfrm>
          <a:custGeom>
            <a:avLst/>
            <a:gdLst>
              <a:gd name="connsiteX0" fmla="*/ 332509 w 384095"/>
              <a:gd name="connsiteY0" fmla="*/ 0 h 820882"/>
              <a:gd name="connsiteX1" fmla="*/ 363681 w 384095"/>
              <a:gd name="connsiteY1" fmla="*/ 301336 h 820882"/>
              <a:gd name="connsiteX2" fmla="*/ 62345 w 384095"/>
              <a:gd name="connsiteY2" fmla="*/ 467591 h 820882"/>
              <a:gd name="connsiteX3" fmla="*/ 0 w 384095"/>
              <a:gd name="connsiteY3" fmla="*/ 820882 h 82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95" h="820882">
                <a:moveTo>
                  <a:pt x="332509" y="0"/>
                </a:moveTo>
                <a:cubicBezTo>
                  <a:pt x="370608" y="111702"/>
                  <a:pt x="408708" y="223404"/>
                  <a:pt x="363681" y="301336"/>
                </a:cubicBezTo>
                <a:cubicBezTo>
                  <a:pt x="318654" y="379268"/>
                  <a:pt x="122958" y="381000"/>
                  <a:pt x="62345" y="467591"/>
                </a:cubicBezTo>
                <a:cubicBezTo>
                  <a:pt x="1732" y="554182"/>
                  <a:pt x="866" y="687532"/>
                  <a:pt x="0" y="820882"/>
                </a:cubicBezTo>
              </a:path>
            </a:pathLst>
          </a:custGeom>
          <a:noFill/>
          <a:ln w="28575" cap="flat">
            <a:solidFill>
              <a:srgbClr val="0033CC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509062" y="1750558"/>
            <a:ext cx="845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  <a:endParaRPr lang="de-AT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001000" y="6786775"/>
            <a:ext cx="511628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2471057" y="6547289"/>
            <a:ext cx="511628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24" name="Grafik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2" y="5507681"/>
            <a:ext cx="5149008" cy="7646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Rechteck 25"/>
          <p:cNvSpPr/>
          <p:nvPr/>
        </p:nvSpPr>
        <p:spPr>
          <a:xfrm>
            <a:off x="6119752" y="5654718"/>
            <a:ext cx="1386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where</a:t>
            </a:r>
          </a:p>
        </p:txBody>
      </p:sp>
      <p:pic>
        <p:nvPicPr>
          <p:cNvPr id="11" name="Grafik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37" y="5627424"/>
            <a:ext cx="4359802" cy="4885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guarantees that…"/>
          <p:cNvSpPr txBox="1"/>
          <p:nvPr/>
        </p:nvSpPr>
        <p:spPr>
          <a:xfrm>
            <a:off x="6148102" y="6421369"/>
            <a:ext cx="606177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l">
              <a:defRPr sz="2800">
                <a:latin typeface="Palatino"/>
                <a:ea typeface="Palatino"/>
                <a:cs typeface="Palatino"/>
                <a:sym typeface="Palatino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guarantees that           </a:t>
            </a:r>
          </a:p>
        </p:txBody>
      </p:sp>
      <p:pic>
        <p:nvPicPr>
          <p:cNvPr id="23" name="Image 2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794018" y="6542059"/>
            <a:ext cx="1846938" cy="3975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Rechteck 5"/>
          <p:cNvSpPr/>
          <p:nvPr/>
        </p:nvSpPr>
        <p:spPr>
          <a:xfrm>
            <a:off x="683260" y="4469388"/>
            <a:ext cx="3566160" cy="471924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9" name="Lorentz boost by each velocity of the laboratory relative to the particle 2 2"/>
          <p:cNvSpPr txBox="1"/>
          <p:nvPr/>
        </p:nvSpPr>
        <p:spPr>
          <a:xfrm>
            <a:off x="605760" y="7478592"/>
            <a:ext cx="606177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(C): 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afik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0" y="8177830"/>
            <a:ext cx="8735294" cy="10082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Rechteck 30"/>
          <p:cNvSpPr/>
          <p:nvPr/>
        </p:nvSpPr>
        <p:spPr>
          <a:xfrm>
            <a:off x="8690104" y="7676190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endParaRPr lang="de-AT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665720" y="9143895"/>
            <a:ext cx="511628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135777" y="9247309"/>
            <a:ext cx="511628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13" name="Grafik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22" y="6368740"/>
            <a:ext cx="3962102" cy="76612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7" name="Gerade Verbindung mit Pfeil 36"/>
          <p:cNvCxnSpPr/>
          <p:nvPr/>
        </p:nvCxnSpPr>
        <p:spPr>
          <a:xfrm flipV="1">
            <a:off x="9541731" y="8219459"/>
            <a:ext cx="0" cy="348343"/>
          </a:xfrm>
          <a:prstGeom prst="straightConnector1">
            <a:avLst/>
          </a:prstGeom>
          <a:ln w="38100" cap="flat" cmpd="sng" algn="ctr">
            <a:solidFill>
              <a:srgbClr val="0033CC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9833162" y="9103858"/>
            <a:ext cx="845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  <a:endParaRPr lang="de-AT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10231341" y="8920499"/>
            <a:ext cx="0" cy="348343"/>
          </a:xfrm>
          <a:prstGeom prst="straightConnector1">
            <a:avLst/>
          </a:prstGeom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8395120" y="1769608"/>
            <a:ext cx="665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</a:p>
        </p:txBody>
      </p:sp>
    </p:spTree>
    <p:extLst>
      <p:ext uri="{BB962C8B-B14F-4D97-AF65-F5344CB8AC3E}">
        <p14:creationId xmlns:p14="http://schemas.microsoft.com/office/powerpoint/2010/main" val="105793407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" grpId="0"/>
      <p:bldP spid="10" grpId="0" animBg="1"/>
      <p:bldP spid="12" grpId="0"/>
      <p:bldP spid="5" grpId="0" animBg="1"/>
      <p:bldP spid="76" grpId="0" animBg="1"/>
      <p:bldP spid="26" grpId="0"/>
      <p:bldP spid="21" grpId="0"/>
      <p:bldP spid="6" grpId="0" animBg="1"/>
      <p:bldP spid="29" grpId="0"/>
      <p:bldP spid="31" grpId="0"/>
      <p:bldP spid="38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With the quantum reference frame transformation, we can operationally identify a spin operator which satisfies the desiderata of a spin operator, and gives the same results in the laboratory frame and in the rest frame."/>
          <p:cNvSpPr txBox="1"/>
          <p:nvPr/>
        </p:nvSpPr>
        <p:spPr>
          <a:xfrm>
            <a:off x="604150" y="2174191"/>
            <a:ext cx="12690498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/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With 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QRF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transformation, we can operationally identify a spin operator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gives the same results in the laboratory frame and in the rest frame.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5" name="Correct non relativistic limit"/>
          <p:cNvSpPr txBox="1"/>
          <p:nvPr/>
        </p:nvSpPr>
        <p:spPr>
          <a:xfrm>
            <a:off x="6590981" y="4959123"/>
            <a:ext cx="453741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non</a:t>
            </a:r>
            <a:r>
              <a:rPr lang="de-AT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relativistic limit</a:t>
            </a:r>
          </a:p>
        </p:txBody>
      </p:sp>
      <p:sp>
        <p:nvSpPr>
          <p:cNvPr id="778" name="su(2) algebra"/>
          <p:cNvSpPr txBox="1"/>
          <p:nvPr/>
        </p:nvSpPr>
        <p:spPr>
          <a:xfrm>
            <a:off x="6590981" y="5707787"/>
            <a:ext cx="233583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algebra</a:t>
            </a:r>
          </a:p>
        </p:txBody>
      </p:sp>
      <p:sp>
        <p:nvSpPr>
          <p:cNvPr id="781" name="Correct eigenvalues"/>
          <p:cNvSpPr txBox="1"/>
          <p:nvPr/>
        </p:nvSpPr>
        <p:spPr>
          <a:xfrm>
            <a:off x="6590981" y="6538612"/>
            <a:ext cx="331432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eigenvalues</a:t>
            </a:r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Spin Operator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62" y="4901581"/>
            <a:ext cx="4070585" cy="5187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Geschweifte Klammer links 4"/>
          <p:cNvSpPr/>
          <p:nvPr/>
        </p:nvSpPr>
        <p:spPr>
          <a:xfrm rot="16200000">
            <a:off x="4888080" y="6855691"/>
            <a:ext cx="243936" cy="1721917"/>
          </a:xfrm>
          <a:prstGeom prst="leftBrac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02" y="3634197"/>
            <a:ext cx="3018362" cy="514438"/>
          </a:xfrm>
          <a:prstGeom prst="rect">
            <a:avLst/>
          </a:prstGeom>
        </p:spPr>
      </p:pic>
      <p:sp>
        <p:nvSpPr>
          <p:cNvPr id="26" name="The operator acts on both the momentum and spin degrees of freedom;…"/>
          <p:cNvSpPr txBox="1"/>
          <p:nvPr/>
        </p:nvSpPr>
        <p:spPr>
          <a:xfrm>
            <a:off x="3070923" y="7884385"/>
            <a:ext cx="5171195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600">
                <a:latin typeface="Palatino"/>
                <a:ea typeface="Palatino"/>
                <a:cs typeface="Palatino"/>
                <a:sym typeface="Palatino"/>
              </a:defRPr>
            </a:pP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7" y="5789679"/>
            <a:ext cx="2758857" cy="3954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48" y="6484086"/>
            <a:ext cx="2223704" cy="3822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Grafik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44" y="7044282"/>
            <a:ext cx="4713143" cy="464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2073224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animBg="1"/>
      <p:bldP spid="775" grpId="0"/>
      <p:bldP spid="778" grpId="0"/>
      <p:bldP spid="781" grpId="0"/>
      <p:bldP spid="5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With the quantum reference frame transformation, we can operationally identify a spin operator which satisfies the desiderata of a spin operator, and gives the same results in the laboratory frame and in the rest frame."/>
          <p:cNvSpPr txBox="1"/>
          <p:nvPr/>
        </p:nvSpPr>
        <p:spPr>
          <a:xfrm>
            <a:off x="604150" y="2389635"/>
            <a:ext cx="1269049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Partition of the total Hilbert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Spin Operator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30" y="3864510"/>
            <a:ext cx="11852780" cy="2467767"/>
          </a:xfrm>
          <a:prstGeom prst="rect">
            <a:avLst/>
          </a:prstGeom>
        </p:spPr>
      </p:pic>
      <p:grpSp>
        <p:nvGrpSpPr>
          <p:cNvPr id="15" name="Group"/>
          <p:cNvGrpSpPr/>
          <p:nvPr/>
        </p:nvGrpSpPr>
        <p:grpSpPr>
          <a:xfrm>
            <a:off x="5419230" y="4617717"/>
            <a:ext cx="2810370" cy="715944"/>
            <a:chOff x="683831" y="-1314189"/>
            <a:chExt cx="4631511" cy="1041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Equation"/>
                <p:cNvSpPr txBox="1"/>
                <p:nvPr/>
              </p:nvSpPr>
              <p:spPr>
                <a:xfrm>
                  <a:off x="3676547" y="-1257678"/>
                  <a:ext cx="1638795" cy="9852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400" i="1">
                            <a:solidFill>
                              <a:srgbClr val="A61400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sz="4400" dirty="0">
                    <a:solidFill>
                      <a:srgbClr val="A715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6547" y="-1257678"/>
                  <a:ext cx="1638795" cy="9852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3831" y="-1314189"/>
              <a:ext cx="3184244" cy="959428"/>
            </a:xfrm>
            <a:prstGeom prst="rect">
              <a:avLst/>
            </a:prstGeom>
            <a:effectLst/>
          </p:spPr>
        </p:pic>
      </p:grpSp>
      <p:sp>
        <p:nvSpPr>
          <p:cNvPr id="21" name="Effectively, we can treat the relativistic spin as a qubit with quantum reference frames!"/>
          <p:cNvSpPr txBox="1"/>
          <p:nvPr/>
        </p:nvSpPr>
        <p:spPr>
          <a:xfrm>
            <a:off x="579100" y="7555175"/>
            <a:ext cx="1059806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b="1">
                <a:solidFill>
                  <a:srgbClr val="2C5BE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Effectively, we can treat the relativistic spin as a qubit with quantum reference frames!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29BEE0BC-8EE2-4E17-8346-4F2087ADB58E}"/>
              </a:ext>
            </a:extLst>
          </p:cNvPr>
          <p:cNvGrpSpPr/>
          <p:nvPr/>
        </p:nvGrpSpPr>
        <p:grpSpPr>
          <a:xfrm>
            <a:off x="5513263" y="6151445"/>
            <a:ext cx="2810370" cy="715944"/>
            <a:chOff x="683831" y="-1314189"/>
            <a:chExt cx="4631511" cy="10418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Equation">
                  <a:extLst>
                    <a:ext uri="{FF2B5EF4-FFF2-40B4-BE49-F238E27FC236}">
                      <a16:creationId xmlns:a16="http://schemas.microsoft.com/office/drawing/2014/main" id="{DAE097C8-3DB6-4351-A3F7-C6DB405A3530}"/>
                    </a:ext>
                  </a:extLst>
                </p:cNvPr>
                <p:cNvSpPr txBox="1"/>
                <p:nvPr/>
              </p:nvSpPr>
              <p:spPr>
                <a:xfrm>
                  <a:off x="3676547" y="-1257678"/>
                  <a:ext cx="1638795" cy="9852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AT" sz="4400" i="1" smtClean="0">
                            <a:solidFill>
                              <a:srgbClr val="A614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AT" sz="4400" b="0" i="1" smtClean="0">
                            <a:solidFill>
                              <a:srgbClr val="A614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AT" sz="4400" i="1">
                            <a:solidFill>
                              <a:srgbClr val="A614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sz="4400" dirty="0">
                    <a:solidFill>
                      <a:srgbClr val="A715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" name="Equation">
                  <a:extLst>
                    <a:ext uri="{FF2B5EF4-FFF2-40B4-BE49-F238E27FC236}">
                      <a16:creationId xmlns:a16="http://schemas.microsoft.com/office/drawing/2014/main" id="{DAE097C8-3DB6-4351-A3F7-C6DB405A3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6547" y="-1257678"/>
                  <a:ext cx="1638795" cy="9852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Line" descr="Line">
              <a:extLst>
                <a:ext uri="{FF2B5EF4-FFF2-40B4-BE49-F238E27FC236}">
                  <a16:creationId xmlns:a16="http://schemas.microsoft.com/office/drawing/2014/main" id="{87FE91C7-F8E1-4944-9AE1-8611ECFB730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3831" y="-1314189"/>
              <a:ext cx="3184244" cy="95942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28192124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animBg="1"/>
      <p:bldP spid="15" grpId="0" animBg="1" advAuto="0"/>
      <p:bldP spid="21" grpId="0" animBg="1" advAuto="0"/>
      <p:bldP spid="12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9133" y="187649"/>
            <a:ext cx="11861800" cy="139700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Summary</a:t>
            </a:r>
          </a:p>
        </p:txBody>
      </p:sp>
      <p:sp>
        <p:nvSpPr>
          <p:cNvPr id="3" name="Rechteck 2"/>
          <p:cNvSpPr/>
          <p:nvPr/>
        </p:nvSpPr>
        <p:spPr>
          <a:xfrm>
            <a:off x="748438" y="2484007"/>
            <a:ext cx="11660554" cy="5940072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marL="571412" indent="-571412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Operational approach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reference frames as physical systems obeying quantum mechanical laws</a:t>
            </a:r>
          </a:p>
          <a:p>
            <a:pPr marL="571412" indent="-571412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Generalization of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covariance law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symmetries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quantum reference frames</a:t>
            </a:r>
          </a:p>
          <a:p>
            <a:pPr marL="571412" indent="-571412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Superpositions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spatial translations”</a:t>
            </a:r>
          </a:p>
          <a:p>
            <a:pPr marL="571412" indent="-571412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“Superposition of Galilean boosts”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412" indent="-571412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of the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equivalence principle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quantum reference frames</a:t>
            </a:r>
          </a:p>
          <a:p>
            <a:pPr marL="571412" indent="-571412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relativistic spin operator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satisfying the spin algebra, with the correct eigenvalues and the correct nonrelativistic limit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93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6088566" y="3475653"/>
            <a:ext cx="58593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5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7" name="Picture 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5" y="7773352"/>
            <a:ext cx="1874866" cy="6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narrative.csail.mit.edu/cmn13/JTF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17" y="7811942"/>
            <a:ext cx="3641708" cy="72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1.gstatic.com/images?q=tbn:ANd9GcTTE14e0IslDZN8ui86vXFsMTzBi72AtNpuhEhHFt0lB3T4LkGt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52" y="7959951"/>
            <a:ext cx="1602355" cy="5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/>
          </p:cNvSpPr>
          <p:nvPr/>
        </p:nvSpPr>
        <p:spPr bwMode="auto">
          <a:xfrm>
            <a:off x="8093263" y="8823821"/>
            <a:ext cx="58593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560" dirty="0">
                <a:solidFill>
                  <a:srgbClr val="0000CC"/>
                </a:solidFill>
                <a:latin typeface="Cambria" pitchFamily="18" charset="0"/>
                <a:ea typeface="+mn-ea"/>
                <a:cs typeface="+mn-cs"/>
              </a:rPr>
              <a:t>quantumfoundations.org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35" y="7492470"/>
            <a:ext cx="1367757" cy="136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9741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General transformation </a:t>
            </a: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08" y="6603167"/>
            <a:ext cx="6207391" cy="504686"/>
          </a:xfrm>
          <a:prstGeom prst="rect">
            <a:avLst/>
          </a:prstGeom>
        </p:spPr>
      </p:pic>
      <p:sp>
        <p:nvSpPr>
          <p:cNvPr id="106" name="Rechteck 105"/>
          <p:cNvSpPr/>
          <p:nvPr/>
        </p:nvSpPr>
        <p:spPr>
          <a:xfrm>
            <a:off x="553741" y="5311051"/>
            <a:ext cx="48311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latin typeface="Futura Md BT"/>
              </a:rPr>
              <a:t>Hamiltonian of the old RF </a:t>
            </a:r>
            <a:r>
              <a:rPr lang="en-US" sz="2600" b="1" dirty="0">
                <a:solidFill>
                  <a:srgbClr val="0033CC"/>
                </a:solidFill>
                <a:latin typeface="Futura Md BT"/>
              </a:rPr>
              <a:t>C </a:t>
            </a:r>
            <a:r>
              <a:rPr lang="en-US" sz="2600" dirty="0">
                <a:solidFill>
                  <a:srgbClr val="0033CC"/>
                </a:solidFill>
                <a:latin typeface="Futura Md BT"/>
              </a:rPr>
              <a:t>as seen from the new one </a:t>
            </a:r>
            <a:r>
              <a:rPr lang="en-US" sz="2600" b="1" dirty="0">
                <a:solidFill>
                  <a:srgbClr val="0033CC"/>
                </a:solidFill>
                <a:latin typeface="Futura Md BT"/>
              </a:rPr>
              <a:t>A</a:t>
            </a:r>
          </a:p>
        </p:txBody>
      </p:sp>
      <p:sp>
        <p:nvSpPr>
          <p:cNvPr id="108" name="We define a symmetry transformation as: 1"/>
          <p:cNvSpPr txBox="1"/>
          <p:nvPr/>
        </p:nvSpPr>
        <p:spPr>
          <a:xfrm>
            <a:off x="549965" y="2418841"/>
            <a:ext cx="744655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de-AT" dirty="0" err="1">
                <a:latin typeface="Futura Md BT"/>
              </a:rPr>
              <a:t>Transformations</a:t>
            </a:r>
            <a:r>
              <a:rPr lang="de-AT" dirty="0">
                <a:latin typeface="Futura Md BT"/>
              </a:rPr>
              <a:t> </a:t>
            </a:r>
            <a:r>
              <a:rPr lang="de-AT" dirty="0" err="1">
                <a:latin typeface="Futura Md BT"/>
              </a:rPr>
              <a:t>from</a:t>
            </a:r>
            <a:r>
              <a:rPr lang="de-AT" dirty="0">
                <a:latin typeface="Futura Md BT"/>
              </a:rPr>
              <a:t> </a:t>
            </a:r>
            <a:r>
              <a:rPr lang="de-AT" dirty="0" err="1">
                <a:latin typeface="Futura Md BT"/>
              </a:rPr>
              <a:t>abstract</a:t>
            </a:r>
            <a:r>
              <a:rPr lang="de-AT" dirty="0">
                <a:latin typeface="Futura Md BT"/>
              </a:rPr>
              <a:t> RFs:</a:t>
            </a:r>
            <a:endParaRPr dirty="0">
              <a:solidFill>
                <a:schemeClr val="tx1"/>
              </a:solidFill>
              <a:latin typeface="Futura Md BT"/>
            </a:endParaRP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8" y="2418841"/>
            <a:ext cx="3005738" cy="501404"/>
          </a:xfrm>
          <a:prstGeom prst="rect">
            <a:avLst/>
          </a:prstGeom>
        </p:spPr>
      </p:pic>
      <p:sp>
        <p:nvSpPr>
          <p:cNvPr id="33" name="Rechteck 32"/>
          <p:cNvSpPr/>
          <p:nvPr/>
        </p:nvSpPr>
        <p:spPr>
          <a:xfrm>
            <a:off x="4884269" y="3228508"/>
            <a:ext cx="67431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latin typeface="Futura Md BT"/>
              </a:rPr>
              <a:t>Function describing the relationship between old and new reference frame, e.g. </a:t>
            </a:r>
          </a:p>
        </p:txBody>
      </p:sp>
      <p:pic>
        <p:nvPicPr>
          <p:cNvPr id="17" name="Grafik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72" y="3740560"/>
            <a:ext cx="631924" cy="326857"/>
          </a:xfrm>
          <a:prstGeom prst="rect">
            <a:avLst/>
          </a:prstGeom>
        </p:spPr>
      </p:pic>
      <p:sp>
        <p:nvSpPr>
          <p:cNvPr id="38" name="Freihandform 37"/>
          <p:cNvSpPr/>
          <p:nvPr/>
        </p:nvSpPr>
        <p:spPr>
          <a:xfrm>
            <a:off x="8354307" y="2844738"/>
            <a:ext cx="205487" cy="345615"/>
          </a:xfrm>
          <a:custGeom>
            <a:avLst/>
            <a:gdLst>
              <a:gd name="connsiteX0" fmla="*/ 1538514 w 1627887"/>
              <a:gd name="connsiteY0" fmla="*/ 0 h 355600"/>
              <a:gd name="connsiteX1" fmla="*/ 1458686 w 1627887"/>
              <a:gd name="connsiteY1" fmla="*/ 166914 h 355600"/>
              <a:gd name="connsiteX2" fmla="*/ 0 w 1627887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7887" h="355600">
                <a:moveTo>
                  <a:pt x="1538514" y="0"/>
                </a:moveTo>
                <a:cubicBezTo>
                  <a:pt x="1626809" y="53823"/>
                  <a:pt x="1715105" y="107647"/>
                  <a:pt x="1458686" y="166914"/>
                </a:cubicBezTo>
                <a:cubicBezTo>
                  <a:pt x="1202267" y="226181"/>
                  <a:pt x="601133" y="290890"/>
                  <a:pt x="0" y="355600"/>
                </a:cubicBezTo>
              </a:path>
            </a:pathLst>
          </a:custGeom>
          <a:noFill/>
          <a:ln w="28575" cap="flat">
            <a:solidFill>
              <a:srgbClr val="0033CC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" name="We define a symmetry transformation as: 2"/>
          <p:cNvSpPr txBox="1"/>
          <p:nvPr/>
        </p:nvSpPr>
        <p:spPr>
          <a:xfrm>
            <a:off x="549965" y="4568423"/>
            <a:ext cx="744655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de-AT" dirty="0" err="1">
                <a:latin typeface="Futura Md BT"/>
              </a:rPr>
              <a:t>Transformations</a:t>
            </a:r>
            <a:r>
              <a:rPr lang="de-AT" dirty="0">
                <a:latin typeface="Futura Md BT"/>
              </a:rPr>
              <a:t> </a:t>
            </a:r>
            <a:r>
              <a:rPr lang="de-AT" dirty="0" err="1">
                <a:latin typeface="Futura Md BT"/>
              </a:rPr>
              <a:t>from</a:t>
            </a:r>
            <a:r>
              <a:rPr lang="de-AT" dirty="0">
                <a:latin typeface="Futura Md BT"/>
              </a:rPr>
              <a:t> </a:t>
            </a:r>
            <a:r>
              <a:rPr lang="de-AT" dirty="0" err="1">
                <a:latin typeface="Futura Md BT"/>
              </a:rPr>
              <a:t>quantum</a:t>
            </a:r>
            <a:r>
              <a:rPr lang="de-AT" dirty="0">
                <a:latin typeface="Futura Md BT"/>
              </a:rPr>
              <a:t> RFs:</a:t>
            </a:r>
            <a:endParaRPr dirty="0">
              <a:solidFill>
                <a:schemeClr val="tx1"/>
              </a:solidFill>
              <a:latin typeface="Futura Md BT"/>
            </a:endParaRPr>
          </a:p>
        </p:txBody>
      </p:sp>
      <p:sp>
        <p:nvSpPr>
          <p:cNvPr id="18" name="Geschweifte Klammer links 17"/>
          <p:cNvSpPr/>
          <p:nvPr/>
        </p:nvSpPr>
        <p:spPr>
          <a:xfrm rot="16200000">
            <a:off x="8967076" y="6774775"/>
            <a:ext cx="245035" cy="1063812"/>
          </a:xfrm>
          <a:prstGeom prst="leftBrac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Freihandform 43"/>
          <p:cNvSpPr/>
          <p:nvPr/>
        </p:nvSpPr>
        <p:spPr>
          <a:xfrm flipH="1">
            <a:off x="4698225" y="6162830"/>
            <a:ext cx="298103" cy="404610"/>
          </a:xfrm>
          <a:custGeom>
            <a:avLst/>
            <a:gdLst>
              <a:gd name="connsiteX0" fmla="*/ 1538514 w 1627887"/>
              <a:gd name="connsiteY0" fmla="*/ 0 h 355600"/>
              <a:gd name="connsiteX1" fmla="*/ 1458686 w 1627887"/>
              <a:gd name="connsiteY1" fmla="*/ 166914 h 355600"/>
              <a:gd name="connsiteX2" fmla="*/ 0 w 1627887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7887" h="355600">
                <a:moveTo>
                  <a:pt x="1538514" y="0"/>
                </a:moveTo>
                <a:cubicBezTo>
                  <a:pt x="1626809" y="53823"/>
                  <a:pt x="1715105" y="107647"/>
                  <a:pt x="1458686" y="166914"/>
                </a:cubicBezTo>
                <a:cubicBezTo>
                  <a:pt x="1202267" y="226181"/>
                  <a:pt x="601133" y="290890"/>
                  <a:pt x="0" y="355600"/>
                </a:cubicBezTo>
              </a:path>
            </a:pathLst>
          </a:custGeom>
          <a:noFill/>
          <a:ln w="28575" cap="flat">
            <a:solidFill>
              <a:srgbClr val="0033CC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8354307" y="5257372"/>
            <a:ext cx="45304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latin typeface="Futura Md BT"/>
              </a:rPr>
              <a:t>Hamiltonian of the new RF </a:t>
            </a:r>
            <a:r>
              <a:rPr lang="en-US" sz="2600" b="1" dirty="0">
                <a:solidFill>
                  <a:srgbClr val="0033CC"/>
                </a:solidFill>
                <a:latin typeface="Futura Md BT"/>
              </a:rPr>
              <a:t>A</a:t>
            </a:r>
            <a:r>
              <a:rPr lang="en-US" sz="2600" dirty="0">
                <a:solidFill>
                  <a:srgbClr val="0033CC"/>
                </a:solidFill>
                <a:latin typeface="Futura Md BT"/>
              </a:rPr>
              <a:t> as seen from the old one </a:t>
            </a:r>
            <a:r>
              <a:rPr lang="en-US" sz="2600" b="1" dirty="0">
                <a:solidFill>
                  <a:srgbClr val="0033CC"/>
                </a:solidFill>
                <a:latin typeface="Futura Md BT"/>
              </a:rPr>
              <a:t>C</a:t>
            </a:r>
          </a:p>
        </p:txBody>
      </p:sp>
      <p:sp>
        <p:nvSpPr>
          <p:cNvPr id="46" name="Freihandform 45"/>
          <p:cNvSpPr/>
          <p:nvPr/>
        </p:nvSpPr>
        <p:spPr>
          <a:xfrm rot="3254257" flipH="1">
            <a:off x="9151143" y="6191459"/>
            <a:ext cx="217463" cy="345615"/>
          </a:xfrm>
          <a:custGeom>
            <a:avLst/>
            <a:gdLst>
              <a:gd name="connsiteX0" fmla="*/ 1538514 w 1627887"/>
              <a:gd name="connsiteY0" fmla="*/ 0 h 355600"/>
              <a:gd name="connsiteX1" fmla="*/ 1458686 w 1627887"/>
              <a:gd name="connsiteY1" fmla="*/ 166914 h 355600"/>
              <a:gd name="connsiteX2" fmla="*/ 0 w 1627887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7887" h="355600">
                <a:moveTo>
                  <a:pt x="1538514" y="0"/>
                </a:moveTo>
                <a:cubicBezTo>
                  <a:pt x="1626809" y="53823"/>
                  <a:pt x="1715105" y="107647"/>
                  <a:pt x="1458686" y="166914"/>
                </a:cubicBezTo>
                <a:cubicBezTo>
                  <a:pt x="1202267" y="226181"/>
                  <a:pt x="601133" y="290890"/>
                  <a:pt x="0" y="355600"/>
                </a:cubicBezTo>
              </a:path>
            </a:pathLst>
          </a:custGeom>
          <a:noFill/>
          <a:ln w="28575" cap="flat">
            <a:solidFill>
              <a:srgbClr val="0033CC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8104708" y="7451183"/>
            <a:ext cx="31382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Futura Md BT"/>
              </a:rPr>
              <a:t>Maping</a:t>
            </a:r>
            <a:r>
              <a:rPr lang="en-US" sz="2600" dirty="0">
                <a:solidFill>
                  <a:srgbClr val="FF0000"/>
                </a:solidFill>
                <a:latin typeface="Futura Md BT"/>
              </a:rPr>
              <a:t> A to the Heisenberg picture</a:t>
            </a:r>
          </a:p>
        </p:txBody>
      </p:sp>
      <p:sp>
        <p:nvSpPr>
          <p:cNvPr id="48" name="Geschweifte Klammer links 47"/>
          <p:cNvSpPr/>
          <p:nvPr/>
        </p:nvSpPr>
        <p:spPr>
          <a:xfrm rot="16200000">
            <a:off x="4703014" y="6621896"/>
            <a:ext cx="245035" cy="1288404"/>
          </a:xfrm>
          <a:prstGeom prst="leftBrac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612599" y="5308589"/>
            <a:ext cx="262836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latin typeface="Futura Md BT"/>
              </a:rPr>
              <a:t>Time-dependent</a:t>
            </a:r>
            <a:r>
              <a:rPr lang="en-US" sz="2500" dirty="0">
                <a:solidFill>
                  <a:srgbClr val="0033CC"/>
                </a:solidFill>
                <a:latin typeface="Futura Md BT"/>
              </a:rPr>
              <a:t> operator </a:t>
            </a:r>
          </a:p>
        </p:txBody>
      </p:sp>
      <p:sp>
        <p:nvSpPr>
          <p:cNvPr id="50" name="Freihandform 49"/>
          <p:cNvSpPr/>
          <p:nvPr/>
        </p:nvSpPr>
        <p:spPr>
          <a:xfrm rot="1849526" flipH="1">
            <a:off x="7017351" y="6264534"/>
            <a:ext cx="448509" cy="237350"/>
          </a:xfrm>
          <a:custGeom>
            <a:avLst/>
            <a:gdLst>
              <a:gd name="connsiteX0" fmla="*/ 1538514 w 1627887"/>
              <a:gd name="connsiteY0" fmla="*/ 0 h 355600"/>
              <a:gd name="connsiteX1" fmla="*/ 1458686 w 1627887"/>
              <a:gd name="connsiteY1" fmla="*/ 166914 h 355600"/>
              <a:gd name="connsiteX2" fmla="*/ 0 w 1627887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7887" h="355600">
                <a:moveTo>
                  <a:pt x="1538514" y="0"/>
                </a:moveTo>
                <a:cubicBezTo>
                  <a:pt x="1626809" y="53823"/>
                  <a:pt x="1715105" y="107647"/>
                  <a:pt x="1458686" y="166914"/>
                </a:cubicBezTo>
                <a:cubicBezTo>
                  <a:pt x="1202267" y="226181"/>
                  <a:pt x="601133" y="290890"/>
                  <a:pt x="0" y="355600"/>
                </a:cubicBezTo>
              </a:path>
            </a:pathLst>
          </a:custGeom>
          <a:noFill/>
          <a:ln w="28575" cap="flat">
            <a:solidFill>
              <a:srgbClr val="0033CC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2992582" y="7451183"/>
            <a:ext cx="34355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Futura Md BT"/>
              </a:rPr>
              <a:t>Maping</a:t>
            </a:r>
            <a:r>
              <a:rPr lang="en-US" sz="2600" dirty="0">
                <a:solidFill>
                  <a:srgbClr val="FF0000"/>
                </a:solidFill>
                <a:latin typeface="Futura Md BT"/>
              </a:rPr>
              <a:t> C back to the Schrödinger picture</a:t>
            </a:r>
          </a:p>
        </p:txBody>
      </p:sp>
      <p:sp>
        <p:nvSpPr>
          <p:cNvPr id="19" name="Rechteck 18"/>
          <p:cNvSpPr/>
          <p:nvPr/>
        </p:nvSpPr>
        <p:spPr>
          <a:xfrm>
            <a:off x="4531103" y="8372733"/>
            <a:ext cx="54210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latin typeface="Futura Md BT"/>
              </a:rPr>
              <a:t>Parity operator (switches the equations of motion of A and C)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6106524" y="7177741"/>
            <a:ext cx="910892" cy="1219200"/>
          </a:xfrm>
          <a:custGeom>
            <a:avLst/>
            <a:gdLst>
              <a:gd name="connsiteX0" fmla="*/ 7405 w 910892"/>
              <a:gd name="connsiteY0" fmla="*/ 0 h 1219200"/>
              <a:gd name="connsiteX1" fmla="*/ 126935 w 910892"/>
              <a:gd name="connsiteY1" fmla="*/ 191247 h 1219200"/>
              <a:gd name="connsiteX2" fmla="*/ 879970 w 910892"/>
              <a:gd name="connsiteY2" fmla="*/ 687294 h 1219200"/>
              <a:gd name="connsiteX3" fmla="*/ 694700 w 910892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892" h="1219200">
                <a:moveTo>
                  <a:pt x="7405" y="0"/>
                </a:moveTo>
                <a:cubicBezTo>
                  <a:pt x="-5544" y="38349"/>
                  <a:pt x="-18492" y="76698"/>
                  <a:pt x="126935" y="191247"/>
                </a:cubicBezTo>
                <a:cubicBezTo>
                  <a:pt x="272362" y="305796"/>
                  <a:pt x="785343" y="515969"/>
                  <a:pt x="879970" y="687294"/>
                </a:cubicBezTo>
                <a:cubicBezTo>
                  <a:pt x="974597" y="858619"/>
                  <a:pt x="834648" y="1038909"/>
                  <a:pt x="694700" y="1219200"/>
                </a:cubicBezTo>
              </a:path>
            </a:pathLst>
          </a:custGeom>
          <a:noFill/>
          <a:ln w="28575" cap="flat">
            <a:solidFill>
              <a:srgbClr val="0033CC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8884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33" grpId="0"/>
      <p:bldP spid="38" grpId="0" animBg="1"/>
      <p:bldP spid="42" grpId="0"/>
      <p:bldP spid="18" grpId="0" animBg="1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19" grpId="0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658967" y="3893581"/>
            <a:ext cx="5526680" cy="1515043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2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/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“Jumping” in the rest frame of a quantum particle</a:t>
            </a:r>
          </a:p>
        </p:txBody>
      </p:sp>
      <p:sp>
        <p:nvSpPr>
          <p:cNvPr id="3" name="Rechteck 2"/>
          <p:cNvSpPr/>
          <p:nvPr/>
        </p:nvSpPr>
        <p:spPr>
          <a:xfrm>
            <a:off x="476826" y="2084796"/>
            <a:ext cx="12359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Futura Md BT"/>
              </a:rPr>
              <a:t>Suppose that an atom </a:t>
            </a:r>
            <a:r>
              <a:rPr lang="en-US" sz="2800" b="1" dirty="0">
                <a:latin typeface="Futura Md BT"/>
              </a:rPr>
              <a:t>does not have a well-defined momentum </a:t>
            </a:r>
            <a:r>
              <a:rPr lang="en-US" sz="2800" dirty="0">
                <a:latin typeface="Futura Md BT"/>
              </a:rPr>
              <a:t>in the lab frame. Under which conditions can a photon and the atom get in resonance? 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757344" y="3875457"/>
            <a:ext cx="5336625" cy="1523235"/>
            <a:chOff x="1659488" y="3372615"/>
            <a:chExt cx="6147392" cy="181631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59488" y="3753576"/>
              <a:ext cx="6147392" cy="1435353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4019473" y="3398583"/>
              <a:ext cx="18453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Atom’s level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644093" y="3372615"/>
              <a:ext cx="6992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Lab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2284890" y="3374592"/>
              <a:ext cx="11608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Photon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</p:grp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82" y="5658230"/>
            <a:ext cx="2270899" cy="34719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595986" y="3374543"/>
            <a:ext cx="5095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From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 </a:t>
            </a:r>
            <a:r>
              <a:rPr lang="de-AT" sz="2400" b="1" dirty="0">
                <a:solidFill>
                  <a:schemeClr val="tx1"/>
                </a:solidFill>
                <a:latin typeface="Futura Md BT"/>
              </a:rPr>
              <a:t>A 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(</a:t>
            </a:r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the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 </a:t>
            </a:r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rest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 </a:t>
            </a:r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frame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 of </a:t>
            </a:r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the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 </a:t>
            </a:r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atom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):</a:t>
            </a:r>
          </a:p>
        </p:txBody>
      </p:sp>
      <p:pic>
        <p:nvPicPr>
          <p:cNvPr id="15" name="Grafik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52" y="4695489"/>
            <a:ext cx="5964013" cy="78553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17" y="3836208"/>
            <a:ext cx="3973544" cy="784226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602347" y="6299274"/>
            <a:ext cx="1295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From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 </a:t>
            </a:r>
            <a:r>
              <a:rPr lang="de-AT" sz="2400" b="1" dirty="0">
                <a:solidFill>
                  <a:schemeClr val="tx1"/>
                </a:solidFill>
                <a:latin typeface="Futura Md BT"/>
              </a:rPr>
              <a:t>C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: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497608" y="6850295"/>
            <a:ext cx="6030259" cy="1544520"/>
            <a:chOff x="1446866" y="6366194"/>
            <a:chExt cx="6030259" cy="1544520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46866" y="6480200"/>
              <a:ext cx="6030259" cy="1430514"/>
            </a:xfrm>
            <a:prstGeom prst="rect">
              <a:avLst/>
            </a:prstGeom>
          </p:spPr>
        </p:pic>
        <p:sp>
          <p:nvSpPr>
            <p:cNvPr id="26" name="Rechteck 25"/>
            <p:cNvSpPr/>
            <p:nvPr/>
          </p:nvSpPr>
          <p:spPr>
            <a:xfrm>
              <a:off x="2113256" y="6366194"/>
              <a:ext cx="11608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Photon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4372348" y="6388174"/>
              <a:ext cx="9028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Atom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5318484" y="6388174"/>
              <a:ext cx="18453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Atom’s level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36" name="Rechteck 35"/>
          <p:cNvSpPr/>
          <p:nvPr/>
        </p:nvSpPr>
        <p:spPr>
          <a:xfrm>
            <a:off x="664943" y="6850295"/>
            <a:ext cx="5526680" cy="1515043"/>
          </a:xfrm>
          <a:prstGeom prst="rect">
            <a:avLst/>
          </a:prstGeom>
          <a:solidFill>
            <a:schemeClr val="bg1">
              <a:alpha val="0"/>
            </a:schemeClr>
          </a:solidFill>
          <a:ln w="28575" cap="flat">
            <a:solidFill>
              <a:schemeClr val="bg2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61" y="6980094"/>
            <a:ext cx="5507812" cy="792725"/>
          </a:xfrm>
          <a:prstGeom prst="rect">
            <a:avLst/>
          </a:prstGeom>
        </p:spPr>
      </p:pic>
      <p:sp>
        <p:nvSpPr>
          <p:cNvPr id="41" name="The physical effects as seen from a reference frame moving with constant and uniform acceleration are indistinguishable from those as seen in a uniform gravitational field. 2"/>
          <p:cNvSpPr txBox="1"/>
          <p:nvPr/>
        </p:nvSpPr>
        <p:spPr>
          <a:xfrm>
            <a:off x="9426640" y="7828425"/>
            <a:ext cx="249044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lnSpc>
                <a:spcPts val="4800"/>
              </a:lnSpc>
              <a:spcBef>
                <a:spcPts val="1200"/>
              </a:spcBef>
              <a:defRPr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AT" sz="2500" dirty="0">
                <a:solidFill>
                  <a:srgbClr val="FF0000"/>
                </a:solidFill>
                <a:latin typeface="Futura Md BT"/>
                <a:ea typeface="+mn-ea"/>
                <a:cs typeface="+mn-cs"/>
                <a:sym typeface="Helvetica Light"/>
              </a:rPr>
              <a:t>„</a:t>
            </a:r>
            <a:r>
              <a:rPr lang="de-AT" sz="2500" dirty="0" err="1">
                <a:solidFill>
                  <a:srgbClr val="FF0000"/>
                </a:solidFill>
                <a:latin typeface="Futura Md BT"/>
                <a:ea typeface="+mn-ea"/>
                <a:cs typeface="+mn-cs"/>
                <a:sym typeface="Helvetica Light"/>
              </a:rPr>
              <a:t>Conditional</a:t>
            </a:r>
            <a:r>
              <a:rPr lang="de-AT" sz="2500" dirty="0">
                <a:solidFill>
                  <a:srgbClr val="FF0000"/>
                </a:solidFill>
                <a:latin typeface="Futura Md BT"/>
                <a:ea typeface="+mn-ea"/>
                <a:cs typeface="+mn-cs"/>
                <a:sym typeface="Helvetica Light"/>
              </a:rPr>
              <a:t> Doppler-</a:t>
            </a:r>
            <a:r>
              <a:rPr lang="de-AT" sz="2500" dirty="0" err="1">
                <a:solidFill>
                  <a:srgbClr val="FF0000"/>
                </a:solidFill>
                <a:latin typeface="Futura Md BT"/>
                <a:ea typeface="+mn-ea"/>
                <a:cs typeface="+mn-cs"/>
                <a:sym typeface="Helvetica Light"/>
              </a:rPr>
              <a:t>shift</a:t>
            </a:r>
            <a:r>
              <a:rPr lang="de-AT" sz="2500" dirty="0">
                <a:solidFill>
                  <a:srgbClr val="FF0000"/>
                </a:solidFill>
                <a:latin typeface="Futura Md BT"/>
                <a:ea typeface="+mn-ea"/>
                <a:cs typeface="+mn-cs"/>
                <a:sym typeface="Helvetica Light"/>
              </a:rPr>
              <a:t>“</a:t>
            </a:r>
            <a:endParaRPr sz="2500" dirty="0">
              <a:solidFill>
                <a:srgbClr val="FF0000"/>
              </a:solidFill>
              <a:latin typeface="Futura Md B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8" y="8516983"/>
            <a:ext cx="8695667" cy="790474"/>
          </a:xfrm>
          <a:prstGeom prst="rect">
            <a:avLst/>
          </a:prstGeom>
        </p:spPr>
      </p:pic>
      <p:sp>
        <p:nvSpPr>
          <p:cNvPr id="47" name="Freihandform 46"/>
          <p:cNvSpPr/>
          <p:nvPr/>
        </p:nvSpPr>
        <p:spPr>
          <a:xfrm>
            <a:off x="8361082" y="8080921"/>
            <a:ext cx="1065558" cy="447508"/>
          </a:xfrm>
          <a:custGeom>
            <a:avLst/>
            <a:gdLst>
              <a:gd name="connsiteX0" fmla="*/ 1135530 w 1135530"/>
              <a:gd name="connsiteY0" fmla="*/ 35132 h 447508"/>
              <a:gd name="connsiteX1" fmla="*/ 525930 w 1135530"/>
              <a:gd name="connsiteY1" fmla="*/ 41108 h 447508"/>
              <a:gd name="connsiteX2" fmla="*/ 0 w 1135530"/>
              <a:gd name="connsiteY2" fmla="*/ 447508 h 44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530" h="447508">
                <a:moveTo>
                  <a:pt x="1135530" y="35132"/>
                </a:moveTo>
                <a:cubicBezTo>
                  <a:pt x="925357" y="3755"/>
                  <a:pt x="715185" y="-27621"/>
                  <a:pt x="525930" y="41108"/>
                </a:cubicBezTo>
                <a:cubicBezTo>
                  <a:pt x="336675" y="109837"/>
                  <a:pt x="168337" y="278672"/>
                  <a:pt x="0" y="447508"/>
                </a:cubicBezTo>
              </a:path>
            </a:pathLst>
          </a:custGeom>
          <a:noFill/>
          <a:ln w="28575" cap="flat">
            <a:solidFill>
              <a:srgbClr val="FF0000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9875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/>
      <p:bldP spid="25" grpId="0"/>
      <p:bldP spid="36" grpId="0" animBg="1"/>
      <p:bldP spid="41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w to identify events without explicitly relying on a background classical spacetime?"/>
          <p:cNvSpPr txBox="1"/>
          <p:nvPr/>
        </p:nvSpPr>
        <p:spPr>
          <a:xfrm>
            <a:off x="1066208" y="2581114"/>
            <a:ext cx="11505955" cy="3272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laws of physics are of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“the same form”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regardless of the choice of the reference frame. 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Covariance of physical laws</a:t>
            </a:r>
          </a:p>
        </p:txBody>
      </p:sp>
      <p:sp>
        <p:nvSpPr>
          <p:cNvPr id="51" name="Rechteck 50"/>
          <p:cNvSpPr/>
          <p:nvPr/>
        </p:nvSpPr>
        <p:spPr>
          <a:xfrm>
            <a:off x="3750985" y="7927378"/>
            <a:ext cx="73437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116993" y="4390708"/>
            <a:ext cx="6242272" cy="1885730"/>
            <a:chOff x="2572446" y="3953411"/>
            <a:chExt cx="5493228" cy="1670882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3277330" y="3953411"/>
              <a:ext cx="4788344" cy="1670882"/>
              <a:chOff x="1068597" y="4024694"/>
              <a:chExt cx="3996461" cy="1321719"/>
            </a:xfrm>
          </p:grpSpPr>
          <p:cxnSp>
            <p:nvCxnSpPr>
              <p:cNvPr id="3" name="Gerade Verbindung mit Pfeil 2"/>
              <p:cNvCxnSpPr/>
              <p:nvPr/>
            </p:nvCxnSpPr>
            <p:spPr>
              <a:xfrm flipV="1">
                <a:off x="1068597" y="4028141"/>
                <a:ext cx="0" cy="1318272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" name="Gerade Verbindung mit Pfeil 8"/>
              <p:cNvCxnSpPr/>
              <p:nvPr/>
            </p:nvCxnSpPr>
            <p:spPr>
              <a:xfrm flipV="1">
                <a:off x="1068597" y="5342965"/>
                <a:ext cx="1608861" cy="3447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Gerade Verbindung mit Pfeil 17"/>
              <p:cNvCxnSpPr/>
              <p:nvPr/>
            </p:nvCxnSpPr>
            <p:spPr>
              <a:xfrm flipV="1">
                <a:off x="3456197" y="4024694"/>
                <a:ext cx="0" cy="1318272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Gerade Verbindung mit Pfeil 18"/>
              <p:cNvCxnSpPr/>
              <p:nvPr/>
            </p:nvCxnSpPr>
            <p:spPr>
              <a:xfrm flipV="1">
                <a:off x="3456197" y="5339518"/>
                <a:ext cx="1608861" cy="3447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5" name="Rechteck 54"/>
            <p:cNvSpPr/>
            <p:nvPr/>
          </p:nvSpPr>
          <p:spPr>
            <a:xfrm>
              <a:off x="2572446" y="4026597"/>
              <a:ext cx="584291" cy="463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RF</a:t>
              </a:r>
              <a:endParaRPr lang="de-AT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hteck 55"/>
            <p:cNvSpPr/>
            <p:nvPr/>
          </p:nvSpPr>
          <p:spPr>
            <a:xfrm>
              <a:off x="6161186" y="4030293"/>
              <a:ext cx="654824" cy="463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RF’</a:t>
              </a:r>
              <a:endParaRPr lang="de-AT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"/>
            <p:cNvGrpSpPr/>
            <p:nvPr/>
          </p:nvGrpSpPr>
          <p:grpSpPr>
            <a:xfrm>
              <a:off x="3262809" y="4544308"/>
              <a:ext cx="748163" cy="1029816"/>
              <a:chOff x="0" y="0"/>
              <a:chExt cx="912609" cy="1190593"/>
            </a:xfrm>
          </p:grpSpPr>
          <p:sp>
            <p:nvSpPr>
              <p:cNvPr id="65" name="Circle 1"/>
              <p:cNvSpPr/>
              <p:nvPr/>
            </p:nvSpPr>
            <p:spPr>
              <a:xfrm>
                <a:off x="68633" y="456626"/>
                <a:ext cx="737948" cy="731914"/>
              </a:xfrm>
              <a:prstGeom prst="ellipse">
                <a:avLst/>
              </a:prstGeom>
              <a:solidFill>
                <a:srgbClr val="669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1"/>
              <p:cNvSpPr/>
              <p:nvPr/>
            </p:nvSpPr>
            <p:spPr>
              <a:xfrm>
                <a:off x="71650" y="822582"/>
                <a:ext cx="731914" cy="365958"/>
              </a:xfrm>
              <a:prstGeom prst="rect">
                <a:avLst/>
              </a:prstGeom>
              <a:solidFill>
                <a:srgbClr val="669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Line 1"/>
              <p:cNvSpPr/>
              <p:nvPr/>
            </p:nvSpPr>
            <p:spPr>
              <a:xfrm>
                <a:off x="72189" y="524279"/>
                <a:ext cx="734938" cy="666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81" y="0"/>
                    </a:moveTo>
                    <a:cubicBezTo>
                      <a:pt x="3258" y="1020"/>
                      <a:pt x="2230" y="2296"/>
                      <a:pt x="1456" y="3757"/>
                    </a:cubicBezTo>
                    <a:cubicBezTo>
                      <a:pt x="714" y="5155"/>
                      <a:pt x="220" y="6696"/>
                      <a:pt x="0" y="8298"/>
                    </a:cubicBezTo>
                    <a:lnTo>
                      <a:pt x="204" y="21332"/>
                    </a:lnTo>
                    <a:lnTo>
                      <a:pt x="21514" y="21600"/>
                    </a:lnTo>
                    <a:lnTo>
                      <a:pt x="21600" y="8964"/>
                    </a:lnTo>
                    <a:cubicBezTo>
                      <a:pt x="21549" y="7269"/>
                      <a:pt x="21148" y="5610"/>
                      <a:pt x="20426" y="4113"/>
                    </a:cubicBezTo>
                    <a:cubicBezTo>
                      <a:pt x="19736" y="2681"/>
                      <a:pt x="18769" y="1434"/>
                      <a:pt x="17595" y="458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Shape 1"/>
              <p:cNvSpPr/>
              <p:nvPr/>
            </p:nvSpPr>
            <p:spPr>
              <a:xfrm>
                <a:off x="240564" y="1073874"/>
                <a:ext cx="114109" cy="98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7" h="20583" extrusionOk="0">
                    <a:moveTo>
                      <a:pt x="7011" y="0"/>
                    </a:moveTo>
                    <a:cubicBezTo>
                      <a:pt x="11134" y="806"/>
                      <a:pt x="14770" y="3124"/>
                      <a:pt x="17531" y="6535"/>
                    </a:cubicBezTo>
                    <a:cubicBezTo>
                      <a:pt x="20031" y="9623"/>
                      <a:pt x="21600" y="13950"/>
                      <a:pt x="19652" y="17469"/>
                    </a:cubicBezTo>
                    <a:cubicBezTo>
                      <a:pt x="17366" y="21600"/>
                      <a:pt x="12396" y="20997"/>
                      <a:pt x="8115" y="19231"/>
                    </a:cubicBezTo>
                    <a:cubicBezTo>
                      <a:pt x="5635" y="18207"/>
                      <a:pt x="3129" y="16974"/>
                      <a:pt x="1516" y="14554"/>
                    </a:cubicBezTo>
                    <a:cubicBezTo>
                      <a:pt x="686" y="13309"/>
                      <a:pt x="162" y="11826"/>
                      <a:pt x="0" y="10263"/>
                    </a:cubicBezTo>
                    <a:lnTo>
                      <a:pt x="7011" y="0"/>
                    </a:lnTo>
                    <a:close/>
                  </a:path>
                </a:pathLst>
              </a:cu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Shape 2"/>
              <p:cNvSpPr/>
              <p:nvPr/>
            </p:nvSpPr>
            <p:spPr>
              <a:xfrm>
                <a:off x="81112" y="881763"/>
                <a:ext cx="209130" cy="27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610" y="3440"/>
                      <a:pt x="5975" y="6502"/>
                      <a:pt x="9946" y="9048"/>
                    </a:cubicBezTo>
                    <a:cubicBezTo>
                      <a:pt x="13450" y="11294"/>
                      <a:pt x="17381" y="13110"/>
                      <a:pt x="21600" y="14431"/>
                    </a:cubicBezTo>
                    <a:lnTo>
                      <a:pt x="15212" y="21600"/>
                    </a:lnTo>
                    <a:cubicBezTo>
                      <a:pt x="12418" y="21220"/>
                      <a:pt x="9729" y="20474"/>
                      <a:pt x="7261" y="19394"/>
                    </a:cubicBezTo>
                    <a:cubicBezTo>
                      <a:pt x="4538" y="18203"/>
                      <a:pt x="2130" y="16625"/>
                      <a:pt x="163" y="147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76B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Line 2"/>
              <p:cNvSpPr/>
              <p:nvPr/>
            </p:nvSpPr>
            <p:spPr>
              <a:xfrm flipV="1">
                <a:off x="169039" y="1029427"/>
                <a:ext cx="63646" cy="11137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Circle 2"/>
              <p:cNvSpPr/>
              <p:nvPr/>
            </p:nvSpPr>
            <p:spPr>
              <a:xfrm>
                <a:off x="226852" y="1065739"/>
                <a:ext cx="23868" cy="23868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Shape 3"/>
              <p:cNvSpPr/>
              <p:nvPr/>
            </p:nvSpPr>
            <p:spPr>
              <a:xfrm flipH="1">
                <a:off x="526624" y="1073874"/>
                <a:ext cx="114109" cy="98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7" h="20583" extrusionOk="0">
                    <a:moveTo>
                      <a:pt x="7011" y="0"/>
                    </a:moveTo>
                    <a:cubicBezTo>
                      <a:pt x="11134" y="806"/>
                      <a:pt x="14770" y="3124"/>
                      <a:pt x="17531" y="6535"/>
                    </a:cubicBezTo>
                    <a:cubicBezTo>
                      <a:pt x="20031" y="9623"/>
                      <a:pt x="21600" y="13950"/>
                      <a:pt x="19652" y="17469"/>
                    </a:cubicBezTo>
                    <a:cubicBezTo>
                      <a:pt x="17366" y="21600"/>
                      <a:pt x="12396" y="20997"/>
                      <a:pt x="8115" y="19231"/>
                    </a:cubicBezTo>
                    <a:cubicBezTo>
                      <a:pt x="5635" y="18207"/>
                      <a:pt x="3129" y="16974"/>
                      <a:pt x="1516" y="14554"/>
                    </a:cubicBezTo>
                    <a:cubicBezTo>
                      <a:pt x="686" y="13309"/>
                      <a:pt x="162" y="11826"/>
                      <a:pt x="0" y="10263"/>
                    </a:cubicBezTo>
                    <a:lnTo>
                      <a:pt x="7011" y="0"/>
                    </a:lnTo>
                    <a:close/>
                  </a:path>
                </a:pathLst>
              </a:cu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Shape 4"/>
              <p:cNvSpPr/>
              <p:nvPr/>
            </p:nvSpPr>
            <p:spPr>
              <a:xfrm flipH="1">
                <a:off x="591055" y="881763"/>
                <a:ext cx="209130" cy="27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610" y="3440"/>
                      <a:pt x="5975" y="6502"/>
                      <a:pt x="9946" y="9048"/>
                    </a:cubicBezTo>
                    <a:cubicBezTo>
                      <a:pt x="13450" y="11294"/>
                      <a:pt x="17381" y="13110"/>
                      <a:pt x="21600" y="14431"/>
                    </a:cubicBezTo>
                    <a:lnTo>
                      <a:pt x="15212" y="21600"/>
                    </a:lnTo>
                    <a:cubicBezTo>
                      <a:pt x="12418" y="21220"/>
                      <a:pt x="9729" y="20474"/>
                      <a:pt x="7261" y="19394"/>
                    </a:cubicBezTo>
                    <a:cubicBezTo>
                      <a:pt x="4538" y="18203"/>
                      <a:pt x="2130" y="16625"/>
                      <a:pt x="163" y="147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76B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Line 3"/>
              <p:cNvSpPr/>
              <p:nvPr/>
            </p:nvSpPr>
            <p:spPr>
              <a:xfrm flipH="1" flipV="1">
                <a:off x="648612" y="1029427"/>
                <a:ext cx="63646" cy="11137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Circle 3"/>
              <p:cNvSpPr/>
              <p:nvPr/>
            </p:nvSpPr>
            <p:spPr>
              <a:xfrm flipH="1">
                <a:off x="630577" y="1065739"/>
                <a:ext cx="23868" cy="23868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Circle 4"/>
              <p:cNvSpPr/>
              <p:nvPr/>
            </p:nvSpPr>
            <p:spPr>
              <a:xfrm>
                <a:off x="143551" y="4704"/>
                <a:ext cx="619933" cy="621458"/>
              </a:xfrm>
              <a:prstGeom prst="ellipse">
                <a:avLst/>
              </a:pr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Circle 5"/>
              <p:cNvSpPr/>
              <p:nvPr/>
            </p:nvSpPr>
            <p:spPr>
              <a:xfrm>
                <a:off x="315660" y="299522"/>
                <a:ext cx="47734" cy="4773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Circle 6"/>
              <p:cNvSpPr/>
              <p:nvPr/>
            </p:nvSpPr>
            <p:spPr>
              <a:xfrm>
                <a:off x="528882" y="299522"/>
                <a:ext cx="47735" cy="4773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Line 4"/>
              <p:cNvSpPr/>
              <p:nvPr/>
            </p:nvSpPr>
            <p:spPr>
              <a:xfrm>
                <a:off x="329704" y="475955"/>
                <a:ext cx="240916" cy="3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247" y="14122"/>
                      <a:pt x="6986" y="21600"/>
                      <a:pt x="10800" y="21600"/>
                    </a:cubicBezTo>
                    <a:cubicBezTo>
                      <a:pt x="14614" y="21600"/>
                      <a:pt x="18353" y="14122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Shape 5"/>
              <p:cNvSpPr/>
              <p:nvPr/>
            </p:nvSpPr>
            <p:spPr>
              <a:xfrm>
                <a:off x="128926" y="650117"/>
                <a:ext cx="196745" cy="278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4" extrusionOk="0">
                    <a:moveTo>
                      <a:pt x="0" y="0"/>
                    </a:moveTo>
                    <a:cubicBezTo>
                      <a:pt x="1851" y="1319"/>
                      <a:pt x="3040" y="3023"/>
                      <a:pt x="3386" y="4856"/>
                    </a:cubicBezTo>
                    <a:cubicBezTo>
                      <a:pt x="3918" y="7666"/>
                      <a:pt x="2419" y="10448"/>
                      <a:pt x="2531" y="13275"/>
                    </a:cubicBezTo>
                    <a:cubicBezTo>
                      <a:pt x="2609" y="15225"/>
                      <a:pt x="3448" y="17124"/>
                      <a:pt x="4957" y="18764"/>
                    </a:cubicBezTo>
                    <a:cubicBezTo>
                      <a:pt x="6338" y="17779"/>
                      <a:pt x="8407" y="17440"/>
                      <a:pt x="10269" y="17894"/>
                    </a:cubicBezTo>
                    <a:cubicBezTo>
                      <a:pt x="12847" y="18521"/>
                      <a:pt x="14248" y="20485"/>
                      <a:pt x="16789" y="21170"/>
                    </a:cubicBezTo>
                    <a:cubicBezTo>
                      <a:pt x="18386" y="21600"/>
                      <a:pt x="20183" y="21456"/>
                      <a:pt x="21600" y="20784"/>
                    </a:cubicBezTo>
                    <a:cubicBezTo>
                      <a:pt x="17723" y="18904"/>
                      <a:pt x="15859" y="15569"/>
                      <a:pt x="16884" y="12348"/>
                    </a:cubicBezTo>
                    <a:cubicBezTo>
                      <a:pt x="17648" y="9945"/>
                      <a:pt x="20049" y="7817"/>
                      <a:pt x="19877" y="5320"/>
                    </a:cubicBezTo>
                    <a:cubicBezTo>
                      <a:pt x="19779" y="3894"/>
                      <a:pt x="18823" y="2563"/>
                      <a:pt x="17247" y="16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644F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Shape 6"/>
              <p:cNvSpPr/>
              <p:nvPr/>
            </p:nvSpPr>
            <p:spPr>
              <a:xfrm flipH="1">
                <a:off x="558527" y="650117"/>
                <a:ext cx="196745" cy="278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4" extrusionOk="0">
                    <a:moveTo>
                      <a:pt x="0" y="0"/>
                    </a:moveTo>
                    <a:cubicBezTo>
                      <a:pt x="1851" y="1319"/>
                      <a:pt x="3040" y="3023"/>
                      <a:pt x="3386" y="4856"/>
                    </a:cubicBezTo>
                    <a:cubicBezTo>
                      <a:pt x="3918" y="7666"/>
                      <a:pt x="2419" y="10448"/>
                      <a:pt x="2531" y="13275"/>
                    </a:cubicBezTo>
                    <a:cubicBezTo>
                      <a:pt x="2609" y="15225"/>
                      <a:pt x="3448" y="17124"/>
                      <a:pt x="4957" y="18764"/>
                    </a:cubicBezTo>
                    <a:cubicBezTo>
                      <a:pt x="6338" y="17779"/>
                      <a:pt x="8407" y="17440"/>
                      <a:pt x="10269" y="17894"/>
                    </a:cubicBezTo>
                    <a:cubicBezTo>
                      <a:pt x="12847" y="18521"/>
                      <a:pt x="14248" y="20485"/>
                      <a:pt x="16789" y="21170"/>
                    </a:cubicBezTo>
                    <a:cubicBezTo>
                      <a:pt x="18386" y="21600"/>
                      <a:pt x="20183" y="21456"/>
                      <a:pt x="21600" y="20784"/>
                    </a:cubicBezTo>
                    <a:cubicBezTo>
                      <a:pt x="17723" y="18904"/>
                      <a:pt x="15859" y="15569"/>
                      <a:pt x="16884" y="12348"/>
                    </a:cubicBezTo>
                    <a:cubicBezTo>
                      <a:pt x="17648" y="9945"/>
                      <a:pt x="20049" y="7817"/>
                      <a:pt x="19877" y="5320"/>
                    </a:cubicBezTo>
                    <a:cubicBezTo>
                      <a:pt x="19779" y="3894"/>
                      <a:pt x="18823" y="2563"/>
                      <a:pt x="17247" y="16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644F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Shape 7"/>
              <p:cNvSpPr/>
              <p:nvPr/>
            </p:nvSpPr>
            <p:spPr>
              <a:xfrm>
                <a:off x="116418" y="506140"/>
                <a:ext cx="665431" cy="289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8" h="21600" extrusionOk="0">
                    <a:moveTo>
                      <a:pt x="2747" y="0"/>
                    </a:moveTo>
                    <a:cubicBezTo>
                      <a:pt x="4740" y="5830"/>
                      <a:pt x="7782" y="9182"/>
                      <a:pt x="10983" y="9075"/>
                    </a:cubicBezTo>
                    <a:cubicBezTo>
                      <a:pt x="13993" y="8975"/>
                      <a:pt x="16834" y="5813"/>
                      <a:pt x="18757" y="422"/>
                    </a:cubicBezTo>
                    <a:cubicBezTo>
                      <a:pt x="19259" y="728"/>
                      <a:pt x="19723" y="1301"/>
                      <a:pt x="20115" y="2094"/>
                    </a:cubicBezTo>
                    <a:cubicBezTo>
                      <a:pt x="21194" y="4283"/>
                      <a:pt x="21600" y="7771"/>
                      <a:pt x="21144" y="10930"/>
                    </a:cubicBezTo>
                    <a:cubicBezTo>
                      <a:pt x="18405" y="17737"/>
                      <a:pt x="14578" y="21600"/>
                      <a:pt x="10572" y="21600"/>
                    </a:cubicBezTo>
                    <a:cubicBezTo>
                      <a:pt x="6566" y="21600"/>
                      <a:pt x="2738" y="17737"/>
                      <a:pt x="0" y="10930"/>
                    </a:cubicBezTo>
                    <a:cubicBezTo>
                      <a:pt x="9" y="7798"/>
                      <a:pt x="515" y="4785"/>
                      <a:pt x="1420" y="2467"/>
                    </a:cubicBezTo>
                    <a:cubicBezTo>
                      <a:pt x="1803" y="1486"/>
                      <a:pt x="2251" y="653"/>
                      <a:pt x="2747" y="0"/>
                    </a:cubicBezTo>
                    <a:close/>
                  </a:path>
                </a:pathLst>
              </a:custGeom>
              <a:solidFill>
                <a:srgbClr val="38644F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Shape 8"/>
              <p:cNvSpPr/>
              <p:nvPr/>
            </p:nvSpPr>
            <p:spPr>
              <a:xfrm>
                <a:off x="0" y="-1"/>
                <a:ext cx="912610" cy="636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3" extrusionOk="0">
                    <a:moveTo>
                      <a:pt x="13807" y="5370"/>
                    </a:moveTo>
                    <a:cubicBezTo>
                      <a:pt x="12785" y="5991"/>
                      <a:pt x="11737" y="6520"/>
                      <a:pt x="10669" y="6956"/>
                    </a:cubicBezTo>
                    <a:cubicBezTo>
                      <a:pt x="9082" y="7603"/>
                      <a:pt x="7437" y="8057"/>
                      <a:pt x="6038" y="9287"/>
                    </a:cubicBezTo>
                    <a:cubicBezTo>
                      <a:pt x="5469" y="9787"/>
                      <a:pt x="4956" y="10404"/>
                      <a:pt x="4514" y="11119"/>
                    </a:cubicBezTo>
                    <a:cubicBezTo>
                      <a:pt x="4444" y="12770"/>
                      <a:pt x="4654" y="14420"/>
                      <a:pt x="5125" y="15929"/>
                    </a:cubicBezTo>
                    <a:cubicBezTo>
                      <a:pt x="5423" y="16884"/>
                      <a:pt x="5820" y="17764"/>
                      <a:pt x="6230" y="18629"/>
                    </a:cubicBezTo>
                    <a:cubicBezTo>
                      <a:pt x="6503" y="19205"/>
                      <a:pt x="6782" y="19774"/>
                      <a:pt x="7066" y="20337"/>
                    </a:cubicBezTo>
                    <a:cubicBezTo>
                      <a:pt x="6155" y="19970"/>
                      <a:pt x="5306" y="19344"/>
                      <a:pt x="4568" y="18495"/>
                    </a:cubicBezTo>
                    <a:cubicBezTo>
                      <a:pt x="4405" y="18308"/>
                      <a:pt x="4248" y="18110"/>
                      <a:pt x="4098" y="17903"/>
                    </a:cubicBezTo>
                    <a:cubicBezTo>
                      <a:pt x="4088" y="18673"/>
                      <a:pt x="4230" y="19432"/>
                      <a:pt x="4507" y="20093"/>
                    </a:cubicBezTo>
                    <a:cubicBezTo>
                      <a:pt x="4769" y="20719"/>
                      <a:pt x="5142" y="21233"/>
                      <a:pt x="5589" y="21583"/>
                    </a:cubicBezTo>
                    <a:cubicBezTo>
                      <a:pt x="4550" y="21247"/>
                      <a:pt x="3652" y="20315"/>
                      <a:pt x="3104" y="19006"/>
                    </a:cubicBezTo>
                    <a:cubicBezTo>
                      <a:pt x="2657" y="17938"/>
                      <a:pt x="2474" y="16685"/>
                      <a:pt x="2586" y="15449"/>
                    </a:cubicBezTo>
                    <a:cubicBezTo>
                      <a:pt x="3481" y="16618"/>
                      <a:pt x="3540" y="18608"/>
                      <a:pt x="2717" y="19881"/>
                    </a:cubicBezTo>
                    <a:cubicBezTo>
                      <a:pt x="2015" y="20967"/>
                      <a:pt x="869" y="21175"/>
                      <a:pt x="0" y="20374"/>
                    </a:cubicBezTo>
                    <a:cubicBezTo>
                      <a:pt x="643" y="20641"/>
                      <a:pt x="1335" y="20331"/>
                      <a:pt x="1757" y="19587"/>
                    </a:cubicBezTo>
                    <a:cubicBezTo>
                      <a:pt x="2289" y="18651"/>
                      <a:pt x="2233" y="17362"/>
                      <a:pt x="2265" y="16160"/>
                    </a:cubicBezTo>
                    <a:cubicBezTo>
                      <a:pt x="2315" y="14316"/>
                      <a:pt x="2633" y="12516"/>
                      <a:pt x="2855" y="10699"/>
                    </a:cubicBezTo>
                    <a:cubicBezTo>
                      <a:pt x="2950" y="9927"/>
                      <a:pt x="3027" y="9151"/>
                      <a:pt x="3087" y="8371"/>
                    </a:cubicBezTo>
                    <a:cubicBezTo>
                      <a:pt x="3565" y="6275"/>
                      <a:pt x="4433" y="4404"/>
                      <a:pt x="5597" y="2959"/>
                    </a:cubicBezTo>
                    <a:cubicBezTo>
                      <a:pt x="6999" y="1219"/>
                      <a:pt x="8759" y="180"/>
                      <a:pt x="10610" y="1"/>
                    </a:cubicBezTo>
                    <a:cubicBezTo>
                      <a:pt x="12485" y="-17"/>
                      <a:pt x="14308" y="880"/>
                      <a:pt x="15779" y="2544"/>
                    </a:cubicBezTo>
                    <a:cubicBezTo>
                      <a:pt x="17029" y="3958"/>
                      <a:pt x="17965" y="5862"/>
                      <a:pt x="18473" y="8024"/>
                    </a:cubicBezTo>
                    <a:cubicBezTo>
                      <a:pt x="18960" y="10194"/>
                      <a:pt x="19322" y="12418"/>
                      <a:pt x="19556" y="14673"/>
                    </a:cubicBezTo>
                    <a:cubicBezTo>
                      <a:pt x="19686" y="15922"/>
                      <a:pt x="19799" y="17239"/>
                      <a:pt x="20402" y="18165"/>
                    </a:cubicBezTo>
                    <a:cubicBezTo>
                      <a:pt x="20718" y="18652"/>
                      <a:pt x="21141" y="18969"/>
                      <a:pt x="21600" y="19064"/>
                    </a:cubicBezTo>
                    <a:cubicBezTo>
                      <a:pt x="21319" y="19285"/>
                      <a:pt x="20999" y="19381"/>
                      <a:pt x="20680" y="19340"/>
                    </a:cubicBezTo>
                    <a:cubicBezTo>
                      <a:pt x="19533" y="19191"/>
                      <a:pt x="18772" y="17570"/>
                      <a:pt x="19108" y="15992"/>
                    </a:cubicBezTo>
                    <a:cubicBezTo>
                      <a:pt x="19302" y="17035"/>
                      <a:pt x="19241" y="18142"/>
                      <a:pt x="18936" y="19129"/>
                    </a:cubicBezTo>
                    <a:cubicBezTo>
                      <a:pt x="18680" y="19956"/>
                      <a:pt x="18262" y="20660"/>
                      <a:pt x="17734" y="21156"/>
                    </a:cubicBezTo>
                    <a:cubicBezTo>
                      <a:pt x="17785" y="20451"/>
                      <a:pt x="17828" y="19745"/>
                      <a:pt x="17863" y="19038"/>
                    </a:cubicBezTo>
                    <a:cubicBezTo>
                      <a:pt x="17886" y="18585"/>
                      <a:pt x="17898" y="18107"/>
                      <a:pt x="17714" y="17738"/>
                    </a:cubicBezTo>
                    <a:cubicBezTo>
                      <a:pt x="17648" y="17607"/>
                      <a:pt x="17561" y="17501"/>
                      <a:pt x="17459" y="17430"/>
                    </a:cubicBezTo>
                    <a:cubicBezTo>
                      <a:pt x="17418" y="18476"/>
                      <a:pt x="17098" y="19460"/>
                      <a:pt x="16566" y="20180"/>
                    </a:cubicBezTo>
                    <a:cubicBezTo>
                      <a:pt x="16046" y="20882"/>
                      <a:pt x="15362" y="21280"/>
                      <a:pt x="14647" y="21296"/>
                    </a:cubicBezTo>
                    <a:cubicBezTo>
                      <a:pt x="15209" y="20956"/>
                      <a:pt x="15698" y="20413"/>
                      <a:pt x="16068" y="19719"/>
                    </a:cubicBezTo>
                    <a:cubicBezTo>
                      <a:pt x="16997" y="17978"/>
                      <a:pt x="17063" y="15662"/>
                      <a:pt x="16714" y="13515"/>
                    </a:cubicBezTo>
                    <a:cubicBezTo>
                      <a:pt x="16511" y="12262"/>
                      <a:pt x="16176" y="11065"/>
                      <a:pt x="15840" y="9873"/>
                    </a:cubicBezTo>
                    <a:cubicBezTo>
                      <a:pt x="15639" y="9162"/>
                      <a:pt x="15437" y="8450"/>
                      <a:pt x="15174" y="7781"/>
                    </a:cubicBezTo>
                    <a:cubicBezTo>
                      <a:pt x="14818" y="6872"/>
                      <a:pt x="14355" y="6057"/>
                      <a:pt x="13807" y="53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4" name="Group"/>
            <p:cNvGrpSpPr/>
            <p:nvPr/>
          </p:nvGrpSpPr>
          <p:grpSpPr>
            <a:xfrm>
              <a:off x="6175281" y="4536795"/>
              <a:ext cx="626908" cy="1033712"/>
              <a:chOff x="0" y="0"/>
              <a:chExt cx="728428" cy="1178292"/>
            </a:xfrm>
          </p:grpSpPr>
          <p:sp>
            <p:nvSpPr>
              <p:cNvPr id="85" name="Circle 7"/>
              <p:cNvSpPr/>
              <p:nvPr/>
            </p:nvSpPr>
            <p:spPr>
              <a:xfrm>
                <a:off x="0" y="454326"/>
                <a:ext cx="727890" cy="721940"/>
              </a:xfrm>
              <a:prstGeom prst="ellipse">
                <a:avLst/>
              </a:prstGeom>
              <a:solidFill>
                <a:srgbClr val="4D6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2"/>
              <p:cNvSpPr/>
              <p:nvPr/>
            </p:nvSpPr>
            <p:spPr>
              <a:xfrm>
                <a:off x="2975" y="815296"/>
                <a:ext cx="721939" cy="360970"/>
              </a:xfrm>
              <a:prstGeom prst="rect">
                <a:avLst/>
              </a:prstGeom>
              <a:solidFill>
                <a:srgbClr val="4D6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Line 5"/>
              <p:cNvSpPr/>
              <p:nvPr/>
            </p:nvSpPr>
            <p:spPr>
              <a:xfrm flipV="1">
                <a:off x="366637" y="735922"/>
                <a:ext cx="1" cy="44034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Circle 8"/>
              <p:cNvSpPr/>
              <p:nvPr/>
            </p:nvSpPr>
            <p:spPr>
              <a:xfrm>
                <a:off x="379638" y="775555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Circle 9"/>
              <p:cNvSpPr/>
              <p:nvPr/>
            </p:nvSpPr>
            <p:spPr>
              <a:xfrm>
                <a:off x="379638" y="917309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Shape 9"/>
              <p:cNvSpPr/>
              <p:nvPr/>
            </p:nvSpPr>
            <p:spPr>
              <a:xfrm>
                <a:off x="362305" y="556627"/>
                <a:ext cx="271827" cy="175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5" extrusionOk="0">
                    <a:moveTo>
                      <a:pt x="11525" y="610"/>
                    </a:moveTo>
                    <a:cubicBezTo>
                      <a:pt x="12620" y="-68"/>
                      <a:pt x="13860" y="-185"/>
                      <a:pt x="15013" y="282"/>
                    </a:cubicBezTo>
                    <a:cubicBezTo>
                      <a:pt x="15794" y="599"/>
                      <a:pt x="16498" y="1170"/>
                      <a:pt x="17209" y="1708"/>
                    </a:cubicBezTo>
                    <a:cubicBezTo>
                      <a:pt x="18627" y="2782"/>
                      <a:pt x="20094" y="3735"/>
                      <a:pt x="21600" y="4560"/>
                    </a:cubicBezTo>
                    <a:lnTo>
                      <a:pt x="0" y="21415"/>
                    </a:lnTo>
                    <a:lnTo>
                      <a:pt x="11525" y="61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Circle 10"/>
              <p:cNvSpPr/>
              <p:nvPr/>
            </p:nvSpPr>
            <p:spPr>
              <a:xfrm>
                <a:off x="379638" y="1059063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Shape 10"/>
              <p:cNvSpPr/>
              <p:nvPr/>
            </p:nvSpPr>
            <p:spPr>
              <a:xfrm flipH="1">
                <a:off x="95502" y="556627"/>
                <a:ext cx="271826" cy="175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5" extrusionOk="0">
                    <a:moveTo>
                      <a:pt x="11525" y="610"/>
                    </a:moveTo>
                    <a:cubicBezTo>
                      <a:pt x="12620" y="-68"/>
                      <a:pt x="13860" y="-185"/>
                      <a:pt x="15013" y="282"/>
                    </a:cubicBezTo>
                    <a:cubicBezTo>
                      <a:pt x="15794" y="599"/>
                      <a:pt x="16498" y="1170"/>
                      <a:pt x="17209" y="1708"/>
                    </a:cubicBezTo>
                    <a:cubicBezTo>
                      <a:pt x="18627" y="2782"/>
                      <a:pt x="20094" y="3735"/>
                      <a:pt x="21600" y="4560"/>
                    </a:cubicBezTo>
                    <a:lnTo>
                      <a:pt x="0" y="21415"/>
                    </a:lnTo>
                    <a:lnTo>
                      <a:pt x="11525" y="61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Square"/>
              <p:cNvSpPr/>
              <p:nvPr/>
            </p:nvSpPr>
            <p:spPr>
              <a:xfrm rot="18900000">
                <a:off x="241082" y="427149"/>
                <a:ext cx="251110" cy="251110"/>
              </a:xfrm>
              <a:prstGeom prst="rect">
                <a:avLst/>
              </a:pr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Circle 11"/>
              <p:cNvSpPr/>
              <p:nvPr/>
            </p:nvSpPr>
            <p:spPr>
              <a:xfrm>
                <a:off x="73897" y="8564"/>
                <a:ext cx="611484" cy="612989"/>
              </a:xfrm>
              <a:prstGeom prst="ellipse">
                <a:avLst/>
              </a:pr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Circle 12"/>
              <p:cNvSpPr/>
              <p:nvPr/>
            </p:nvSpPr>
            <p:spPr>
              <a:xfrm>
                <a:off x="243659" y="299364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Circle 13"/>
              <p:cNvSpPr/>
              <p:nvPr/>
            </p:nvSpPr>
            <p:spPr>
              <a:xfrm>
                <a:off x="453976" y="299364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Line 6"/>
              <p:cNvSpPr/>
              <p:nvPr/>
            </p:nvSpPr>
            <p:spPr>
              <a:xfrm>
                <a:off x="257513" y="473392"/>
                <a:ext cx="237632" cy="33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247" y="14122"/>
                      <a:pt x="6986" y="21600"/>
                      <a:pt x="10800" y="21600"/>
                    </a:cubicBezTo>
                    <a:cubicBezTo>
                      <a:pt x="14614" y="21600"/>
                      <a:pt x="18353" y="14122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Shape 11"/>
              <p:cNvSpPr/>
              <p:nvPr/>
            </p:nvSpPr>
            <p:spPr>
              <a:xfrm>
                <a:off x="61697" y="0"/>
                <a:ext cx="631982" cy="469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1" h="21159" extrusionOk="0">
                    <a:moveTo>
                      <a:pt x="10096" y="4454"/>
                    </a:moveTo>
                    <a:cubicBezTo>
                      <a:pt x="9413" y="5561"/>
                      <a:pt x="8936" y="6889"/>
                      <a:pt x="8708" y="8318"/>
                    </a:cubicBezTo>
                    <a:cubicBezTo>
                      <a:pt x="8504" y="9590"/>
                      <a:pt x="8502" y="10910"/>
                      <a:pt x="8703" y="12183"/>
                    </a:cubicBezTo>
                    <a:cubicBezTo>
                      <a:pt x="7826" y="11562"/>
                      <a:pt x="7173" y="10455"/>
                      <a:pt x="6902" y="9128"/>
                    </a:cubicBezTo>
                    <a:cubicBezTo>
                      <a:pt x="6622" y="7763"/>
                      <a:pt x="6773" y="6294"/>
                      <a:pt x="7315" y="5095"/>
                    </a:cubicBezTo>
                    <a:cubicBezTo>
                      <a:pt x="5517" y="5762"/>
                      <a:pt x="3993" y="7436"/>
                      <a:pt x="3098" y="9728"/>
                    </a:cubicBezTo>
                    <a:cubicBezTo>
                      <a:pt x="1848" y="12927"/>
                      <a:pt x="1971" y="16839"/>
                      <a:pt x="3416" y="19871"/>
                    </a:cubicBezTo>
                    <a:lnTo>
                      <a:pt x="1199" y="16084"/>
                    </a:lnTo>
                    <a:lnTo>
                      <a:pt x="1919" y="21159"/>
                    </a:lnTo>
                    <a:cubicBezTo>
                      <a:pt x="-131" y="17403"/>
                      <a:pt x="-574" y="12381"/>
                      <a:pt x="761" y="8035"/>
                    </a:cubicBezTo>
                    <a:cubicBezTo>
                      <a:pt x="2223" y="3274"/>
                      <a:pt x="5536" y="165"/>
                      <a:pt x="9222" y="95"/>
                    </a:cubicBezTo>
                    <a:cubicBezTo>
                      <a:pt x="12456" y="-441"/>
                      <a:pt x="15669" y="1315"/>
                      <a:pt x="17797" y="4781"/>
                    </a:cubicBezTo>
                    <a:cubicBezTo>
                      <a:pt x="20564" y="9287"/>
                      <a:pt x="21026" y="15747"/>
                      <a:pt x="18954" y="20938"/>
                    </a:cubicBezTo>
                    <a:lnTo>
                      <a:pt x="19418" y="15293"/>
                    </a:lnTo>
                    <a:lnTo>
                      <a:pt x="17668" y="19292"/>
                    </a:lnTo>
                    <a:cubicBezTo>
                      <a:pt x="18308" y="17102"/>
                      <a:pt x="18476" y="14695"/>
                      <a:pt x="18153" y="12371"/>
                    </a:cubicBezTo>
                    <a:cubicBezTo>
                      <a:pt x="17913" y="10641"/>
                      <a:pt x="17405" y="9007"/>
                      <a:pt x="16666" y="7584"/>
                    </a:cubicBezTo>
                    <a:cubicBezTo>
                      <a:pt x="16224" y="8706"/>
                      <a:pt x="15570" y="9635"/>
                      <a:pt x="14776" y="10268"/>
                    </a:cubicBezTo>
                    <a:cubicBezTo>
                      <a:pt x="13804" y="11043"/>
                      <a:pt x="12675" y="11337"/>
                      <a:pt x="11570" y="11101"/>
                    </a:cubicBezTo>
                    <a:cubicBezTo>
                      <a:pt x="11920" y="10067"/>
                      <a:pt x="12013" y="8896"/>
                      <a:pt x="11834" y="7778"/>
                    </a:cubicBezTo>
                    <a:cubicBezTo>
                      <a:pt x="11608" y="6378"/>
                      <a:pt x="10979" y="5173"/>
                      <a:pt x="10096" y="4454"/>
                    </a:cubicBezTo>
                    <a:close/>
                  </a:path>
                </a:pathLst>
              </a:custGeom>
              <a:solidFill>
                <a:srgbClr val="6B2F23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Line 7"/>
              <p:cNvSpPr/>
              <p:nvPr/>
            </p:nvSpPr>
            <p:spPr>
              <a:xfrm>
                <a:off x="3507" y="521058"/>
                <a:ext cx="724922" cy="657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81" y="0"/>
                    </a:moveTo>
                    <a:cubicBezTo>
                      <a:pt x="3258" y="1020"/>
                      <a:pt x="2230" y="2296"/>
                      <a:pt x="1456" y="3757"/>
                    </a:cubicBezTo>
                    <a:cubicBezTo>
                      <a:pt x="714" y="5155"/>
                      <a:pt x="220" y="6696"/>
                      <a:pt x="0" y="8298"/>
                    </a:cubicBezTo>
                    <a:lnTo>
                      <a:pt x="204" y="21332"/>
                    </a:lnTo>
                    <a:lnTo>
                      <a:pt x="21600" y="21600"/>
                    </a:lnTo>
                    <a:lnTo>
                      <a:pt x="21600" y="8964"/>
                    </a:lnTo>
                    <a:cubicBezTo>
                      <a:pt x="21549" y="7269"/>
                      <a:pt x="21148" y="5610"/>
                      <a:pt x="20426" y="4113"/>
                    </a:cubicBezTo>
                    <a:cubicBezTo>
                      <a:pt x="19736" y="2681"/>
                      <a:pt x="18769" y="1434"/>
                      <a:pt x="17595" y="458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Shape 12"/>
              <p:cNvSpPr/>
              <p:nvPr/>
            </p:nvSpPr>
            <p:spPr>
              <a:xfrm>
                <a:off x="169588" y="1063163"/>
                <a:ext cx="112553" cy="97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7" h="20583" extrusionOk="0">
                    <a:moveTo>
                      <a:pt x="7011" y="0"/>
                    </a:moveTo>
                    <a:cubicBezTo>
                      <a:pt x="11134" y="806"/>
                      <a:pt x="14770" y="3124"/>
                      <a:pt x="17531" y="6535"/>
                    </a:cubicBezTo>
                    <a:cubicBezTo>
                      <a:pt x="20031" y="9623"/>
                      <a:pt x="21600" y="13950"/>
                      <a:pt x="19652" y="17469"/>
                    </a:cubicBezTo>
                    <a:cubicBezTo>
                      <a:pt x="17366" y="21600"/>
                      <a:pt x="12396" y="20997"/>
                      <a:pt x="8115" y="19231"/>
                    </a:cubicBezTo>
                    <a:cubicBezTo>
                      <a:pt x="5635" y="18207"/>
                      <a:pt x="3129" y="16974"/>
                      <a:pt x="1516" y="14554"/>
                    </a:cubicBezTo>
                    <a:cubicBezTo>
                      <a:pt x="686" y="13309"/>
                      <a:pt x="162" y="11826"/>
                      <a:pt x="0" y="10263"/>
                    </a:cubicBezTo>
                    <a:lnTo>
                      <a:pt x="7011" y="0"/>
                    </a:lnTo>
                    <a:close/>
                  </a:path>
                </a:pathLst>
              </a:cu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Shape 13"/>
              <p:cNvSpPr/>
              <p:nvPr/>
            </p:nvSpPr>
            <p:spPr>
              <a:xfrm>
                <a:off x="12308" y="873670"/>
                <a:ext cx="206280" cy="266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610" y="3440"/>
                      <a:pt x="5975" y="6502"/>
                      <a:pt x="9946" y="9048"/>
                    </a:cubicBezTo>
                    <a:cubicBezTo>
                      <a:pt x="13450" y="11294"/>
                      <a:pt x="17381" y="13110"/>
                      <a:pt x="21600" y="14431"/>
                    </a:cubicBezTo>
                    <a:lnTo>
                      <a:pt x="15212" y="21600"/>
                    </a:lnTo>
                    <a:cubicBezTo>
                      <a:pt x="12418" y="21220"/>
                      <a:pt x="9729" y="20474"/>
                      <a:pt x="7261" y="19394"/>
                    </a:cubicBezTo>
                    <a:cubicBezTo>
                      <a:pt x="4538" y="18203"/>
                      <a:pt x="2130" y="16625"/>
                      <a:pt x="163" y="147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376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Line 8"/>
              <p:cNvSpPr/>
              <p:nvPr/>
            </p:nvSpPr>
            <p:spPr>
              <a:xfrm flipV="1">
                <a:off x="99037" y="1019322"/>
                <a:ext cx="62778" cy="10986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Circle 14"/>
              <p:cNvSpPr/>
              <p:nvPr/>
            </p:nvSpPr>
            <p:spPr>
              <a:xfrm>
                <a:off x="156062" y="1055139"/>
                <a:ext cx="23542" cy="23543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Shape 14"/>
              <p:cNvSpPr/>
              <p:nvPr/>
            </p:nvSpPr>
            <p:spPr>
              <a:xfrm flipH="1">
                <a:off x="451749" y="1063163"/>
                <a:ext cx="112553" cy="97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7" h="20583" extrusionOk="0">
                    <a:moveTo>
                      <a:pt x="7011" y="0"/>
                    </a:moveTo>
                    <a:cubicBezTo>
                      <a:pt x="11134" y="806"/>
                      <a:pt x="14770" y="3124"/>
                      <a:pt x="17531" y="6535"/>
                    </a:cubicBezTo>
                    <a:cubicBezTo>
                      <a:pt x="20031" y="9623"/>
                      <a:pt x="21600" y="13950"/>
                      <a:pt x="19652" y="17469"/>
                    </a:cubicBezTo>
                    <a:cubicBezTo>
                      <a:pt x="17366" y="21600"/>
                      <a:pt x="12396" y="20997"/>
                      <a:pt x="8115" y="19231"/>
                    </a:cubicBezTo>
                    <a:cubicBezTo>
                      <a:pt x="5635" y="18207"/>
                      <a:pt x="3129" y="16974"/>
                      <a:pt x="1516" y="14554"/>
                    </a:cubicBezTo>
                    <a:cubicBezTo>
                      <a:pt x="686" y="13309"/>
                      <a:pt x="162" y="11826"/>
                      <a:pt x="0" y="10263"/>
                    </a:cubicBezTo>
                    <a:lnTo>
                      <a:pt x="7011" y="0"/>
                    </a:lnTo>
                    <a:close/>
                  </a:path>
                </a:pathLst>
              </a:cu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Shape 15"/>
              <p:cNvSpPr/>
              <p:nvPr/>
            </p:nvSpPr>
            <p:spPr>
              <a:xfrm flipH="1">
                <a:off x="515301" y="873670"/>
                <a:ext cx="206280" cy="266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610" y="3440"/>
                      <a:pt x="5975" y="6502"/>
                      <a:pt x="9946" y="9048"/>
                    </a:cubicBezTo>
                    <a:cubicBezTo>
                      <a:pt x="13450" y="11294"/>
                      <a:pt x="17381" y="13110"/>
                      <a:pt x="21600" y="14431"/>
                    </a:cubicBezTo>
                    <a:lnTo>
                      <a:pt x="15212" y="21600"/>
                    </a:lnTo>
                    <a:cubicBezTo>
                      <a:pt x="12418" y="21220"/>
                      <a:pt x="9729" y="20474"/>
                      <a:pt x="7261" y="19394"/>
                    </a:cubicBezTo>
                    <a:cubicBezTo>
                      <a:pt x="4538" y="18203"/>
                      <a:pt x="2130" y="16625"/>
                      <a:pt x="163" y="147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376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Line 9"/>
              <p:cNvSpPr/>
              <p:nvPr/>
            </p:nvSpPr>
            <p:spPr>
              <a:xfrm flipH="1" flipV="1">
                <a:off x="572074" y="1019322"/>
                <a:ext cx="62779" cy="10986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Circle 15"/>
              <p:cNvSpPr/>
              <p:nvPr/>
            </p:nvSpPr>
            <p:spPr>
              <a:xfrm flipH="1">
                <a:off x="554285" y="1055139"/>
                <a:ext cx="23543" cy="23543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Grafik 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887" y="4504548"/>
              <a:ext cx="401946" cy="36240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Grafik 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062" y="4528362"/>
              <a:ext cx="505958" cy="38265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35" y="7911327"/>
            <a:ext cx="4597381" cy="4903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97" y="6662114"/>
            <a:ext cx="2566824" cy="796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Grafik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40" y="6647281"/>
            <a:ext cx="2768931" cy="798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8" name="Image" descr="Image"/>
          <p:cNvPicPr>
            <a:picLocks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895533" y="5709841"/>
            <a:ext cx="1062037" cy="5385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109" name="Gerade Verbindung mit Pfeil 108"/>
          <p:cNvCxnSpPr/>
          <p:nvPr/>
        </p:nvCxnSpPr>
        <p:spPr>
          <a:xfrm flipV="1">
            <a:off x="3930469" y="4856480"/>
            <a:ext cx="3201851" cy="1854"/>
          </a:xfrm>
          <a:prstGeom prst="straightConnector1">
            <a:avLst/>
          </a:prstGeom>
          <a:noFill/>
          <a:ln w="254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Grafik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45" y="4463048"/>
            <a:ext cx="296119" cy="2286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Rechteck 25"/>
          <p:cNvSpPr/>
          <p:nvPr/>
        </p:nvSpPr>
        <p:spPr>
          <a:xfrm>
            <a:off x="8819899" y="3598595"/>
            <a:ext cx="1438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Boosts</a:t>
            </a:r>
            <a:endParaRPr lang="de-AT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18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/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“Jumping” in the rest frame of a quantum particle</a:t>
            </a:r>
          </a:p>
        </p:txBody>
      </p:sp>
      <p:sp>
        <p:nvSpPr>
          <p:cNvPr id="3" name="Rechteck 2"/>
          <p:cNvSpPr/>
          <p:nvPr/>
        </p:nvSpPr>
        <p:spPr>
          <a:xfrm>
            <a:off x="495128" y="2099474"/>
            <a:ext cx="12359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Futura Md BT"/>
              </a:rPr>
              <a:t>Suppose that an atom moves with a </a:t>
            </a:r>
            <a:r>
              <a:rPr lang="en-US" sz="2800" b="1" dirty="0">
                <a:latin typeface="Futura Md BT"/>
              </a:rPr>
              <a:t>well-defined momentum </a:t>
            </a:r>
            <a:r>
              <a:rPr lang="en-US" sz="2800" dirty="0">
                <a:latin typeface="Futura Md BT"/>
              </a:rPr>
              <a:t>in the lab frame. Under which conditions can a photon and the atom get in resonance? 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757344" y="3875457"/>
            <a:ext cx="5336625" cy="1523235"/>
            <a:chOff x="1659488" y="3372615"/>
            <a:chExt cx="6147392" cy="181631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9488" y="3753576"/>
              <a:ext cx="6147392" cy="1435353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4019473" y="3398583"/>
              <a:ext cx="18453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Atom’s level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644093" y="3372615"/>
              <a:ext cx="6992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Lab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2284890" y="3374592"/>
              <a:ext cx="11608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Photon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0" name="Rechteck 9"/>
          <p:cNvSpPr/>
          <p:nvPr/>
        </p:nvSpPr>
        <p:spPr>
          <a:xfrm>
            <a:off x="4746391" y="3930857"/>
            <a:ext cx="1091046" cy="144049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58967" y="3893581"/>
            <a:ext cx="4279685" cy="1515043"/>
          </a:xfrm>
          <a:prstGeom prst="rect">
            <a:avLst/>
          </a:prstGeom>
          <a:noFill/>
          <a:ln w="28575" cap="flat">
            <a:solidFill>
              <a:schemeClr val="bg2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7" name="Grafik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08" y="4090820"/>
            <a:ext cx="3622048" cy="922345"/>
          </a:xfrm>
          <a:prstGeom prst="rect">
            <a:avLst/>
          </a:prstGeom>
        </p:spPr>
      </p:pic>
      <p:sp>
        <p:nvSpPr>
          <p:cNvPr id="19" name="Freihandform 18"/>
          <p:cNvSpPr/>
          <p:nvPr/>
        </p:nvSpPr>
        <p:spPr>
          <a:xfrm>
            <a:off x="6685203" y="4852555"/>
            <a:ext cx="827424" cy="556069"/>
          </a:xfrm>
          <a:custGeom>
            <a:avLst/>
            <a:gdLst>
              <a:gd name="connsiteX0" fmla="*/ 48106 w 817033"/>
              <a:gd name="connsiteY0" fmla="*/ 0 h 758536"/>
              <a:gd name="connsiteX1" fmla="*/ 58497 w 817033"/>
              <a:gd name="connsiteY1" fmla="*/ 384463 h 758536"/>
              <a:gd name="connsiteX2" fmla="*/ 629997 w 817033"/>
              <a:gd name="connsiteY2" fmla="*/ 457200 h 758536"/>
              <a:gd name="connsiteX3" fmla="*/ 817033 w 817033"/>
              <a:gd name="connsiteY3" fmla="*/ 758536 h 75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033" h="758536">
                <a:moveTo>
                  <a:pt x="48106" y="0"/>
                </a:moveTo>
                <a:cubicBezTo>
                  <a:pt x="4810" y="154131"/>
                  <a:pt x="-38485" y="308263"/>
                  <a:pt x="58497" y="384463"/>
                </a:cubicBezTo>
                <a:cubicBezTo>
                  <a:pt x="155479" y="460663"/>
                  <a:pt x="503574" y="394855"/>
                  <a:pt x="629997" y="457200"/>
                </a:cubicBezTo>
                <a:cubicBezTo>
                  <a:pt x="756420" y="519545"/>
                  <a:pt x="786726" y="639040"/>
                  <a:pt x="817033" y="758536"/>
                </a:cubicBezTo>
              </a:path>
            </a:pathLst>
          </a:custGeom>
          <a:ln w="28575">
            <a:solidFill>
              <a:srgbClr val="0033CC"/>
            </a:solidFill>
            <a:headEnd type="arrow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33CC"/>
              </a:solidFill>
              <a:effectLst/>
              <a:uFillTx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084540" y="5426747"/>
            <a:ext cx="41114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Futura Md BT"/>
              </a:rPr>
              <a:t>Transition frequency in the rest frame</a:t>
            </a:r>
            <a:endParaRPr lang="de-AT" sz="2800" dirty="0">
              <a:solidFill>
                <a:srgbClr val="0033CC"/>
              </a:solidFill>
            </a:endParaRPr>
          </a:p>
        </p:txBody>
      </p:sp>
      <p:sp>
        <p:nvSpPr>
          <p:cNvPr id="22" name="Freihandform 21"/>
          <p:cNvSpPr/>
          <p:nvPr/>
        </p:nvSpPr>
        <p:spPr>
          <a:xfrm>
            <a:off x="8926286" y="4898570"/>
            <a:ext cx="1156730" cy="509023"/>
          </a:xfrm>
          <a:custGeom>
            <a:avLst/>
            <a:gdLst>
              <a:gd name="connsiteX0" fmla="*/ 5562 w 1065435"/>
              <a:gd name="connsiteY0" fmla="*/ 0 h 498763"/>
              <a:gd name="connsiteX1" fmla="*/ 88689 w 1065435"/>
              <a:gd name="connsiteY1" fmla="*/ 332509 h 498763"/>
              <a:gd name="connsiteX2" fmla="*/ 618625 w 1065435"/>
              <a:gd name="connsiteY2" fmla="*/ 187036 h 498763"/>
              <a:gd name="connsiteX3" fmla="*/ 1065435 w 1065435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435" h="498763">
                <a:moveTo>
                  <a:pt x="5562" y="0"/>
                </a:moveTo>
                <a:cubicBezTo>
                  <a:pt x="-3963" y="150668"/>
                  <a:pt x="-13488" y="301336"/>
                  <a:pt x="88689" y="332509"/>
                </a:cubicBezTo>
                <a:cubicBezTo>
                  <a:pt x="190866" y="363682"/>
                  <a:pt x="455834" y="159327"/>
                  <a:pt x="618625" y="187036"/>
                </a:cubicBezTo>
                <a:cubicBezTo>
                  <a:pt x="781416" y="214745"/>
                  <a:pt x="923425" y="356754"/>
                  <a:pt x="1065435" y="498763"/>
                </a:cubicBezTo>
              </a:path>
            </a:pathLst>
          </a:custGeom>
          <a:noFill/>
          <a:ln w="28575" cap="flat">
            <a:solidFill>
              <a:srgbClr val="FF0000"/>
            </a:solidFill>
            <a:miter lim="400000"/>
            <a:headEnd type="arrow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8893385" y="5421373"/>
            <a:ext cx="4111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utura Md BT"/>
              </a:rPr>
              <a:t>Doppler shift</a:t>
            </a:r>
            <a:endParaRPr lang="de-A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3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19" grpId="0" animBg="1"/>
      <p:bldP spid="21" grpId="0"/>
      <p:bldP spid="22" grpId="0" animBg="1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658967" y="3893581"/>
            <a:ext cx="5526680" cy="1515043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2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/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“Jumping” in the rest frame of a quantum particle</a:t>
            </a:r>
          </a:p>
        </p:txBody>
      </p:sp>
      <p:sp>
        <p:nvSpPr>
          <p:cNvPr id="3" name="Rechteck 2"/>
          <p:cNvSpPr/>
          <p:nvPr/>
        </p:nvSpPr>
        <p:spPr>
          <a:xfrm>
            <a:off x="476826" y="2084796"/>
            <a:ext cx="12359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Futura Md BT"/>
              </a:rPr>
              <a:t>Suppose that an atom </a:t>
            </a:r>
            <a:r>
              <a:rPr lang="en-US" sz="2800" b="1" dirty="0">
                <a:latin typeface="Futura Md BT"/>
              </a:rPr>
              <a:t>does not have a well-defined momentum </a:t>
            </a:r>
            <a:r>
              <a:rPr lang="en-US" sz="2800" dirty="0">
                <a:latin typeface="Futura Md BT"/>
              </a:rPr>
              <a:t>in the lab frame. Under which conditions can a photon and the atom get in resonance? 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757344" y="3875457"/>
            <a:ext cx="5336625" cy="1523235"/>
            <a:chOff x="1659488" y="3372615"/>
            <a:chExt cx="6147392" cy="181631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59488" y="3753576"/>
              <a:ext cx="6147392" cy="1435353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4019473" y="3398583"/>
              <a:ext cx="18453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Atom’s level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644093" y="3372615"/>
              <a:ext cx="6992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Lab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2284890" y="3374592"/>
              <a:ext cx="11608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Photon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</p:grp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82" y="5658230"/>
            <a:ext cx="2270899" cy="34719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595986" y="3374543"/>
            <a:ext cx="5095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From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 </a:t>
            </a:r>
            <a:r>
              <a:rPr lang="de-AT" sz="2400" b="1" dirty="0">
                <a:solidFill>
                  <a:schemeClr val="tx1"/>
                </a:solidFill>
                <a:latin typeface="Futura Md BT"/>
              </a:rPr>
              <a:t>A 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(</a:t>
            </a:r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the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 </a:t>
            </a:r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rest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 </a:t>
            </a:r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frame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 of </a:t>
            </a:r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the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 </a:t>
            </a:r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atom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):</a:t>
            </a:r>
          </a:p>
        </p:txBody>
      </p:sp>
      <p:pic>
        <p:nvPicPr>
          <p:cNvPr id="15" name="Grafik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52" y="4695489"/>
            <a:ext cx="5964013" cy="78553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17" y="3836208"/>
            <a:ext cx="3973544" cy="784226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602347" y="6299274"/>
            <a:ext cx="1295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chemeClr val="tx1"/>
                </a:solidFill>
                <a:latin typeface="Futura Md BT"/>
              </a:rPr>
              <a:t>From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 </a:t>
            </a:r>
            <a:r>
              <a:rPr lang="de-AT" sz="2400" b="1" dirty="0">
                <a:solidFill>
                  <a:schemeClr val="tx1"/>
                </a:solidFill>
                <a:latin typeface="Futura Md BT"/>
              </a:rPr>
              <a:t>C</a:t>
            </a:r>
            <a:r>
              <a:rPr lang="de-AT" sz="2400" dirty="0">
                <a:solidFill>
                  <a:schemeClr val="tx1"/>
                </a:solidFill>
                <a:latin typeface="Futura Md BT"/>
              </a:rPr>
              <a:t>: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497608" y="6850295"/>
            <a:ext cx="6030259" cy="1544520"/>
            <a:chOff x="1446866" y="6366194"/>
            <a:chExt cx="6030259" cy="1544520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46866" y="6480200"/>
              <a:ext cx="6030259" cy="1430514"/>
            </a:xfrm>
            <a:prstGeom prst="rect">
              <a:avLst/>
            </a:prstGeom>
          </p:spPr>
        </p:pic>
        <p:sp>
          <p:nvSpPr>
            <p:cNvPr id="26" name="Rechteck 25"/>
            <p:cNvSpPr/>
            <p:nvPr/>
          </p:nvSpPr>
          <p:spPr>
            <a:xfrm>
              <a:off x="2113256" y="6366194"/>
              <a:ext cx="11608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Photon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4372348" y="6388174"/>
              <a:ext cx="9028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Atom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5318484" y="6388174"/>
              <a:ext cx="18453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Futura Md BT"/>
                </a:rPr>
                <a:t>Atom’s level</a:t>
              </a:r>
              <a:endParaRPr lang="de-AT" sz="2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36" name="Rechteck 35"/>
          <p:cNvSpPr/>
          <p:nvPr/>
        </p:nvSpPr>
        <p:spPr>
          <a:xfrm>
            <a:off x="664943" y="6850295"/>
            <a:ext cx="5526680" cy="1515043"/>
          </a:xfrm>
          <a:prstGeom prst="rect">
            <a:avLst/>
          </a:prstGeom>
          <a:solidFill>
            <a:schemeClr val="bg1">
              <a:alpha val="0"/>
            </a:schemeClr>
          </a:solidFill>
          <a:ln w="28575" cap="flat">
            <a:solidFill>
              <a:schemeClr val="bg2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61" y="6980094"/>
            <a:ext cx="5507812" cy="792725"/>
          </a:xfrm>
          <a:prstGeom prst="rect">
            <a:avLst/>
          </a:prstGeom>
        </p:spPr>
      </p:pic>
      <p:sp>
        <p:nvSpPr>
          <p:cNvPr id="41" name="The physical effects as seen from a reference frame moving with constant and uniform acceleration are indistinguishable from those as seen in a uniform gravitational field. 2"/>
          <p:cNvSpPr txBox="1"/>
          <p:nvPr/>
        </p:nvSpPr>
        <p:spPr>
          <a:xfrm>
            <a:off x="9426640" y="7828425"/>
            <a:ext cx="249044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lnSpc>
                <a:spcPts val="4800"/>
              </a:lnSpc>
              <a:spcBef>
                <a:spcPts val="1200"/>
              </a:spcBef>
              <a:defRPr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AT" sz="2500" dirty="0">
                <a:solidFill>
                  <a:srgbClr val="FF0000"/>
                </a:solidFill>
                <a:latin typeface="Futura Md BT"/>
                <a:ea typeface="+mn-ea"/>
                <a:cs typeface="+mn-cs"/>
                <a:sym typeface="Helvetica Light"/>
              </a:rPr>
              <a:t>„</a:t>
            </a:r>
            <a:r>
              <a:rPr lang="de-AT" sz="2500" dirty="0" err="1">
                <a:solidFill>
                  <a:srgbClr val="FF0000"/>
                </a:solidFill>
                <a:latin typeface="Futura Md BT"/>
                <a:ea typeface="+mn-ea"/>
                <a:cs typeface="+mn-cs"/>
                <a:sym typeface="Helvetica Light"/>
              </a:rPr>
              <a:t>Conditional</a:t>
            </a:r>
            <a:r>
              <a:rPr lang="de-AT" sz="2500" dirty="0">
                <a:solidFill>
                  <a:srgbClr val="FF0000"/>
                </a:solidFill>
                <a:latin typeface="Futura Md BT"/>
                <a:ea typeface="+mn-ea"/>
                <a:cs typeface="+mn-cs"/>
                <a:sym typeface="Helvetica Light"/>
              </a:rPr>
              <a:t> Doppler-</a:t>
            </a:r>
            <a:r>
              <a:rPr lang="de-AT" sz="2500" dirty="0" err="1">
                <a:solidFill>
                  <a:srgbClr val="FF0000"/>
                </a:solidFill>
                <a:latin typeface="Futura Md BT"/>
                <a:ea typeface="+mn-ea"/>
                <a:cs typeface="+mn-cs"/>
                <a:sym typeface="Helvetica Light"/>
              </a:rPr>
              <a:t>shift</a:t>
            </a:r>
            <a:r>
              <a:rPr lang="de-AT" sz="2500" dirty="0">
                <a:solidFill>
                  <a:srgbClr val="FF0000"/>
                </a:solidFill>
                <a:latin typeface="Futura Md BT"/>
                <a:ea typeface="+mn-ea"/>
                <a:cs typeface="+mn-cs"/>
                <a:sym typeface="Helvetica Light"/>
              </a:rPr>
              <a:t>“</a:t>
            </a:r>
            <a:endParaRPr sz="2500" dirty="0">
              <a:solidFill>
                <a:srgbClr val="FF0000"/>
              </a:solidFill>
              <a:latin typeface="Futura Md B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8" y="8516983"/>
            <a:ext cx="8695667" cy="790474"/>
          </a:xfrm>
          <a:prstGeom prst="rect">
            <a:avLst/>
          </a:prstGeom>
        </p:spPr>
      </p:pic>
      <p:sp>
        <p:nvSpPr>
          <p:cNvPr id="47" name="Freihandform 46"/>
          <p:cNvSpPr/>
          <p:nvPr/>
        </p:nvSpPr>
        <p:spPr>
          <a:xfrm>
            <a:off x="8361082" y="8080921"/>
            <a:ext cx="1065558" cy="447508"/>
          </a:xfrm>
          <a:custGeom>
            <a:avLst/>
            <a:gdLst>
              <a:gd name="connsiteX0" fmla="*/ 1135530 w 1135530"/>
              <a:gd name="connsiteY0" fmla="*/ 35132 h 447508"/>
              <a:gd name="connsiteX1" fmla="*/ 525930 w 1135530"/>
              <a:gd name="connsiteY1" fmla="*/ 41108 h 447508"/>
              <a:gd name="connsiteX2" fmla="*/ 0 w 1135530"/>
              <a:gd name="connsiteY2" fmla="*/ 447508 h 44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530" h="447508">
                <a:moveTo>
                  <a:pt x="1135530" y="35132"/>
                </a:moveTo>
                <a:cubicBezTo>
                  <a:pt x="925357" y="3755"/>
                  <a:pt x="715185" y="-27621"/>
                  <a:pt x="525930" y="41108"/>
                </a:cubicBezTo>
                <a:cubicBezTo>
                  <a:pt x="336675" y="109837"/>
                  <a:pt x="168337" y="278672"/>
                  <a:pt x="0" y="447508"/>
                </a:cubicBezTo>
              </a:path>
            </a:pathLst>
          </a:custGeom>
          <a:noFill/>
          <a:ln w="28575" cap="flat">
            <a:solidFill>
              <a:srgbClr val="FF0000"/>
            </a:solidFill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2219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/>
      <p:bldP spid="25" grpId="0"/>
      <p:bldP spid="36" grpId="0" animBg="1"/>
      <p:bldP spid="41" grpId="0" animBg="1"/>
      <p:bldP spid="4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Measurements in QRFs</a:t>
            </a:r>
          </a:p>
        </p:txBody>
      </p:sp>
      <p:sp>
        <p:nvSpPr>
          <p:cNvPr id="20" name="The physical effects as seen from a reference frame moving with constant and uniform acceleration are indistinguishable from those as seen in a uniform gravitational field."/>
          <p:cNvSpPr txBox="1"/>
          <p:nvPr/>
        </p:nvSpPr>
        <p:spPr>
          <a:xfrm>
            <a:off x="1174339" y="1939100"/>
            <a:ext cx="10420014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lnSpc>
                <a:spcPts val="4800"/>
              </a:lnSpc>
              <a:spcBef>
                <a:spcPts val="1200"/>
              </a:spcBef>
              <a:defRPr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sz="2800" dirty="0">
                <a:latin typeface="Futura Md BT"/>
                <a:ea typeface="+mn-ea"/>
                <a:cs typeface="+mn-cs"/>
                <a:sym typeface="Helvetica Light"/>
              </a:rPr>
              <a:t>The </a:t>
            </a:r>
            <a:r>
              <a:rPr lang="de-AT" sz="2800" dirty="0" err="1">
                <a:latin typeface="Futura Md BT"/>
                <a:ea typeface="+mn-ea"/>
                <a:cs typeface="+mn-cs"/>
                <a:sym typeface="Helvetica Light"/>
              </a:rPr>
              <a:t>observed</a:t>
            </a:r>
            <a:r>
              <a:rPr lang="de-AT" sz="2800" dirty="0">
                <a:latin typeface="Futura Md BT"/>
                <a:ea typeface="+mn-ea"/>
                <a:cs typeface="+mn-cs"/>
                <a:sym typeface="Helvetica Light"/>
              </a:rPr>
              <a:t> </a:t>
            </a:r>
            <a:r>
              <a:rPr lang="de-AT" sz="2800" dirty="0" err="1">
                <a:latin typeface="Futura Md BT"/>
                <a:ea typeface="+mn-ea"/>
                <a:cs typeface="+mn-cs"/>
                <a:sym typeface="Helvetica Light"/>
              </a:rPr>
              <a:t>probabilities</a:t>
            </a:r>
            <a:r>
              <a:rPr lang="de-AT" sz="2800" dirty="0">
                <a:latin typeface="Futura Md BT"/>
                <a:ea typeface="+mn-ea"/>
                <a:cs typeface="+mn-cs"/>
                <a:sym typeface="Helvetica Light"/>
              </a:rPr>
              <a:t> </a:t>
            </a:r>
            <a:r>
              <a:rPr lang="de-AT" sz="2800" dirty="0" err="1">
                <a:latin typeface="Futura Md BT"/>
                <a:ea typeface="+mn-ea"/>
                <a:cs typeface="+mn-cs"/>
                <a:sym typeface="Helvetica Light"/>
              </a:rPr>
              <a:t>are</a:t>
            </a:r>
            <a:r>
              <a:rPr lang="de-AT" sz="2800" dirty="0">
                <a:latin typeface="Futura Md BT"/>
                <a:ea typeface="+mn-ea"/>
                <a:cs typeface="+mn-cs"/>
                <a:sym typeface="Helvetica Light"/>
              </a:rPr>
              <a:t> </a:t>
            </a:r>
            <a:r>
              <a:rPr lang="de-AT" sz="2800" b="1" dirty="0">
                <a:latin typeface="Futura Md BT"/>
                <a:ea typeface="+mn-ea"/>
                <a:cs typeface="+mn-cs"/>
                <a:sym typeface="Helvetica Light"/>
              </a:rPr>
              <a:t>invariant</a:t>
            </a:r>
            <a:r>
              <a:rPr lang="de-AT" sz="2800" dirty="0">
                <a:latin typeface="Futura Md BT"/>
                <a:ea typeface="+mn-ea"/>
                <a:cs typeface="+mn-cs"/>
                <a:sym typeface="Helvetica Light"/>
              </a:rPr>
              <a:t> of </a:t>
            </a:r>
            <a:r>
              <a:rPr lang="de-AT" sz="2800" dirty="0" err="1">
                <a:latin typeface="Futura Md BT"/>
                <a:ea typeface="+mn-ea"/>
                <a:cs typeface="+mn-cs"/>
                <a:sym typeface="Helvetica Light"/>
              </a:rPr>
              <a:t>the</a:t>
            </a:r>
            <a:r>
              <a:rPr lang="de-AT" sz="2800" dirty="0">
                <a:latin typeface="Futura Md BT"/>
                <a:ea typeface="+mn-ea"/>
                <a:cs typeface="+mn-cs"/>
                <a:sym typeface="Helvetica Light"/>
              </a:rPr>
              <a:t> </a:t>
            </a:r>
            <a:r>
              <a:rPr lang="de-AT" sz="2800" dirty="0" err="1">
                <a:latin typeface="Futura Md BT"/>
                <a:ea typeface="+mn-ea"/>
                <a:cs typeface="+mn-cs"/>
                <a:sym typeface="Helvetica Light"/>
              </a:rPr>
              <a:t>reference</a:t>
            </a:r>
            <a:r>
              <a:rPr lang="de-AT" sz="2800" dirty="0">
                <a:latin typeface="Futura Md BT"/>
                <a:ea typeface="+mn-ea"/>
                <a:cs typeface="+mn-cs"/>
                <a:sym typeface="Helvetica Light"/>
              </a:rPr>
              <a:t> </a:t>
            </a:r>
            <a:r>
              <a:rPr lang="de-AT" sz="2800" dirty="0" err="1">
                <a:latin typeface="Futura Md BT"/>
                <a:ea typeface="+mn-ea"/>
                <a:cs typeface="+mn-cs"/>
                <a:sym typeface="Helvetica Light"/>
              </a:rPr>
              <a:t>frame</a:t>
            </a:r>
            <a:r>
              <a:rPr lang="de-AT" sz="2800" dirty="0">
                <a:latin typeface="Futura Md BT"/>
                <a:ea typeface="+mn-ea"/>
                <a:cs typeface="+mn-cs"/>
                <a:sym typeface="Helvetica Light"/>
              </a:rPr>
              <a:t>           („</a:t>
            </a:r>
            <a:r>
              <a:rPr lang="de-AT" sz="2800" dirty="0" err="1">
                <a:latin typeface="Futura Md BT"/>
                <a:ea typeface="+mn-ea"/>
                <a:cs typeface="+mn-cs"/>
                <a:sym typeface="Helvetica Light"/>
              </a:rPr>
              <a:t>generalized</a:t>
            </a:r>
            <a:r>
              <a:rPr lang="de-AT" sz="2800" dirty="0">
                <a:latin typeface="Futura Md BT"/>
                <a:ea typeface="+mn-ea"/>
                <a:cs typeface="+mn-cs"/>
                <a:sym typeface="Helvetica Light"/>
              </a:rPr>
              <a:t> </a:t>
            </a:r>
            <a:r>
              <a:rPr lang="de-AT" sz="2800" dirty="0" err="1">
                <a:latin typeface="Futura Md BT"/>
                <a:ea typeface="+mn-ea"/>
                <a:cs typeface="+mn-cs"/>
                <a:sym typeface="Helvetica Light"/>
              </a:rPr>
              <a:t>Wigner‘s</a:t>
            </a:r>
            <a:r>
              <a:rPr lang="de-AT" sz="2800" dirty="0">
                <a:latin typeface="Futura Md BT"/>
                <a:ea typeface="+mn-ea"/>
                <a:cs typeface="+mn-cs"/>
                <a:sym typeface="Helvetica Light"/>
              </a:rPr>
              <a:t> </a:t>
            </a:r>
            <a:r>
              <a:rPr lang="de-AT" sz="2800" dirty="0" err="1">
                <a:latin typeface="Futura Md BT"/>
                <a:ea typeface="+mn-ea"/>
                <a:cs typeface="+mn-cs"/>
                <a:sym typeface="Helvetica Light"/>
              </a:rPr>
              <a:t>theorem</a:t>
            </a:r>
            <a:r>
              <a:rPr lang="de-AT" sz="2800" dirty="0">
                <a:latin typeface="Futura Md BT"/>
                <a:ea typeface="+mn-ea"/>
                <a:cs typeface="+mn-cs"/>
                <a:sym typeface="Helvetica Light"/>
              </a:rPr>
              <a:t>“)</a:t>
            </a:r>
            <a:r>
              <a:rPr sz="2800" dirty="0">
                <a:latin typeface="Futura Md BT"/>
                <a:ea typeface="+mn-ea"/>
                <a:cs typeface="+mn-cs"/>
                <a:sym typeface="Helvetica Light"/>
              </a:rPr>
              <a:t>.</a:t>
            </a: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34" y="3088014"/>
            <a:ext cx="6672654" cy="48239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96" y="3732004"/>
            <a:ext cx="5355129" cy="4853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86" y="6008915"/>
            <a:ext cx="11318821" cy="339634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11" y="4735730"/>
            <a:ext cx="9218974" cy="11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13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creen Shot 2018-07-08 at 15.56.37.png" descr="Screen Shot 2018-07-08 at 15.56.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062" y="1957490"/>
            <a:ext cx="5953880" cy="3745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creen Shot 2018-07-08 at 16.05.31.png" descr="Screen Shot 2018-07-08 at 16.05.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519" y="2966384"/>
            <a:ext cx="7226436" cy="3123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Screen Shot 2018-07-08 at 15.57.49.png" descr="Screen Shot 2018-07-08 at 15.57.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9046" y="3830457"/>
            <a:ext cx="6579961" cy="306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Screen Shot 2018-07-08 at 16.03.25.png" descr="Screen Shot 2018-07-08 at 16.03.2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49002" y="4689453"/>
            <a:ext cx="5716601" cy="3592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Screen Shot 2018-07-08 at 16.01.21.png" descr="Screen Shot 2018-07-08 at 16.01.2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20314" y="5833825"/>
            <a:ext cx="5583195" cy="3428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Screen Shot 2018-07-08 at 15.57.08.png" descr="Screen Shot 2018-07-08 at 15.57.0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64620" y="1827770"/>
            <a:ext cx="6136676" cy="3309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Screen Shot 2018-07-08 at 15.59.47.png" descr="Screen Shot 2018-07-08 at 15.59.4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895342" y="2435355"/>
            <a:ext cx="6191751" cy="3654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Screen Shot 2018-07-08 at 15.58.47.png" descr="Screen Shot 2018-07-08 at 15.58.4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903321" y="3708441"/>
            <a:ext cx="6579961" cy="2831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creen Shot 2018-07-08 at 15.50.06.png" descr="Screen Shot 2018-07-08 at 15.50.0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540558" y="4949290"/>
            <a:ext cx="6060509" cy="2923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Screen Shot 2018-07-08 at 16.00.41.png" descr="Screen Shot 2018-07-08 at 16.00.4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-43843" y="3896169"/>
            <a:ext cx="5816927" cy="251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Screen Shot 2018-07-08 at 16.02.55.png" descr="Screen Shot 2018-07-08 at 16.02.55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7455" y="5365177"/>
            <a:ext cx="7026593" cy="2124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Screen Shot 2018-07-08 at 15.55.09.png" descr="Screen Shot 2018-07-08 at 15.55.09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7455" y="7041589"/>
            <a:ext cx="6874357" cy="248065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Spin in Special Relativity</a:t>
            </a:r>
          </a:p>
        </p:txBody>
      </p:sp>
      <p:sp>
        <p:nvSpPr>
          <p:cNvPr id="201" name="…and many more!"/>
          <p:cNvSpPr txBox="1"/>
          <p:nvPr/>
        </p:nvSpPr>
        <p:spPr>
          <a:xfrm>
            <a:off x="7636784" y="8868933"/>
            <a:ext cx="557550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b="1">
                <a:solidFill>
                  <a:srgbClr val="A715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200" b="0" dirty="0">
                <a:latin typeface="Futura Md BT"/>
              </a:rPr>
              <a:t>…and many more!</a:t>
            </a:r>
          </a:p>
        </p:txBody>
      </p:sp>
    </p:spTree>
    <p:extLst>
      <p:ext uri="{BB962C8B-B14F-4D97-AF65-F5344CB8AC3E}">
        <p14:creationId xmlns:p14="http://schemas.microsoft.com/office/powerpoint/2010/main" val="165232490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 advAuto="0"/>
      <p:bldP spid="200" grpId="0" animBg="1" advAuto="0"/>
      <p:bldP spid="202" grpId="0" animBg="1" advAuto="0"/>
      <p:bldP spid="203" grpId="0" animBg="1" advAuto="0"/>
      <p:bldP spid="204" grpId="0" animBg="1" advAuto="0"/>
      <p:bldP spid="205" grpId="0" animBg="1" advAuto="0"/>
      <p:bldP spid="206" grpId="0" animBg="1" advAuto="0"/>
      <p:bldP spid="207" grpId="0" animBg="1" advAuto="0"/>
      <p:bldP spid="208" grpId="0" animBg="1" advAuto="0"/>
      <p:bldP spid="209" grpId="0" animBg="1" advAuto="0"/>
      <p:bldP spid="210" grpId="0" animBg="1" advAuto="0"/>
      <p:bldP spid="211" grpId="0" animBg="1" advAuto="0"/>
      <p:bldP spid="201" grpId="0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roblems:…"/>
          <p:cNvSpPr txBox="1"/>
          <p:nvPr/>
        </p:nvSpPr>
        <p:spPr>
          <a:xfrm>
            <a:off x="1962486" y="5765166"/>
            <a:ext cx="10419034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800" b="1">
                <a:latin typeface="Palatino"/>
                <a:ea typeface="Palatino"/>
                <a:cs typeface="Palatino"/>
                <a:sym typeface="Palatino"/>
              </a:defRPr>
            </a:pPr>
            <a:r>
              <a:rPr dirty="0">
                <a:solidFill>
                  <a:srgbClr val="FF0000"/>
                </a:solidFill>
                <a:latin typeface="Futura Md BT"/>
              </a:rPr>
              <a:t>Problems:</a:t>
            </a:r>
          </a:p>
          <a:p>
            <a:pPr marL="457200" indent="-457200" algn="l">
              <a:buSzPct val="75000"/>
              <a:buFont typeface="Wingdings" panose="05000000000000000000" pitchFamily="2" charset="2"/>
              <a:buChar char="§"/>
              <a:defRPr sz="2800">
                <a:latin typeface="Palatino"/>
                <a:ea typeface="Palatino"/>
                <a:cs typeface="Palatino"/>
                <a:sym typeface="Palatino"/>
              </a:defRPr>
            </a:pPr>
            <a:r>
              <a:rPr dirty="0">
                <a:latin typeface="Futura Md BT"/>
              </a:rPr>
              <a:t>Most of the proposed operators do not satisfy all these criteria</a:t>
            </a:r>
            <a:endParaRPr lang="de-AT" dirty="0">
              <a:latin typeface="Futura Md BT"/>
            </a:endParaRPr>
          </a:p>
          <a:p>
            <a:pPr marL="457200" indent="-457200" algn="l">
              <a:buSzPct val="75000"/>
              <a:buFont typeface="Wingdings" panose="05000000000000000000" pitchFamily="2" charset="2"/>
              <a:buChar char="§"/>
              <a:defRPr sz="2800">
                <a:latin typeface="Palatino"/>
                <a:ea typeface="Palatino"/>
                <a:cs typeface="Palatino"/>
                <a:sym typeface="Palatino"/>
              </a:defRPr>
            </a:pPr>
            <a:r>
              <a:rPr dirty="0">
                <a:latin typeface="Futura Md BT"/>
              </a:rPr>
              <a:t>No experimental </a:t>
            </a:r>
            <a:r>
              <a:rPr lang="de-AT" dirty="0" err="1">
                <a:latin typeface="Futura Md BT"/>
              </a:rPr>
              <a:t>guidance</a:t>
            </a:r>
            <a:endParaRPr dirty="0">
              <a:latin typeface="Futura Md BT"/>
            </a:endParaRPr>
          </a:p>
        </p:txBody>
      </p:sp>
      <p:grpSp>
        <p:nvGrpSpPr>
          <p:cNvPr id="222" name="Group"/>
          <p:cNvGrpSpPr/>
          <p:nvPr/>
        </p:nvGrpSpPr>
        <p:grpSpPr>
          <a:xfrm>
            <a:off x="1224731" y="2493935"/>
            <a:ext cx="7728999" cy="2729029"/>
            <a:chOff x="-72738" y="169733"/>
            <a:chExt cx="7728996" cy="2729027"/>
          </a:xfrm>
        </p:grpSpPr>
        <p:grpSp>
          <p:nvGrpSpPr>
            <p:cNvPr id="220" name="Group"/>
            <p:cNvGrpSpPr/>
            <p:nvPr/>
          </p:nvGrpSpPr>
          <p:grpSpPr>
            <a:xfrm>
              <a:off x="665017" y="814089"/>
              <a:ext cx="6991241" cy="2084671"/>
              <a:chOff x="665018" y="366189"/>
              <a:chExt cx="6991240" cy="2084670"/>
            </a:xfrm>
          </p:grpSpPr>
          <p:sp>
            <p:nvSpPr>
              <p:cNvPr id="218" name="Desiderata for a covariant spin operator:…"/>
              <p:cNvSpPr txBox="1"/>
              <p:nvPr/>
            </p:nvSpPr>
            <p:spPr>
              <a:xfrm>
                <a:off x="665018" y="366189"/>
                <a:ext cx="6991240" cy="20846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l">
                  <a:defRPr sz="2800">
                    <a:latin typeface="Palatino"/>
                    <a:ea typeface="Palatino"/>
                    <a:cs typeface="Palatino"/>
                    <a:sym typeface="Palatino"/>
                  </a:defRPr>
                </a:pPr>
                <a:r>
                  <a:rPr b="1" dirty="0">
                    <a:latin typeface="Futura Md BT"/>
                  </a:rPr>
                  <a:t>Desiderata</a:t>
                </a:r>
                <a:r>
                  <a:rPr dirty="0">
                    <a:latin typeface="Futura Md BT"/>
                  </a:rPr>
                  <a:t> for a covariant spin operator:</a:t>
                </a:r>
              </a:p>
              <a:p>
                <a:pPr marL="457200" indent="-457200" algn="l">
                  <a:lnSpc>
                    <a:spcPct val="120000"/>
                  </a:lnSpc>
                  <a:buSzPct val="75000"/>
                  <a:buFont typeface="Wingdings" panose="05000000000000000000" pitchFamily="2" charset="2"/>
                  <a:buChar char="§"/>
                  <a:defRPr sz="2800">
                    <a:latin typeface="Palatino"/>
                    <a:ea typeface="Palatino"/>
                    <a:cs typeface="Palatino"/>
                    <a:sym typeface="Palatino"/>
                  </a:defRPr>
                </a:pPr>
                <a:r>
                  <a:rPr dirty="0">
                    <a:latin typeface="Futura Md BT"/>
                  </a:rPr>
                  <a:t>Satisfies the </a:t>
                </a:r>
                <a:r>
                  <a:rPr dirty="0" err="1">
                    <a:latin typeface="Futura Md BT"/>
                  </a:rPr>
                  <a:t>su</a:t>
                </a:r>
                <a:r>
                  <a:rPr dirty="0">
                    <a:latin typeface="Futura Md BT"/>
                  </a:rPr>
                  <a:t>(2) algebra;</a:t>
                </a:r>
                <a:endParaRPr lang="de-AT" dirty="0">
                  <a:latin typeface="Futura Md BT"/>
                </a:endParaRPr>
              </a:p>
              <a:p>
                <a:pPr marL="457200" indent="-457200" algn="l">
                  <a:lnSpc>
                    <a:spcPct val="120000"/>
                  </a:lnSpc>
                  <a:buSzPct val="75000"/>
                  <a:buFont typeface="Wingdings" panose="05000000000000000000" pitchFamily="2" charset="2"/>
                  <a:buChar char="§"/>
                  <a:defRPr sz="2800">
                    <a:latin typeface="Palatino"/>
                    <a:ea typeface="Palatino"/>
                    <a:cs typeface="Palatino"/>
                    <a:sym typeface="Palatino"/>
                  </a:defRPr>
                </a:pPr>
                <a:r>
                  <a:rPr dirty="0">
                    <a:latin typeface="Futura Md BT"/>
                  </a:rPr>
                  <a:t>Has eigenvalues           ; </a:t>
                </a:r>
                <a:endParaRPr lang="de-AT" dirty="0">
                  <a:latin typeface="Futura Md BT"/>
                </a:endParaRPr>
              </a:p>
              <a:p>
                <a:pPr marL="457200" indent="-457200" algn="l">
                  <a:lnSpc>
                    <a:spcPct val="120000"/>
                  </a:lnSpc>
                  <a:buSzPct val="75000"/>
                  <a:buFont typeface="Wingdings" panose="05000000000000000000" pitchFamily="2" charset="2"/>
                  <a:buChar char="§"/>
                  <a:defRPr sz="2800">
                    <a:latin typeface="Palatino"/>
                    <a:ea typeface="Palatino"/>
                    <a:cs typeface="Palatino"/>
                    <a:sym typeface="Palatino"/>
                  </a:defRPr>
                </a:pPr>
                <a:r>
                  <a:rPr dirty="0">
                    <a:latin typeface="Futura Md BT"/>
                  </a:rPr>
                  <a:t>Has the correct non-relativistic limit.</a:t>
                </a:r>
              </a:p>
            </p:txBody>
          </p:sp>
          <p:pic>
            <p:nvPicPr>
              <p:cNvPr id="219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870096" y="1467027"/>
                <a:ext cx="861836" cy="3975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21" name="Bauke, Ahrens, Keitel, Grobe (2014)"/>
            <p:cNvSpPr txBox="1"/>
            <p:nvPr/>
          </p:nvSpPr>
          <p:spPr>
            <a:xfrm>
              <a:off x="-72738" y="169733"/>
              <a:ext cx="626971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0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2800" dirty="0" err="1">
                  <a:solidFill>
                    <a:srgbClr val="0033CC"/>
                  </a:solidFill>
                  <a:latin typeface="Futura Md BT"/>
                </a:rPr>
                <a:t>Bauke</a:t>
              </a:r>
              <a:r>
                <a:rPr sz="2800" dirty="0">
                  <a:solidFill>
                    <a:srgbClr val="0033CC"/>
                  </a:solidFill>
                  <a:latin typeface="Futura Md BT"/>
                </a:rPr>
                <a:t>, Ahrens, Keitel, </a:t>
              </a:r>
              <a:r>
                <a:rPr sz="2800" dirty="0" err="1">
                  <a:solidFill>
                    <a:srgbClr val="0033CC"/>
                  </a:solidFill>
                  <a:latin typeface="Futura Md BT"/>
                </a:rPr>
                <a:t>Grobe</a:t>
              </a:r>
              <a:r>
                <a:rPr sz="2800" dirty="0">
                  <a:solidFill>
                    <a:srgbClr val="0033CC"/>
                  </a:solidFill>
                  <a:latin typeface="Futura Md BT"/>
                </a:rPr>
                <a:t> (2014</a:t>
              </a:r>
              <a:r>
                <a:rPr sz="2800" dirty="0">
                  <a:latin typeface="Futura Md BT"/>
                </a:rPr>
                <a:t>)</a:t>
              </a:r>
            </a:p>
          </p:txBody>
        </p:sp>
      </p:grpSp>
      <p:sp>
        <p:nvSpPr>
          <p:cNvPr id="235" name="We need a way to encode and decode information using the angular momentum of a relativistic particle similarly to a qubit."/>
          <p:cNvSpPr txBox="1"/>
          <p:nvPr/>
        </p:nvSpPr>
        <p:spPr>
          <a:xfrm>
            <a:off x="816781" y="8069869"/>
            <a:ext cx="11810648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/>
            <a:r>
              <a:rPr lang="de-AT" dirty="0" err="1"/>
              <a:t>Important</a:t>
            </a:r>
            <a:r>
              <a:rPr lang="de-AT" dirty="0"/>
              <a:t> for </a:t>
            </a:r>
            <a:r>
              <a:rPr dirty="0" err="1"/>
              <a:t>encod</a:t>
            </a:r>
            <a:r>
              <a:rPr lang="de-AT" dirty="0" err="1"/>
              <a:t>ing</a:t>
            </a:r>
            <a:r>
              <a:rPr lang="de-AT" dirty="0"/>
              <a:t> and </a:t>
            </a:r>
            <a:r>
              <a:rPr dirty="0" err="1"/>
              <a:t>decod</a:t>
            </a:r>
            <a:r>
              <a:rPr lang="de-AT" dirty="0" err="1"/>
              <a:t>ing</a:t>
            </a:r>
            <a:r>
              <a:rPr lang="de-AT" dirty="0"/>
              <a:t> </a:t>
            </a:r>
            <a:r>
              <a:rPr lang="de-AT" dirty="0" err="1"/>
              <a:t>quantum</a:t>
            </a:r>
            <a:r>
              <a:rPr lang="de-AT" dirty="0"/>
              <a:t> </a:t>
            </a:r>
            <a:r>
              <a:rPr dirty="0"/>
              <a:t>information </a:t>
            </a:r>
            <a:r>
              <a:rPr lang="de-AT" dirty="0"/>
              <a:t>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relativistic</a:t>
            </a:r>
            <a:r>
              <a:rPr lang="de-AT" dirty="0"/>
              <a:t> </a:t>
            </a:r>
            <a:r>
              <a:rPr lang="de-AT" dirty="0" err="1"/>
              <a:t>spin</a:t>
            </a:r>
            <a:r>
              <a:rPr lang="de-AT" dirty="0"/>
              <a:t>. </a:t>
            </a:r>
            <a:r>
              <a:rPr lang="de-AT" i="1" dirty="0" err="1"/>
              <a:t>Where</a:t>
            </a:r>
            <a:r>
              <a:rPr lang="de-AT" i="1" dirty="0"/>
              <a:t> </a:t>
            </a:r>
            <a:r>
              <a:rPr lang="de-AT" i="1" dirty="0" err="1"/>
              <a:t>is</a:t>
            </a:r>
            <a:r>
              <a:rPr lang="de-AT" i="1" dirty="0"/>
              <a:t> </a:t>
            </a:r>
            <a:r>
              <a:rPr lang="de-AT" i="1" dirty="0" err="1"/>
              <a:t>the</a:t>
            </a:r>
            <a:r>
              <a:rPr lang="de-AT" i="1" dirty="0"/>
              <a:t> </a:t>
            </a:r>
            <a:r>
              <a:rPr lang="de-AT" i="1" dirty="0" err="1"/>
              <a:t>qubit</a:t>
            </a:r>
            <a:r>
              <a:rPr lang="de-AT" i="1" dirty="0"/>
              <a:t>?</a:t>
            </a:r>
            <a:r>
              <a:rPr lang="de-AT" dirty="0"/>
              <a:t> </a:t>
            </a:r>
            <a:endParaRPr dirty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Spin in Special Relativity</a:t>
            </a:r>
          </a:p>
        </p:txBody>
      </p:sp>
    </p:spTree>
    <p:extLst>
      <p:ext uri="{BB962C8B-B14F-4D97-AF65-F5344CB8AC3E}">
        <p14:creationId xmlns:p14="http://schemas.microsoft.com/office/powerpoint/2010/main" val="272186469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 advAuto="0"/>
      <p:bldP spid="222" grpId="0" animBg="1" advAuto="0"/>
      <p:bldP spid="235" grpId="0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pin operator"/>
          <p:cNvSpPr txBox="1">
            <a:spLocks noGrp="1"/>
          </p:cNvSpPr>
          <p:nvPr>
            <p:ph type="title" idx="4294967295"/>
          </p:nvPr>
        </p:nvSpPr>
        <p:spPr>
          <a:xfrm>
            <a:off x="0" y="12288"/>
            <a:ext cx="13004800" cy="114522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1C3A53"/>
                </a:solidFill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t>Spin operator</a:t>
            </a:r>
          </a:p>
        </p:txBody>
      </p:sp>
      <p:sp>
        <p:nvSpPr>
          <p:cNvPr id="771" name="Line"/>
          <p:cNvSpPr/>
          <p:nvPr/>
        </p:nvSpPr>
        <p:spPr>
          <a:xfrm>
            <a:off x="1935940" y="1313311"/>
            <a:ext cx="10767620" cy="1"/>
          </a:xfrm>
          <a:prstGeom prst="line">
            <a:avLst/>
          </a:prstGeom>
          <a:ln w="50800">
            <a:solidFill>
              <a:srgbClr val="1C3A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72" name="With the quantum reference frame transformation, we can operationally identify a spin operator which gives the same results in the laboratory frame and in the rest frame."/>
          <p:cNvSpPr txBox="1"/>
          <p:nvPr/>
        </p:nvSpPr>
        <p:spPr>
          <a:xfrm>
            <a:off x="157151" y="1469113"/>
            <a:ext cx="12690498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/>
              <a:t>With the quantum reference frame transformation, we can operationally identify a spin operator which gives the same results in the laboratory frame and in the rest frame.</a:t>
            </a:r>
          </a:p>
        </p:txBody>
      </p:sp>
      <p:grpSp>
        <p:nvGrpSpPr>
          <p:cNvPr id="775" name="Group"/>
          <p:cNvGrpSpPr/>
          <p:nvPr/>
        </p:nvGrpSpPr>
        <p:grpSpPr>
          <a:xfrm>
            <a:off x="6502399" y="4374611"/>
            <a:ext cx="5579071" cy="1004378"/>
            <a:chOff x="0" y="0"/>
            <a:chExt cx="5579069" cy="1004376"/>
          </a:xfrm>
        </p:grpSpPr>
        <p:sp>
          <p:nvSpPr>
            <p:cNvPr id="773" name="Correct non relativistic limit"/>
            <p:cNvSpPr txBox="1"/>
            <p:nvPr/>
          </p:nvSpPr>
          <p:spPr>
            <a:xfrm>
              <a:off x="1041652" y="432876"/>
              <a:ext cx="4537418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8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Correct non relativistic limit</a:t>
              </a:r>
            </a:p>
          </p:txBody>
        </p:sp>
        <p:sp>
          <p:nvSpPr>
            <p:cNvPr id="774" name="Dingbat Check"/>
            <p:cNvSpPr/>
            <p:nvPr/>
          </p:nvSpPr>
          <p:spPr>
            <a:xfrm>
              <a:off x="0" y="-1"/>
              <a:ext cx="873518" cy="830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404" extrusionOk="0">
                  <a:moveTo>
                    <a:pt x="19340" y="6"/>
                  </a:moveTo>
                  <a:cubicBezTo>
                    <a:pt x="18911" y="-308"/>
                    <a:pt x="8317" y="11620"/>
                    <a:pt x="6423" y="13985"/>
                  </a:cubicBezTo>
                  <a:cubicBezTo>
                    <a:pt x="6323" y="14108"/>
                    <a:pt x="6215" y="14226"/>
                    <a:pt x="6090" y="14370"/>
                  </a:cubicBezTo>
                  <a:cubicBezTo>
                    <a:pt x="5960" y="14216"/>
                    <a:pt x="5854" y="14096"/>
                    <a:pt x="5755" y="13971"/>
                  </a:cubicBezTo>
                  <a:cubicBezTo>
                    <a:pt x="4964" y="12967"/>
                    <a:pt x="4458" y="12167"/>
                    <a:pt x="3657" y="11171"/>
                  </a:cubicBezTo>
                  <a:cubicBezTo>
                    <a:pt x="3337" y="10773"/>
                    <a:pt x="2972" y="10410"/>
                    <a:pt x="2634" y="10026"/>
                  </a:cubicBezTo>
                  <a:cubicBezTo>
                    <a:pt x="2472" y="9843"/>
                    <a:pt x="2283" y="9849"/>
                    <a:pt x="2071" y="9915"/>
                  </a:cubicBezTo>
                  <a:cubicBezTo>
                    <a:pt x="1856" y="9981"/>
                    <a:pt x="1574" y="9982"/>
                    <a:pt x="1303" y="10152"/>
                  </a:cubicBezTo>
                  <a:cubicBezTo>
                    <a:pt x="1209" y="10262"/>
                    <a:pt x="1332" y="10438"/>
                    <a:pt x="1349" y="10609"/>
                  </a:cubicBezTo>
                  <a:cubicBezTo>
                    <a:pt x="1369" y="10821"/>
                    <a:pt x="603" y="10792"/>
                    <a:pt x="203" y="11061"/>
                  </a:cubicBezTo>
                  <a:cubicBezTo>
                    <a:pt x="111" y="11123"/>
                    <a:pt x="286" y="11375"/>
                    <a:pt x="227" y="11440"/>
                  </a:cubicBezTo>
                  <a:cubicBezTo>
                    <a:pt x="51" y="11634"/>
                    <a:pt x="-61" y="11588"/>
                    <a:pt x="36" y="11826"/>
                  </a:cubicBezTo>
                  <a:cubicBezTo>
                    <a:pt x="896" y="13941"/>
                    <a:pt x="2182" y="15733"/>
                    <a:pt x="3218" y="17879"/>
                  </a:cubicBezTo>
                  <a:cubicBezTo>
                    <a:pt x="4865" y="21292"/>
                    <a:pt x="5178" y="19166"/>
                    <a:pt x="5654" y="19575"/>
                  </a:cubicBezTo>
                  <a:cubicBezTo>
                    <a:pt x="7119" y="20836"/>
                    <a:pt x="6474" y="21179"/>
                    <a:pt x="9921" y="16770"/>
                  </a:cubicBezTo>
                  <a:cubicBezTo>
                    <a:pt x="11378" y="14721"/>
                    <a:pt x="19009" y="5203"/>
                    <a:pt x="20710" y="3334"/>
                  </a:cubicBezTo>
                  <a:cubicBezTo>
                    <a:pt x="20919" y="3106"/>
                    <a:pt x="21118" y="2879"/>
                    <a:pt x="21258" y="2594"/>
                  </a:cubicBezTo>
                  <a:cubicBezTo>
                    <a:pt x="21526" y="2050"/>
                    <a:pt x="21539" y="2066"/>
                    <a:pt x="21150" y="1624"/>
                  </a:cubicBezTo>
                  <a:cubicBezTo>
                    <a:pt x="21006" y="1461"/>
                    <a:pt x="20856" y="1427"/>
                    <a:pt x="20646" y="1437"/>
                  </a:cubicBezTo>
                  <a:cubicBezTo>
                    <a:pt x="20244" y="1456"/>
                    <a:pt x="20044" y="1227"/>
                    <a:pt x="20086" y="860"/>
                  </a:cubicBezTo>
                  <a:cubicBezTo>
                    <a:pt x="20096" y="778"/>
                    <a:pt x="20075" y="672"/>
                    <a:pt x="20023" y="612"/>
                  </a:cubicBezTo>
                  <a:cubicBezTo>
                    <a:pt x="19903" y="469"/>
                    <a:pt x="19492" y="117"/>
                    <a:pt x="19340" y="6"/>
                  </a:cubicBezTo>
                  <a:close/>
                </a:path>
              </a:pathLst>
            </a:custGeom>
            <a:solidFill>
              <a:srgbClr val="88B42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78" name="Group"/>
          <p:cNvGrpSpPr/>
          <p:nvPr/>
        </p:nvGrpSpPr>
        <p:grpSpPr>
          <a:xfrm>
            <a:off x="4122354" y="5482440"/>
            <a:ext cx="3377485" cy="1004377"/>
            <a:chOff x="0" y="0"/>
            <a:chExt cx="3377483" cy="1004376"/>
          </a:xfrm>
        </p:grpSpPr>
        <p:sp>
          <p:nvSpPr>
            <p:cNvPr id="776" name="su(2) algebra"/>
            <p:cNvSpPr txBox="1"/>
            <p:nvPr/>
          </p:nvSpPr>
          <p:spPr>
            <a:xfrm>
              <a:off x="1041652" y="432876"/>
              <a:ext cx="2335832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8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su(2) algebra</a:t>
              </a:r>
            </a:p>
          </p:txBody>
        </p:sp>
        <p:sp>
          <p:nvSpPr>
            <p:cNvPr id="777" name="Dingbat Check"/>
            <p:cNvSpPr/>
            <p:nvPr/>
          </p:nvSpPr>
          <p:spPr>
            <a:xfrm>
              <a:off x="0" y="-1"/>
              <a:ext cx="873518" cy="830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404" extrusionOk="0">
                  <a:moveTo>
                    <a:pt x="19340" y="6"/>
                  </a:moveTo>
                  <a:cubicBezTo>
                    <a:pt x="18911" y="-308"/>
                    <a:pt x="8317" y="11620"/>
                    <a:pt x="6423" y="13985"/>
                  </a:cubicBezTo>
                  <a:cubicBezTo>
                    <a:pt x="6323" y="14108"/>
                    <a:pt x="6215" y="14226"/>
                    <a:pt x="6090" y="14370"/>
                  </a:cubicBezTo>
                  <a:cubicBezTo>
                    <a:pt x="5960" y="14216"/>
                    <a:pt x="5854" y="14096"/>
                    <a:pt x="5755" y="13971"/>
                  </a:cubicBezTo>
                  <a:cubicBezTo>
                    <a:pt x="4964" y="12967"/>
                    <a:pt x="4458" y="12167"/>
                    <a:pt x="3657" y="11171"/>
                  </a:cubicBezTo>
                  <a:cubicBezTo>
                    <a:pt x="3337" y="10773"/>
                    <a:pt x="2972" y="10410"/>
                    <a:pt x="2634" y="10026"/>
                  </a:cubicBezTo>
                  <a:cubicBezTo>
                    <a:pt x="2472" y="9843"/>
                    <a:pt x="2283" y="9849"/>
                    <a:pt x="2071" y="9915"/>
                  </a:cubicBezTo>
                  <a:cubicBezTo>
                    <a:pt x="1856" y="9981"/>
                    <a:pt x="1574" y="9982"/>
                    <a:pt x="1303" y="10152"/>
                  </a:cubicBezTo>
                  <a:cubicBezTo>
                    <a:pt x="1209" y="10262"/>
                    <a:pt x="1332" y="10438"/>
                    <a:pt x="1349" y="10609"/>
                  </a:cubicBezTo>
                  <a:cubicBezTo>
                    <a:pt x="1369" y="10821"/>
                    <a:pt x="603" y="10792"/>
                    <a:pt x="203" y="11061"/>
                  </a:cubicBezTo>
                  <a:cubicBezTo>
                    <a:pt x="111" y="11123"/>
                    <a:pt x="286" y="11375"/>
                    <a:pt x="227" y="11440"/>
                  </a:cubicBezTo>
                  <a:cubicBezTo>
                    <a:pt x="51" y="11634"/>
                    <a:pt x="-61" y="11588"/>
                    <a:pt x="36" y="11826"/>
                  </a:cubicBezTo>
                  <a:cubicBezTo>
                    <a:pt x="896" y="13941"/>
                    <a:pt x="2182" y="15733"/>
                    <a:pt x="3218" y="17879"/>
                  </a:cubicBezTo>
                  <a:cubicBezTo>
                    <a:pt x="4865" y="21292"/>
                    <a:pt x="5178" y="19166"/>
                    <a:pt x="5654" y="19575"/>
                  </a:cubicBezTo>
                  <a:cubicBezTo>
                    <a:pt x="7119" y="20836"/>
                    <a:pt x="6474" y="21179"/>
                    <a:pt x="9921" y="16770"/>
                  </a:cubicBezTo>
                  <a:cubicBezTo>
                    <a:pt x="11378" y="14721"/>
                    <a:pt x="19009" y="5203"/>
                    <a:pt x="20710" y="3334"/>
                  </a:cubicBezTo>
                  <a:cubicBezTo>
                    <a:pt x="20919" y="3106"/>
                    <a:pt x="21118" y="2879"/>
                    <a:pt x="21258" y="2594"/>
                  </a:cubicBezTo>
                  <a:cubicBezTo>
                    <a:pt x="21526" y="2050"/>
                    <a:pt x="21539" y="2066"/>
                    <a:pt x="21150" y="1624"/>
                  </a:cubicBezTo>
                  <a:cubicBezTo>
                    <a:pt x="21006" y="1461"/>
                    <a:pt x="20856" y="1427"/>
                    <a:pt x="20646" y="1437"/>
                  </a:cubicBezTo>
                  <a:cubicBezTo>
                    <a:pt x="20244" y="1456"/>
                    <a:pt x="20044" y="1227"/>
                    <a:pt x="20086" y="860"/>
                  </a:cubicBezTo>
                  <a:cubicBezTo>
                    <a:pt x="20096" y="778"/>
                    <a:pt x="20075" y="672"/>
                    <a:pt x="20023" y="612"/>
                  </a:cubicBezTo>
                  <a:cubicBezTo>
                    <a:pt x="19903" y="469"/>
                    <a:pt x="19492" y="117"/>
                    <a:pt x="19340" y="6"/>
                  </a:cubicBezTo>
                  <a:close/>
                </a:path>
              </a:pathLst>
            </a:custGeom>
            <a:solidFill>
              <a:srgbClr val="88B42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81" name="Group"/>
          <p:cNvGrpSpPr/>
          <p:nvPr/>
        </p:nvGrpSpPr>
        <p:grpSpPr>
          <a:xfrm>
            <a:off x="5811096" y="7348181"/>
            <a:ext cx="4355971" cy="1004378"/>
            <a:chOff x="0" y="0"/>
            <a:chExt cx="4355969" cy="1004376"/>
          </a:xfrm>
        </p:grpSpPr>
        <p:sp>
          <p:nvSpPr>
            <p:cNvPr id="779" name="Correct eigenvalues"/>
            <p:cNvSpPr txBox="1"/>
            <p:nvPr/>
          </p:nvSpPr>
          <p:spPr>
            <a:xfrm>
              <a:off x="1041652" y="432876"/>
              <a:ext cx="3314318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8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Correct eigenvalues</a:t>
              </a:r>
            </a:p>
          </p:txBody>
        </p:sp>
        <p:sp>
          <p:nvSpPr>
            <p:cNvPr id="780" name="Dingbat Check"/>
            <p:cNvSpPr/>
            <p:nvPr/>
          </p:nvSpPr>
          <p:spPr>
            <a:xfrm>
              <a:off x="0" y="-1"/>
              <a:ext cx="873518" cy="830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404" extrusionOk="0">
                  <a:moveTo>
                    <a:pt x="19340" y="6"/>
                  </a:moveTo>
                  <a:cubicBezTo>
                    <a:pt x="18911" y="-308"/>
                    <a:pt x="8317" y="11620"/>
                    <a:pt x="6423" y="13985"/>
                  </a:cubicBezTo>
                  <a:cubicBezTo>
                    <a:pt x="6323" y="14108"/>
                    <a:pt x="6215" y="14226"/>
                    <a:pt x="6090" y="14370"/>
                  </a:cubicBezTo>
                  <a:cubicBezTo>
                    <a:pt x="5960" y="14216"/>
                    <a:pt x="5854" y="14096"/>
                    <a:pt x="5755" y="13971"/>
                  </a:cubicBezTo>
                  <a:cubicBezTo>
                    <a:pt x="4964" y="12967"/>
                    <a:pt x="4458" y="12167"/>
                    <a:pt x="3657" y="11171"/>
                  </a:cubicBezTo>
                  <a:cubicBezTo>
                    <a:pt x="3337" y="10773"/>
                    <a:pt x="2972" y="10410"/>
                    <a:pt x="2634" y="10026"/>
                  </a:cubicBezTo>
                  <a:cubicBezTo>
                    <a:pt x="2472" y="9843"/>
                    <a:pt x="2283" y="9849"/>
                    <a:pt x="2071" y="9915"/>
                  </a:cubicBezTo>
                  <a:cubicBezTo>
                    <a:pt x="1856" y="9981"/>
                    <a:pt x="1574" y="9982"/>
                    <a:pt x="1303" y="10152"/>
                  </a:cubicBezTo>
                  <a:cubicBezTo>
                    <a:pt x="1209" y="10262"/>
                    <a:pt x="1332" y="10438"/>
                    <a:pt x="1349" y="10609"/>
                  </a:cubicBezTo>
                  <a:cubicBezTo>
                    <a:pt x="1369" y="10821"/>
                    <a:pt x="603" y="10792"/>
                    <a:pt x="203" y="11061"/>
                  </a:cubicBezTo>
                  <a:cubicBezTo>
                    <a:pt x="111" y="11123"/>
                    <a:pt x="286" y="11375"/>
                    <a:pt x="227" y="11440"/>
                  </a:cubicBezTo>
                  <a:cubicBezTo>
                    <a:pt x="51" y="11634"/>
                    <a:pt x="-61" y="11588"/>
                    <a:pt x="36" y="11826"/>
                  </a:cubicBezTo>
                  <a:cubicBezTo>
                    <a:pt x="896" y="13941"/>
                    <a:pt x="2182" y="15733"/>
                    <a:pt x="3218" y="17879"/>
                  </a:cubicBezTo>
                  <a:cubicBezTo>
                    <a:pt x="4865" y="21292"/>
                    <a:pt x="5178" y="19166"/>
                    <a:pt x="5654" y="19575"/>
                  </a:cubicBezTo>
                  <a:cubicBezTo>
                    <a:pt x="7119" y="20836"/>
                    <a:pt x="6474" y="21179"/>
                    <a:pt x="9921" y="16770"/>
                  </a:cubicBezTo>
                  <a:cubicBezTo>
                    <a:pt x="11378" y="14721"/>
                    <a:pt x="19009" y="5203"/>
                    <a:pt x="20710" y="3334"/>
                  </a:cubicBezTo>
                  <a:cubicBezTo>
                    <a:pt x="20919" y="3106"/>
                    <a:pt x="21118" y="2879"/>
                    <a:pt x="21258" y="2594"/>
                  </a:cubicBezTo>
                  <a:cubicBezTo>
                    <a:pt x="21526" y="2050"/>
                    <a:pt x="21539" y="2066"/>
                    <a:pt x="21150" y="1624"/>
                  </a:cubicBezTo>
                  <a:cubicBezTo>
                    <a:pt x="21006" y="1461"/>
                    <a:pt x="20856" y="1427"/>
                    <a:pt x="20646" y="1437"/>
                  </a:cubicBezTo>
                  <a:cubicBezTo>
                    <a:pt x="20244" y="1456"/>
                    <a:pt x="20044" y="1227"/>
                    <a:pt x="20086" y="860"/>
                  </a:cubicBezTo>
                  <a:cubicBezTo>
                    <a:pt x="20096" y="778"/>
                    <a:pt x="20075" y="672"/>
                    <a:pt x="20023" y="612"/>
                  </a:cubicBezTo>
                  <a:cubicBezTo>
                    <a:pt x="19903" y="469"/>
                    <a:pt x="19492" y="117"/>
                    <a:pt x="19340" y="6"/>
                  </a:cubicBezTo>
                  <a:close/>
                </a:path>
              </a:pathLst>
            </a:custGeom>
            <a:solidFill>
              <a:srgbClr val="88B42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82" name="11/14"/>
          <p:cNvSpPr txBox="1"/>
          <p:nvPr/>
        </p:nvSpPr>
        <p:spPr>
          <a:xfrm>
            <a:off x="12347706" y="9208597"/>
            <a:ext cx="584709" cy="397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PetitaMedium"/>
                <a:ea typeface="PetitaMedium"/>
                <a:cs typeface="PetitaMedium"/>
                <a:sym typeface="PetitaMedium"/>
              </a:defRPr>
            </a:lvl1pPr>
          </a:lstStyle>
          <a:p>
            <a:r>
              <a:t>11/14</a:t>
            </a:r>
          </a:p>
        </p:txBody>
      </p:sp>
      <p:grpSp>
        <p:nvGrpSpPr>
          <p:cNvPr id="788" name="Group"/>
          <p:cNvGrpSpPr/>
          <p:nvPr/>
        </p:nvGrpSpPr>
        <p:grpSpPr>
          <a:xfrm>
            <a:off x="3481329" y="6556771"/>
            <a:ext cx="7471671" cy="1917260"/>
            <a:chOff x="-50800" y="0"/>
            <a:chExt cx="7471669" cy="1917258"/>
          </a:xfrm>
        </p:grpSpPr>
        <p:pic>
          <p:nvPicPr>
            <p:cNvPr id="783" name="Rounded Rectangle" descr="Rounded Rectangl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0800" y="952058"/>
              <a:ext cx="2019044" cy="965201"/>
            </a:xfrm>
            <a:prstGeom prst="rect">
              <a:avLst/>
            </a:prstGeom>
            <a:effectLst/>
          </p:spPr>
        </p:pic>
        <p:pic>
          <p:nvPicPr>
            <p:cNvPr id="785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681" y="185629"/>
              <a:ext cx="3317116" cy="875405"/>
            </a:xfrm>
            <a:prstGeom prst="rect">
              <a:avLst/>
            </a:prstGeom>
            <a:effectLst/>
          </p:spPr>
        </p:pic>
        <p:sp>
          <p:nvSpPr>
            <p:cNvPr id="787" name="State of the particle in the laboratory frame"/>
            <p:cNvSpPr txBox="1"/>
            <p:nvPr/>
          </p:nvSpPr>
          <p:spPr>
            <a:xfrm>
              <a:off x="3951708" y="-1"/>
              <a:ext cx="3469162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State of the particle in the laboratory frame</a:t>
              </a:r>
            </a:p>
          </p:txBody>
        </p:sp>
      </p:grpSp>
      <p:grpSp>
        <p:nvGrpSpPr>
          <p:cNvPr id="796" name="Group"/>
          <p:cNvGrpSpPr/>
          <p:nvPr/>
        </p:nvGrpSpPr>
        <p:grpSpPr>
          <a:xfrm>
            <a:off x="219501" y="4711700"/>
            <a:ext cx="5759188" cy="4894407"/>
            <a:chOff x="0" y="0"/>
            <a:chExt cx="5759187" cy="4894406"/>
          </a:xfrm>
        </p:grpSpPr>
        <p:sp>
          <p:nvSpPr>
            <p:cNvPr id="789" name="Group"/>
            <p:cNvSpPr txBox="1"/>
            <p:nvPr/>
          </p:nvSpPr>
          <p:spPr>
            <a:xfrm>
              <a:off x="0" y="4462605"/>
              <a:ext cx="4396949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0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Bauke, Ahrens, Keitel, Grobe (2014)</a:t>
              </a:r>
            </a:p>
          </p:txBody>
        </p:sp>
        <p:grpSp>
          <p:nvGrpSpPr>
            <p:cNvPr id="795" name="Group"/>
            <p:cNvGrpSpPr/>
            <p:nvPr/>
          </p:nvGrpSpPr>
          <p:grpSpPr>
            <a:xfrm>
              <a:off x="0" y="0"/>
              <a:ext cx="5759187" cy="830073"/>
              <a:chOff x="0" y="0"/>
              <a:chExt cx="5759187" cy="830073"/>
            </a:xfrm>
          </p:grpSpPr>
          <p:pic>
            <p:nvPicPr>
              <p:cNvPr id="790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505147" y="0"/>
                <a:ext cx="5254040" cy="8300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794" name="Group"/>
              <p:cNvGrpSpPr/>
              <p:nvPr/>
            </p:nvGrpSpPr>
            <p:grpSpPr>
              <a:xfrm>
                <a:off x="0" y="198597"/>
                <a:ext cx="254000" cy="254001"/>
                <a:chOff x="0" y="0"/>
                <a:chExt cx="254000" cy="254000"/>
              </a:xfrm>
            </p:grpSpPr>
            <p:sp>
              <p:nvSpPr>
                <p:cNvPr id="791" name="Circle"/>
                <p:cNvSpPr/>
                <p:nvPr/>
              </p:nvSpPr>
              <p:spPr>
                <a:xfrm>
                  <a:off x="0" y="0"/>
                  <a:ext cx="254000" cy="254000"/>
                </a:xfrm>
                <a:prstGeom prst="ellipse">
                  <a:avLst/>
                </a:prstGeom>
                <a:solidFill>
                  <a:srgbClr val="2951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92" name="Circle"/>
                <p:cNvSpPr/>
                <p:nvPr/>
              </p:nvSpPr>
              <p:spPr>
                <a:xfrm>
                  <a:off x="31750" y="31750"/>
                  <a:ext cx="190500" cy="1905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93" name="Circle"/>
                <p:cNvSpPr/>
                <p:nvPr/>
              </p:nvSpPr>
              <p:spPr>
                <a:xfrm>
                  <a:off x="50800" y="50800"/>
                  <a:ext cx="152400" cy="152400"/>
                </a:xfrm>
                <a:prstGeom prst="ellipse">
                  <a:avLst/>
                </a:prstGeom>
                <a:solidFill>
                  <a:srgbClr val="2951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  <p:grpSp>
        <p:nvGrpSpPr>
          <p:cNvPr id="804" name="Group"/>
          <p:cNvGrpSpPr/>
          <p:nvPr/>
        </p:nvGrpSpPr>
        <p:grpSpPr>
          <a:xfrm>
            <a:off x="219501" y="6992722"/>
            <a:ext cx="5179273" cy="1239819"/>
            <a:chOff x="0" y="0"/>
            <a:chExt cx="5179271" cy="1239818"/>
          </a:xfrm>
        </p:grpSpPr>
        <p:grpSp>
          <p:nvGrpSpPr>
            <p:cNvPr id="799" name="Group"/>
            <p:cNvGrpSpPr/>
            <p:nvPr/>
          </p:nvGrpSpPr>
          <p:grpSpPr>
            <a:xfrm>
              <a:off x="505147" y="0"/>
              <a:ext cx="4674125" cy="1239819"/>
              <a:chOff x="0" y="0"/>
              <a:chExt cx="4674124" cy="1239818"/>
            </a:xfrm>
          </p:grpSpPr>
          <p:pic>
            <p:nvPicPr>
              <p:cNvPr id="797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2232262" cy="4753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8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764440"/>
                <a:ext cx="4674125" cy="47537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03" name="Group"/>
            <p:cNvGrpSpPr/>
            <p:nvPr/>
          </p:nvGrpSpPr>
          <p:grpSpPr>
            <a:xfrm>
              <a:off x="0" y="101459"/>
              <a:ext cx="254000" cy="254001"/>
              <a:chOff x="0" y="0"/>
              <a:chExt cx="254000" cy="254000"/>
            </a:xfrm>
          </p:grpSpPr>
          <p:sp>
            <p:nvSpPr>
              <p:cNvPr id="800" name="Circle"/>
              <p:cNvSpPr/>
              <p:nvPr/>
            </p:nvSpPr>
            <p:spPr>
              <a:xfrm>
                <a:off x="0" y="0"/>
                <a:ext cx="254000" cy="254000"/>
              </a:xfrm>
              <a:prstGeom prst="ellipse">
                <a:avLst/>
              </a:prstGeom>
              <a:solidFill>
                <a:srgbClr val="2951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1" name="Circle"/>
              <p:cNvSpPr/>
              <p:nvPr/>
            </p:nvSpPr>
            <p:spPr>
              <a:xfrm>
                <a:off x="31750" y="31750"/>
                <a:ext cx="190500" cy="1905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2" name="Circle"/>
              <p:cNvSpPr/>
              <p:nvPr/>
            </p:nvSpPr>
            <p:spPr>
              <a:xfrm>
                <a:off x="50800" y="50800"/>
                <a:ext cx="152400" cy="152400"/>
              </a:xfrm>
              <a:prstGeom prst="ellipse">
                <a:avLst/>
              </a:prstGeom>
              <a:solidFill>
                <a:srgbClr val="2951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810" name="Group"/>
          <p:cNvGrpSpPr/>
          <p:nvPr/>
        </p:nvGrpSpPr>
        <p:grpSpPr>
          <a:xfrm>
            <a:off x="219501" y="5966398"/>
            <a:ext cx="3454259" cy="440673"/>
            <a:chOff x="0" y="0"/>
            <a:chExt cx="3454257" cy="440671"/>
          </a:xfrm>
        </p:grpSpPr>
        <p:pic>
          <p:nvPicPr>
            <p:cNvPr id="805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5147" y="0"/>
              <a:ext cx="2949111" cy="440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09" name="Group"/>
            <p:cNvGrpSpPr/>
            <p:nvPr/>
          </p:nvGrpSpPr>
          <p:grpSpPr>
            <a:xfrm>
              <a:off x="0" y="83656"/>
              <a:ext cx="254000" cy="254001"/>
              <a:chOff x="0" y="0"/>
              <a:chExt cx="254000" cy="254000"/>
            </a:xfrm>
          </p:grpSpPr>
          <p:sp>
            <p:nvSpPr>
              <p:cNvPr id="806" name="Circle"/>
              <p:cNvSpPr/>
              <p:nvPr/>
            </p:nvSpPr>
            <p:spPr>
              <a:xfrm>
                <a:off x="0" y="0"/>
                <a:ext cx="254000" cy="254000"/>
              </a:xfrm>
              <a:prstGeom prst="ellipse">
                <a:avLst/>
              </a:prstGeom>
              <a:solidFill>
                <a:srgbClr val="2951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7" name="Circle"/>
              <p:cNvSpPr/>
              <p:nvPr/>
            </p:nvSpPr>
            <p:spPr>
              <a:xfrm>
                <a:off x="31750" y="31750"/>
                <a:ext cx="190500" cy="1905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8" name="Circle"/>
              <p:cNvSpPr/>
              <p:nvPr/>
            </p:nvSpPr>
            <p:spPr>
              <a:xfrm>
                <a:off x="50800" y="50800"/>
                <a:ext cx="152400" cy="152400"/>
              </a:xfrm>
              <a:prstGeom prst="ellipse">
                <a:avLst/>
              </a:prstGeom>
              <a:solidFill>
                <a:srgbClr val="2951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1" name="Equation"/>
              <p:cNvSpPr txBox="1"/>
              <p:nvPr/>
            </p:nvSpPr>
            <p:spPr>
              <a:xfrm>
                <a:off x="4473487" y="3317741"/>
                <a:ext cx="3947441" cy="71954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lim>
                              <m:r>
                                <a:rPr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̂</m:t>
                              </m:r>
                            </m:lim>
                          </m:limUpp>
                        </m:e>
                        <m:sub>
                          <m: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limUpp>
                            <m:limUppPr>
                              <m:ctrlPr>
                                <a:rPr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lim>
                              <m:r>
                                <a:rPr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̂</m:t>
                              </m:r>
                            </m:lim>
                          </m:limUpp>
                        </m:e>
                        <m:sub>
                          <m: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sz="4300" dirty="0"/>
              </a:p>
            </p:txBody>
          </p:sp>
        </mc:Choice>
        <mc:Fallback xmlns="">
          <p:sp>
            <p:nvSpPr>
              <p:cNvPr id="81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487" y="3317741"/>
                <a:ext cx="3947441" cy="719543"/>
              </a:xfrm>
              <a:prstGeom prst="rect">
                <a:avLst/>
              </a:prstGeom>
              <a:blipFill>
                <a:blip r:embed="rId8"/>
                <a:stretch>
                  <a:fillRect r="-11592" b="-4152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>
          <a:xfrm>
            <a:off x="3810000" y="3186837"/>
            <a:ext cx="98653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600" dirty="0" err="1">
                <a:solidFill>
                  <a:srgbClr val="0033CC"/>
                </a:solidFill>
                <a:latin typeface="NimbusRomNo9L-Regu"/>
              </a:rPr>
              <a:t>Foldy-Wouthuysen</a:t>
            </a:r>
            <a:r>
              <a:rPr lang="en-US" sz="2600" dirty="0">
                <a:solidFill>
                  <a:srgbClr val="0033CC"/>
                </a:solidFill>
                <a:latin typeface="NimbusRomNo9L-Regu"/>
              </a:rPr>
              <a:t> or Pryce spin operator</a:t>
            </a:r>
          </a:p>
        </p:txBody>
      </p:sp>
      <p:sp>
        <p:nvSpPr>
          <p:cNvPr id="3" name="Rechteck 2"/>
          <p:cNvSpPr/>
          <p:nvPr/>
        </p:nvSpPr>
        <p:spPr>
          <a:xfrm>
            <a:off x="85389" y="3507155"/>
            <a:ext cx="3165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>
                <a:solidFill>
                  <a:srgbClr val="0033CC"/>
                </a:solidFill>
                <a:latin typeface="NimbusRomNo9L-Regu"/>
              </a:rPr>
              <a:t>Pauli-</a:t>
            </a:r>
            <a:r>
              <a:rPr lang="de-AT" sz="2800" dirty="0" err="1">
                <a:solidFill>
                  <a:srgbClr val="0033CC"/>
                </a:solidFill>
                <a:latin typeface="NimbusRomNo9L-Regu"/>
              </a:rPr>
              <a:t>Lubanski</a:t>
            </a:r>
            <a:r>
              <a:rPr lang="de-AT" sz="2800" dirty="0">
                <a:solidFill>
                  <a:srgbClr val="0033CC"/>
                </a:solidFill>
                <a:latin typeface="NimbusRomNo9L-Regu"/>
              </a:rPr>
              <a:t> </a:t>
            </a:r>
            <a:r>
              <a:rPr lang="de-AT" sz="2800" dirty="0" err="1">
                <a:solidFill>
                  <a:srgbClr val="0033CC"/>
                </a:solidFill>
                <a:latin typeface="NimbusRomNo9L-Regu"/>
              </a:rPr>
              <a:t>operator</a:t>
            </a:r>
            <a:endParaRPr lang="de-AT" sz="2800" dirty="0">
              <a:solidFill>
                <a:srgbClr val="0033CC"/>
              </a:solidFill>
            </a:endParaRPr>
          </a:p>
        </p:txBody>
      </p:sp>
      <p:cxnSp>
        <p:nvCxnSpPr>
          <p:cNvPr id="45" name="Gerade Verbindung mit Pfeil 44"/>
          <p:cNvCxnSpPr/>
          <p:nvPr/>
        </p:nvCxnSpPr>
        <p:spPr>
          <a:xfrm flipV="1">
            <a:off x="1637251" y="4470419"/>
            <a:ext cx="0" cy="348343"/>
          </a:xfrm>
          <a:prstGeom prst="straightConnector1">
            <a:avLst/>
          </a:prstGeom>
          <a:ln w="38100" cap="flat" cmpd="sng" algn="ctr">
            <a:solidFill>
              <a:srgbClr val="0033CC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50522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pin measurement"/>
          <p:cNvSpPr txBox="1">
            <a:spLocks noGrp="1"/>
          </p:cNvSpPr>
          <p:nvPr>
            <p:ph type="title" idx="4294967295"/>
          </p:nvPr>
        </p:nvSpPr>
        <p:spPr>
          <a:xfrm>
            <a:off x="0" y="12288"/>
            <a:ext cx="13004800" cy="114522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1C3A53"/>
                </a:solidFill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t>Spin measurement</a:t>
            </a:r>
          </a:p>
        </p:txBody>
      </p:sp>
      <p:sp>
        <p:nvSpPr>
          <p:cNvPr id="839" name="Line"/>
          <p:cNvSpPr/>
          <p:nvPr/>
        </p:nvSpPr>
        <p:spPr>
          <a:xfrm>
            <a:off x="1935940" y="1313311"/>
            <a:ext cx="10767620" cy="1"/>
          </a:xfrm>
          <a:prstGeom prst="line">
            <a:avLst/>
          </a:prstGeom>
          <a:ln w="50800">
            <a:solidFill>
              <a:srgbClr val="1C3A5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40" name="13/14"/>
          <p:cNvSpPr txBox="1"/>
          <p:nvPr/>
        </p:nvSpPr>
        <p:spPr>
          <a:xfrm>
            <a:off x="12335260" y="9208597"/>
            <a:ext cx="609601" cy="397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PetitaMedium"/>
                <a:ea typeface="PetitaMedium"/>
                <a:cs typeface="PetitaMedium"/>
                <a:sym typeface="PetitaMedium"/>
              </a:defRPr>
            </a:lvl1pPr>
          </a:lstStyle>
          <a:p>
            <a:r>
              <a:t>13/14</a:t>
            </a:r>
          </a:p>
        </p:txBody>
      </p:sp>
      <p:grpSp>
        <p:nvGrpSpPr>
          <p:cNvPr id="843" name="Group"/>
          <p:cNvGrpSpPr/>
          <p:nvPr/>
        </p:nvGrpSpPr>
        <p:grpSpPr>
          <a:xfrm>
            <a:off x="805139" y="1426765"/>
            <a:ext cx="11809522" cy="3111501"/>
            <a:chOff x="0" y="0"/>
            <a:chExt cx="11809520" cy="3111500"/>
          </a:xfrm>
        </p:grpSpPr>
        <p:sp>
          <p:nvSpPr>
            <p:cNvPr id="841" name="In the rest frame A:"/>
            <p:cNvSpPr txBox="1"/>
            <p:nvPr/>
          </p:nvSpPr>
          <p:spPr>
            <a:xfrm>
              <a:off x="1150926" y="182761"/>
              <a:ext cx="3550689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800" b="1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In the rest frame A:</a:t>
              </a:r>
            </a:p>
          </p:txBody>
        </p:sp>
        <p:sp>
          <p:nvSpPr>
            <p:cNvPr id="842" name="Rectangle"/>
            <p:cNvSpPr/>
            <p:nvPr/>
          </p:nvSpPr>
          <p:spPr>
            <a:xfrm>
              <a:off x="0" y="0"/>
              <a:ext cx="11809521" cy="3111500"/>
            </a:xfrm>
            <a:prstGeom prst="rect">
              <a:avLst/>
            </a:prstGeom>
            <a:noFill/>
            <a:ln w="50800" cap="flat">
              <a:solidFill>
                <a:srgbClr val="29517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46" name="Group"/>
          <p:cNvGrpSpPr/>
          <p:nvPr/>
        </p:nvGrpSpPr>
        <p:grpSpPr>
          <a:xfrm>
            <a:off x="805140" y="4697015"/>
            <a:ext cx="11809521" cy="4486183"/>
            <a:chOff x="0" y="0"/>
            <a:chExt cx="11809520" cy="4486181"/>
          </a:xfrm>
        </p:grpSpPr>
        <p:sp>
          <p:nvSpPr>
            <p:cNvPr id="844" name="In the laboratory frame C:"/>
            <p:cNvSpPr txBox="1"/>
            <p:nvPr/>
          </p:nvSpPr>
          <p:spPr>
            <a:xfrm>
              <a:off x="1150926" y="58615"/>
              <a:ext cx="4738730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800" b="1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In the laboratory frame C:</a:t>
              </a:r>
            </a:p>
          </p:txBody>
        </p:sp>
        <p:sp>
          <p:nvSpPr>
            <p:cNvPr id="845" name="Rectangle"/>
            <p:cNvSpPr/>
            <p:nvPr/>
          </p:nvSpPr>
          <p:spPr>
            <a:xfrm>
              <a:off x="0" y="0"/>
              <a:ext cx="11809521" cy="4486182"/>
            </a:xfrm>
            <a:prstGeom prst="rect">
              <a:avLst/>
            </a:prstGeom>
            <a:noFill/>
            <a:ln w="50800" cap="flat">
              <a:solidFill>
                <a:srgbClr val="29517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7" name="Equation"/>
              <p:cNvSpPr txBox="1"/>
              <p:nvPr/>
            </p:nvSpPr>
            <p:spPr>
              <a:xfrm>
                <a:off x="2356705" y="8005163"/>
                <a:ext cx="9841622" cy="90638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begChr m:val="["/>
                          <m:endChr m:val="]"/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Upp>
                            <m:limUpp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  <m:lim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d>
                            <m:d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Upp>
                                <m:limUppPr>
                                  <m:ctrlP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m:rPr>
                                      <m:sty m:val="p"/>
                                    </m:rP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lim>
                                  <m: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⃗</m:t>
                                  </m:r>
                                </m:lim>
                              </m:limUpp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limUpp>
                                    <m:limUppPr>
                                      <m:ctrlPr>
                                        <a:rPr sz="29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>
                                      <m:r>
                                        <a:rPr sz="29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lim>
                                      <m:r>
                                        <a:rPr sz="29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⃗</m:t>
                                      </m:r>
                                    </m:lim>
                                  </m:limUpp>
                                </m:e>
                                <m:sub>
                                  <m: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limUpp>
                                <m:limUppPr>
                                  <m:ctrlP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lim>
                                  <m: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⃗</m:t>
                                  </m:r>
                                </m:lim>
                              </m:limUpp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limUpp>
                            <m:limUpp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lim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</m:e>
                        <m:sup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Upp>
                            <m:limUpp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  <m:lim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limUpp>
                                <m:limUppPr>
                                  <m:ctrlP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lim>
                                  <m:r>
                                    <a:rPr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⃗</m:t>
                                  </m:r>
                                </m:lim>
                              </m:limUpp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limUpp>
                            <m:limUpp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lim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</m:e>
                        <m:sup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sz="2900"/>
              </a:p>
            </p:txBody>
          </p:sp>
        </mc:Choice>
        <mc:Fallback xmlns="">
          <p:sp>
            <p:nvSpPr>
              <p:cNvPr id="84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05" y="8005163"/>
                <a:ext cx="9841622" cy="906387"/>
              </a:xfrm>
              <a:prstGeom prst="rect">
                <a:avLst/>
              </a:prstGeom>
              <a:blipFill>
                <a:blip r:embed="rId2"/>
                <a:stretch>
                  <a:fillRect b="-738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8" name="Equation"/>
              <p:cNvSpPr txBox="1"/>
              <p:nvPr/>
            </p:nvSpPr>
            <p:spPr>
              <a:xfrm>
                <a:off x="8470139" y="2684865"/>
                <a:ext cx="3175032" cy="64127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limUpp>
                            <m:limUppPr>
                              <m:ctrlP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lim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</m:e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limUpp>
                        <m:limUp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lim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84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139" y="2684865"/>
                <a:ext cx="3175032" cy="641279"/>
              </a:xfrm>
              <a:prstGeom prst="rect">
                <a:avLst/>
              </a:prstGeom>
              <a:blipFill>
                <a:blip r:embed="rId3"/>
                <a:stretch>
                  <a:fillRect b="-3962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5" name="Group"/>
          <p:cNvGrpSpPr/>
          <p:nvPr/>
        </p:nvGrpSpPr>
        <p:grpSpPr>
          <a:xfrm>
            <a:off x="957539" y="1490655"/>
            <a:ext cx="6828595" cy="2953013"/>
            <a:chOff x="0" y="0"/>
            <a:chExt cx="6828594" cy="2953012"/>
          </a:xfrm>
        </p:grpSpPr>
        <p:grpSp>
          <p:nvGrpSpPr>
            <p:cNvPr id="862" name="Group"/>
            <p:cNvGrpSpPr/>
            <p:nvPr/>
          </p:nvGrpSpPr>
          <p:grpSpPr>
            <a:xfrm>
              <a:off x="0" y="-1"/>
              <a:ext cx="6828595" cy="2953014"/>
              <a:chOff x="0" y="0"/>
              <a:chExt cx="6828594" cy="2953012"/>
            </a:xfrm>
          </p:grpSpPr>
          <p:sp>
            <p:nvSpPr>
              <p:cNvPr id="849" name="spin"/>
              <p:cNvSpPr txBox="1"/>
              <p:nvPr/>
            </p:nvSpPr>
            <p:spPr>
              <a:xfrm>
                <a:off x="822842" y="920360"/>
                <a:ext cx="1154566" cy="571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800">
                    <a:latin typeface="Palatino"/>
                    <a:ea typeface="Palatino"/>
                    <a:cs typeface="Palatino"/>
                    <a:sym typeface="Palatino"/>
                  </a:defRPr>
                </a:lvl1pPr>
              </a:lstStyle>
              <a:p>
                <a:r>
                  <a:t>spin</a:t>
                </a:r>
              </a:p>
            </p:txBody>
          </p:sp>
          <p:grpSp>
            <p:nvGrpSpPr>
              <p:cNvPr id="861" name="Group"/>
              <p:cNvGrpSpPr/>
              <p:nvPr/>
            </p:nvGrpSpPr>
            <p:grpSpPr>
              <a:xfrm>
                <a:off x="0" y="0"/>
                <a:ext cx="6828595" cy="2953013"/>
                <a:chOff x="0" y="0"/>
                <a:chExt cx="6828594" cy="2953012"/>
              </a:xfrm>
            </p:grpSpPr>
            <p:sp>
              <p:nvSpPr>
                <p:cNvPr id="850" name="Line"/>
                <p:cNvSpPr/>
                <p:nvPr/>
              </p:nvSpPr>
              <p:spPr>
                <a:xfrm flipV="1">
                  <a:off x="442224" y="343814"/>
                  <a:ext cx="1" cy="2609199"/>
                </a:xfrm>
                <a:prstGeom prst="line">
                  <a:avLst/>
                </a:prstGeom>
                <a:noFill/>
                <a:ln w="88900" cap="flat">
                  <a:solidFill>
                    <a:srgbClr val="2C5BE2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pic>
              <p:nvPicPr>
                <p:cNvPr id="851" name="Image" descr="Image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355600" cy="44907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854" name="Group"/>
                <p:cNvGrpSpPr/>
                <p:nvPr/>
              </p:nvGrpSpPr>
              <p:grpSpPr>
                <a:xfrm>
                  <a:off x="904930" y="1491860"/>
                  <a:ext cx="889001" cy="889001"/>
                  <a:chOff x="0" y="0"/>
                  <a:chExt cx="889000" cy="889000"/>
                </a:xfrm>
              </p:grpSpPr>
              <p:sp>
                <p:nvSpPr>
                  <p:cNvPr id="852" name="Circle"/>
                  <p:cNvSpPr/>
                  <p:nvPr/>
                </p:nvSpPr>
                <p:spPr>
                  <a:xfrm>
                    <a:off x="0" y="0"/>
                    <a:ext cx="889000" cy="8890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/>
                      </a:gs>
                      <a:gs pos="44584">
                        <a:srgbClr val="A1A1A1"/>
                      </a:gs>
                      <a:gs pos="100000">
                        <a:srgbClr val="424242"/>
                      </a:gs>
                    </a:gsLst>
                    <a:path path="shape">
                      <a:fillToRect l="59207" t="33871" r="40792" b="66128"/>
                    </a:path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53" name="Arrow"/>
                  <p:cNvSpPr/>
                  <p:nvPr/>
                </p:nvSpPr>
                <p:spPr>
                  <a:xfrm rot="16200000">
                    <a:off x="114412" y="180078"/>
                    <a:ext cx="660176" cy="528844"/>
                  </a:xfrm>
                  <a:prstGeom prst="rightArrow">
                    <a:avLst>
                      <a:gd name="adj1" fmla="val 36494"/>
                      <a:gd name="adj2" fmla="val 65044"/>
                    </a:avLst>
                  </a:prstGeom>
                  <a:solidFill>
                    <a:srgbClr val="2C5BE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860" name="Group"/>
                <p:cNvGrpSpPr/>
                <p:nvPr/>
              </p:nvGrpSpPr>
              <p:grpSpPr>
                <a:xfrm>
                  <a:off x="2431236" y="1083705"/>
                  <a:ext cx="4397359" cy="1624718"/>
                  <a:chOff x="0" y="0"/>
                  <a:chExt cx="4397358" cy="1624716"/>
                </a:xfrm>
              </p:grpSpPr>
              <p:pic>
                <p:nvPicPr>
                  <p:cNvPr id="855" name="Image" descr="Image"/>
                  <p:cNvPicPr>
                    <a:picLocks noChangeAspect="1"/>
                  </p:cNvPicPr>
                  <p:nvPr/>
                </p:nvPicPr>
                <p:blipFill>
                  <a:blip r:embed="rId5">
                    <a:extLst/>
                  </a:blip>
                  <a:stretch>
                    <a:fillRect/>
                  </a:stretch>
                </p:blipFill>
                <p:spPr>
                  <a:xfrm>
                    <a:off x="3344905" y="1374074"/>
                    <a:ext cx="205783" cy="25064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856" name="Line"/>
                  <p:cNvSpPr/>
                  <p:nvPr/>
                </p:nvSpPr>
                <p:spPr>
                  <a:xfrm>
                    <a:off x="0" y="1307364"/>
                    <a:ext cx="3550688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  <a:endParaRPr/>
                  </a:p>
                </p:txBody>
              </p:sp>
              <p:pic>
                <p:nvPicPr>
                  <p:cNvPr id="857" name="Image" descr="Image"/>
                  <p:cNvPicPr>
                    <a:picLocks/>
                  </p:cNvPicPr>
                  <p:nvPr/>
                </p:nvPicPr>
                <p:blipFill>
                  <a:blip r:embed="rId6">
                    <a:extLst/>
                  </a:blip>
                  <a:stretch>
                    <a:fillRect/>
                  </a:stretch>
                </p:blipFill>
                <p:spPr>
                  <a:xfrm>
                    <a:off x="211216" y="0"/>
                    <a:ext cx="1157008" cy="1380717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858" name="laboratory"/>
                  <p:cNvSpPr txBox="1"/>
                  <p:nvPr/>
                </p:nvSpPr>
                <p:spPr>
                  <a:xfrm>
                    <a:off x="2523719" y="54451"/>
                    <a:ext cx="1873640" cy="5715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sz="2800">
                        <a:latin typeface="Palatino"/>
                        <a:ea typeface="Palatino"/>
                        <a:cs typeface="Palatino"/>
                        <a:sym typeface="Palatino"/>
                      </a:defRPr>
                    </a:lvl1pPr>
                  </a:lstStyle>
                  <a:p>
                    <a:r>
                      <a:t>laboratory</a:t>
                    </a:r>
                  </a:p>
                </p:txBody>
              </p:sp>
              <p:pic>
                <p:nvPicPr>
                  <p:cNvPr id="859" name="Image" descr="Image"/>
                  <p:cNvPicPr>
                    <a:picLocks/>
                  </p:cNvPicPr>
                  <p:nvPr/>
                </p:nvPicPr>
                <p:blipFill>
                  <a:blip r:embed="rId6">
                    <a:alphaModFix amt="60371"/>
                    <a:extLst/>
                  </a:blip>
                  <a:stretch>
                    <a:fillRect/>
                  </a:stretch>
                </p:blipFill>
                <p:spPr>
                  <a:xfrm>
                    <a:off x="1707332" y="0"/>
                    <a:ext cx="1157007" cy="1380717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3" name="Equation"/>
                <p:cNvSpPr txBox="1"/>
                <p:nvPr/>
              </p:nvSpPr>
              <p:spPr>
                <a:xfrm>
                  <a:off x="2751721" y="2511858"/>
                  <a:ext cx="624477" cy="3162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86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721" y="2511858"/>
                  <a:ext cx="624477" cy="316251"/>
                </a:xfrm>
                <a:prstGeom prst="rect">
                  <a:avLst/>
                </a:prstGeom>
                <a:blipFill>
                  <a:blip r:embed="rId7"/>
                  <a:stretch>
                    <a:fillRect r="-19417" b="-725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4" name="Equation"/>
                <p:cNvSpPr txBox="1"/>
                <p:nvPr/>
              </p:nvSpPr>
              <p:spPr>
                <a:xfrm>
                  <a:off x="4363806" y="2511858"/>
                  <a:ext cx="650446" cy="3162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86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3806" y="2511858"/>
                  <a:ext cx="650446" cy="316251"/>
                </a:xfrm>
                <a:prstGeom prst="rect">
                  <a:avLst/>
                </a:prstGeom>
                <a:blipFill>
                  <a:blip r:embed="rId8"/>
                  <a:stretch>
                    <a:fillRect r="-14953" b="-725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1" name="Group"/>
          <p:cNvGrpSpPr/>
          <p:nvPr/>
        </p:nvGrpSpPr>
        <p:grpSpPr>
          <a:xfrm>
            <a:off x="919439" y="5427084"/>
            <a:ext cx="8487521" cy="2792011"/>
            <a:chOff x="0" y="0"/>
            <a:chExt cx="8487519" cy="2792009"/>
          </a:xfrm>
        </p:grpSpPr>
        <p:grpSp>
          <p:nvGrpSpPr>
            <p:cNvPr id="879" name="Group"/>
            <p:cNvGrpSpPr/>
            <p:nvPr/>
          </p:nvGrpSpPr>
          <p:grpSpPr>
            <a:xfrm>
              <a:off x="0" y="-1"/>
              <a:ext cx="8487521" cy="2792011"/>
              <a:chOff x="0" y="0"/>
              <a:chExt cx="8487519" cy="2792009"/>
            </a:xfrm>
          </p:grpSpPr>
          <p:pic>
            <p:nvPicPr>
              <p:cNvPr id="866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7344919" y="2064857"/>
                <a:ext cx="205783" cy="2506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67" name="Line"/>
              <p:cNvSpPr/>
              <p:nvPr/>
            </p:nvSpPr>
            <p:spPr>
              <a:xfrm>
                <a:off x="4000012" y="1998147"/>
                <a:ext cx="3550688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grpSp>
            <p:nvGrpSpPr>
              <p:cNvPr id="878" name="Group"/>
              <p:cNvGrpSpPr/>
              <p:nvPr/>
            </p:nvGrpSpPr>
            <p:grpSpPr>
              <a:xfrm>
                <a:off x="0" y="-1"/>
                <a:ext cx="8487521" cy="2792011"/>
                <a:chOff x="0" y="0"/>
                <a:chExt cx="8487520" cy="2792009"/>
              </a:xfrm>
            </p:grpSpPr>
            <p:pic>
              <p:nvPicPr>
                <p:cNvPr id="868" name="Image" descr="Image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174289"/>
                  <a:ext cx="355600" cy="44907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69" name="Image" descr="Image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942262" y="456599"/>
                  <a:ext cx="342901" cy="44907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870" name="particle"/>
                <p:cNvSpPr txBox="1"/>
                <p:nvPr/>
              </p:nvSpPr>
              <p:spPr>
                <a:xfrm>
                  <a:off x="6613881" y="307394"/>
                  <a:ext cx="1873640" cy="571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800">
                      <a:latin typeface="Palatino"/>
                      <a:ea typeface="Palatino"/>
                      <a:cs typeface="Palatino"/>
                      <a:sym typeface="Palatino"/>
                    </a:defRPr>
                  </a:lvl1pPr>
                </a:lstStyle>
                <a:p>
                  <a:r>
                    <a:t>particle</a:t>
                  </a:r>
                </a:p>
              </p:txBody>
            </p:sp>
            <p:grpSp>
              <p:nvGrpSpPr>
                <p:cNvPr id="877" name="Group"/>
                <p:cNvGrpSpPr/>
                <p:nvPr/>
              </p:nvGrpSpPr>
              <p:grpSpPr>
                <a:xfrm>
                  <a:off x="557662" y="-1"/>
                  <a:ext cx="4810574" cy="2792011"/>
                  <a:chOff x="0" y="0"/>
                  <a:chExt cx="4810573" cy="2792009"/>
                </a:xfrm>
              </p:grpSpPr>
              <p:pic>
                <p:nvPicPr>
                  <p:cNvPr id="871" name="Image" descr="Image"/>
                  <p:cNvPicPr>
                    <a:picLocks/>
                  </p:cNvPicPr>
                  <p:nvPr/>
                </p:nvPicPr>
                <p:blipFill>
                  <a:blip r:embed="rId6">
                    <a:extLst/>
                  </a:blip>
                  <a:srcRect/>
                  <a:stretch>
                    <a:fillRect/>
                  </a:stretch>
                </p:blipFill>
                <p:spPr>
                  <a:xfrm>
                    <a:off x="3653566" y="690782"/>
                    <a:ext cx="1157008" cy="1380718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grpSp>
                <p:nvGrpSpPr>
                  <p:cNvPr id="874" name="Group"/>
                  <p:cNvGrpSpPr/>
                  <p:nvPr/>
                </p:nvGrpSpPr>
                <p:grpSpPr>
                  <a:xfrm>
                    <a:off x="3833390" y="-1"/>
                    <a:ext cx="797245" cy="797245"/>
                    <a:chOff x="0" y="0"/>
                    <a:chExt cx="797243" cy="797243"/>
                  </a:xfrm>
                </p:grpSpPr>
                <p:sp>
                  <p:nvSpPr>
                    <p:cNvPr id="872" name="Circle"/>
                    <p:cNvSpPr/>
                    <p:nvPr/>
                  </p:nvSpPr>
                  <p:spPr>
                    <a:xfrm rot="18707730">
                      <a:off x="116312" y="116312"/>
                      <a:ext cx="564620" cy="56462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FF"/>
                        </a:gs>
                        <a:gs pos="44584">
                          <a:srgbClr val="A1A1A1"/>
                        </a:gs>
                        <a:gs pos="100000">
                          <a:srgbClr val="424242"/>
                        </a:gs>
                      </a:gsLst>
                      <a:path path="shape">
                        <a:fillToRect l="58245" t="38452" r="41754" b="61547"/>
                      </a:path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2400"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873" name="Arrow"/>
                    <p:cNvSpPr/>
                    <p:nvPr/>
                  </p:nvSpPr>
                  <p:spPr>
                    <a:xfrm rot="13307730">
                      <a:off x="169525" y="208988"/>
                      <a:ext cx="419289" cy="335878"/>
                    </a:xfrm>
                    <a:prstGeom prst="rightArrow">
                      <a:avLst>
                        <a:gd name="adj1" fmla="val 34655"/>
                        <a:gd name="adj2" fmla="val 61787"/>
                      </a:avLst>
                    </a:prstGeom>
                    <a:gradFill flip="none" rotWithShape="1">
                      <a:gsLst>
                        <a:gs pos="0">
                          <a:srgbClr val="A71500"/>
                        </a:gs>
                        <a:gs pos="47611">
                          <a:srgbClr val="553D60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-3781" r="50000" b="103781"/>
                      </a:path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2400"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875" name="Line"/>
                  <p:cNvSpPr/>
                  <p:nvPr/>
                </p:nvSpPr>
                <p:spPr>
                  <a:xfrm flipV="1">
                    <a:off x="0" y="180139"/>
                    <a:ext cx="228685" cy="260520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2C5BE2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  <a:endParaRPr/>
                  </a:p>
                </p:txBody>
              </p:sp>
              <p:sp>
                <p:nvSpPr>
                  <p:cNvPr id="876" name="Line"/>
                  <p:cNvSpPr/>
                  <p:nvPr/>
                </p:nvSpPr>
                <p:spPr>
                  <a:xfrm flipV="1">
                    <a:off x="6295" y="1010354"/>
                    <a:ext cx="2091196" cy="178165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A715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  <a:endParaRPr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" name="Equation"/>
                <p:cNvSpPr txBox="1"/>
                <p:nvPr/>
              </p:nvSpPr>
              <p:spPr>
                <a:xfrm>
                  <a:off x="4612223" y="2125941"/>
                  <a:ext cx="306012" cy="3162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88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223" y="2125941"/>
                  <a:ext cx="306012" cy="316251"/>
                </a:xfrm>
                <a:prstGeom prst="rect">
                  <a:avLst/>
                </a:prstGeom>
                <a:blipFill>
                  <a:blip r:embed="rId10"/>
                  <a:stretch>
                    <a:fillRect r="-31373" b="-7115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0" name="Group"/>
          <p:cNvGrpSpPr/>
          <p:nvPr/>
        </p:nvGrpSpPr>
        <p:grpSpPr>
          <a:xfrm>
            <a:off x="1478670" y="5371928"/>
            <a:ext cx="6305121" cy="2831905"/>
            <a:chOff x="0" y="0"/>
            <a:chExt cx="6305120" cy="2831903"/>
          </a:xfrm>
        </p:grpSpPr>
        <p:grpSp>
          <p:nvGrpSpPr>
            <p:cNvPr id="888" name="Group"/>
            <p:cNvGrpSpPr/>
            <p:nvPr/>
          </p:nvGrpSpPr>
          <p:grpSpPr>
            <a:xfrm>
              <a:off x="-1" y="-1"/>
              <a:ext cx="6305122" cy="2831905"/>
              <a:chOff x="0" y="0"/>
              <a:chExt cx="6305120" cy="2831903"/>
            </a:xfrm>
          </p:grpSpPr>
          <p:sp>
            <p:nvSpPr>
              <p:cNvPr id="882" name="Line"/>
              <p:cNvSpPr/>
              <p:nvPr/>
            </p:nvSpPr>
            <p:spPr>
              <a:xfrm flipV="1">
                <a:off x="16132" y="362549"/>
                <a:ext cx="842736" cy="2469355"/>
              </a:xfrm>
              <a:prstGeom prst="line">
                <a:avLst/>
              </a:prstGeom>
              <a:noFill/>
              <a:ln w="88900" cap="flat">
                <a:solidFill>
                  <a:srgbClr val="2C5BE2">
                    <a:alpha val="59612"/>
                  </a:srgb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83" name="Line"/>
              <p:cNvSpPr/>
              <p:nvPr/>
            </p:nvSpPr>
            <p:spPr>
              <a:xfrm flipV="1">
                <a:off x="-1" y="1651967"/>
                <a:ext cx="2378380" cy="1168059"/>
              </a:xfrm>
              <a:prstGeom prst="line">
                <a:avLst/>
              </a:prstGeom>
              <a:noFill/>
              <a:ln w="88900" cap="flat">
                <a:solidFill>
                  <a:srgbClr val="A71500">
                    <a:alpha val="59612"/>
                  </a:srgb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grpSp>
            <p:nvGrpSpPr>
              <p:cNvPr id="886" name="Group"/>
              <p:cNvGrpSpPr/>
              <p:nvPr/>
            </p:nvGrpSpPr>
            <p:grpSpPr>
              <a:xfrm>
                <a:off x="5310421" y="-1"/>
                <a:ext cx="794628" cy="794628"/>
                <a:chOff x="0" y="0"/>
                <a:chExt cx="794626" cy="794626"/>
              </a:xfrm>
            </p:grpSpPr>
            <p:sp>
              <p:nvSpPr>
                <p:cNvPr id="884" name="Circle"/>
                <p:cNvSpPr/>
                <p:nvPr/>
              </p:nvSpPr>
              <p:spPr>
                <a:xfrm rot="2361588">
                  <a:off x="115003" y="115003"/>
                  <a:ext cx="564620" cy="56462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alpha val="60000"/>
                      </a:srgbClr>
                    </a:gs>
                    <a:gs pos="44584">
                      <a:srgbClr val="A1A1A1">
                        <a:alpha val="60000"/>
                      </a:srgbClr>
                    </a:gs>
                    <a:gs pos="100000">
                      <a:srgbClr val="424242">
                        <a:alpha val="60000"/>
                      </a:srgbClr>
                    </a:gs>
                  </a:gsLst>
                  <a:path path="shape">
                    <a:fillToRect l="58245" t="38452" r="41754" b="61547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85" name="Arrow"/>
                <p:cNvSpPr/>
                <p:nvPr/>
              </p:nvSpPr>
              <p:spPr>
                <a:xfrm rot="18561588">
                  <a:off x="187669" y="229374"/>
                  <a:ext cx="419289" cy="335879"/>
                </a:xfrm>
                <a:prstGeom prst="rightArrow">
                  <a:avLst>
                    <a:gd name="adj1" fmla="val 34655"/>
                    <a:gd name="adj2" fmla="val 61787"/>
                  </a:avLst>
                </a:prstGeom>
                <a:gradFill flip="none" rotWithShape="1">
                  <a:gsLst>
                    <a:gs pos="0">
                      <a:srgbClr val="2C5BE2">
                        <a:alpha val="60000"/>
                      </a:srgbClr>
                    </a:gs>
                    <a:gs pos="47611">
                      <a:srgbClr val="6A3871">
                        <a:alpha val="60000"/>
                      </a:srgbClr>
                    </a:gs>
                    <a:gs pos="100000">
                      <a:srgbClr val="A71500">
                        <a:alpha val="60000"/>
                      </a:srgbClr>
                    </a:gs>
                  </a:gsLst>
                  <a:path path="shape">
                    <a:fillToRect l="50000" t="-3781" r="50000" b="103781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pic>
            <p:nvPicPr>
              <p:cNvPr id="887" name="Image" descr="Image"/>
              <p:cNvPicPr>
                <a:picLocks/>
              </p:cNvPicPr>
              <p:nvPr/>
            </p:nvPicPr>
            <p:blipFill>
              <a:blip r:embed="rId6">
                <a:alphaModFix amt="60000"/>
                <a:extLst/>
              </a:blip>
              <a:stretch>
                <a:fillRect/>
              </a:stretch>
            </p:blipFill>
            <p:spPr>
              <a:xfrm>
                <a:off x="5148114" y="745938"/>
                <a:ext cx="1157007" cy="13807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9" name="Equation"/>
                <p:cNvSpPr txBox="1"/>
                <p:nvPr/>
              </p:nvSpPr>
              <p:spPr>
                <a:xfrm>
                  <a:off x="5585299" y="2181098"/>
                  <a:ext cx="331981" cy="3162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88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5299" y="2181098"/>
                  <a:ext cx="331981" cy="316251"/>
                </a:xfrm>
                <a:prstGeom prst="rect">
                  <a:avLst/>
                </a:prstGeom>
                <a:blipFill>
                  <a:blip r:embed="rId11"/>
                  <a:stretch>
                    <a:fillRect r="-24074" b="-7115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496034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" grpId="0" animBg="1" advAuto="0"/>
      <p:bldP spid="846" grpId="0" animBg="1" advAuto="0"/>
      <p:bldP spid="847" grpId="0" animBg="1" advAuto="0"/>
      <p:bldP spid="848" grpId="0" animBg="1" advAuto="0"/>
      <p:bldP spid="865" grpId="0" animBg="1" advAuto="0"/>
      <p:bldP spid="881" grpId="0" animBg="1" advAuto="0"/>
      <p:bldP spid="89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w to identify events without explicitly relying on a background classical spacetime?"/>
          <p:cNvSpPr txBox="1"/>
          <p:nvPr/>
        </p:nvSpPr>
        <p:spPr>
          <a:xfrm>
            <a:off x="1066208" y="2581114"/>
            <a:ext cx="11505955" cy="3272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laws of physics are of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“the same form”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regardless of the choice of the reference frame. 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Covariance of physical laws</a:t>
            </a:r>
          </a:p>
        </p:txBody>
      </p:sp>
      <p:sp>
        <p:nvSpPr>
          <p:cNvPr id="51" name="Rechteck 50"/>
          <p:cNvSpPr/>
          <p:nvPr/>
        </p:nvSpPr>
        <p:spPr>
          <a:xfrm>
            <a:off x="3075327" y="7266978"/>
            <a:ext cx="73437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116993" y="4085908"/>
            <a:ext cx="6242272" cy="1885730"/>
            <a:chOff x="2572446" y="3953411"/>
            <a:chExt cx="5493228" cy="1670882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3277330" y="3953411"/>
              <a:ext cx="4788344" cy="1670882"/>
              <a:chOff x="1068597" y="4024694"/>
              <a:chExt cx="3996461" cy="1321719"/>
            </a:xfrm>
          </p:grpSpPr>
          <p:cxnSp>
            <p:nvCxnSpPr>
              <p:cNvPr id="3" name="Gerade Verbindung mit Pfeil 2"/>
              <p:cNvCxnSpPr/>
              <p:nvPr/>
            </p:nvCxnSpPr>
            <p:spPr>
              <a:xfrm flipV="1">
                <a:off x="1068597" y="4028141"/>
                <a:ext cx="0" cy="1318272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" name="Gerade Verbindung mit Pfeil 8"/>
              <p:cNvCxnSpPr/>
              <p:nvPr/>
            </p:nvCxnSpPr>
            <p:spPr>
              <a:xfrm flipV="1">
                <a:off x="1068597" y="5342965"/>
                <a:ext cx="1608861" cy="3447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Gerade Verbindung mit Pfeil 17"/>
              <p:cNvCxnSpPr/>
              <p:nvPr/>
            </p:nvCxnSpPr>
            <p:spPr>
              <a:xfrm flipV="1">
                <a:off x="3456197" y="4024694"/>
                <a:ext cx="0" cy="1318272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Gerade Verbindung mit Pfeil 18"/>
              <p:cNvCxnSpPr/>
              <p:nvPr/>
            </p:nvCxnSpPr>
            <p:spPr>
              <a:xfrm flipV="1">
                <a:off x="3456197" y="5339518"/>
                <a:ext cx="1608861" cy="3447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5" name="Rechteck 54"/>
            <p:cNvSpPr/>
            <p:nvPr/>
          </p:nvSpPr>
          <p:spPr>
            <a:xfrm>
              <a:off x="2572446" y="4026597"/>
              <a:ext cx="584291" cy="463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RF</a:t>
              </a:r>
              <a:endParaRPr lang="de-AT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hteck 55"/>
            <p:cNvSpPr/>
            <p:nvPr/>
          </p:nvSpPr>
          <p:spPr>
            <a:xfrm>
              <a:off x="6161186" y="4030293"/>
              <a:ext cx="654824" cy="463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RF’</a:t>
              </a:r>
              <a:endParaRPr lang="de-AT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"/>
            <p:cNvGrpSpPr/>
            <p:nvPr/>
          </p:nvGrpSpPr>
          <p:grpSpPr>
            <a:xfrm>
              <a:off x="3262809" y="4544308"/>
              <a:ext cx="748163" cy="1029816"/>
              <a:chOff x="0" y="0"/>
              <a:chExt cx="912609" cy="1190593"/>
            </a:xfrm>
          </p:grpSpPr>
          <p:sp>
            <p:nvSpPr>
              <p:cNvPr id="65" name="Circle 1"/>
              <p:cNvSpPr/>
              <p:nvPr/>
            </p:nvSpPr>
            <p:spPr>
              <a:xfrm>
                <a:off x="68633" y="456626"/>
                <a:ext cx="737948" cy="731914"/>
              </a:xfrm>
              <a:prstGeom prst="ellipse">
                <a:avLst/>
              </a:prstGeom>
              <a:solidFill>
                <a:srgbClr val="669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1"/>
              <p:cNvSpPr/>
              <p:nvPr/>
            </p:nvSpPr>
            <p:spPr>
              <a:xfrm>
                <a:off x="71650" y="822582"/>
                <a:ext cx="731914" cy="365958"/>
              </a:xfrm>
              <a:prstGeom prst="rect">
                <a:avLst/>
              </a:prstGeom>
              <a:solidFill>
                <a:srgbClr val="669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Line 1"/>
              <p:cNvSpPr/>
              <p:nvPr/>
            </p:nvSpPr>
            <p:spPr>
              <a:xfrm>
                <a:off x="72189" y="524279"/>
                <a:ext cx="734938" cy="666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81" y="0"/>
                    </a:moveTo>
                    <a:cubicBezTo>
                      <a:pt x="3258" y="1020"/>
                      <a:pt x="2230" y="2296"/>
                      <a:pt x="1456" y="3757"/>
                    </a:cubicBezTo>
                    <a:cubicBezTo>
                      <a:pt x="714" y="5155"/>
                      <a:pt x="220" y="6696"/>
                      <a:pt x="0" y="8298"/>
                    </a:cubicBezTo>
                    <a:lnTo>
                      <a:pt x="204" y="21332"/>
                    </a:lnTo>
                    <a:lnTo>
                      <a:pt x="21514" y="21600"/>
                    </a:lnTo>
                    <a:lnTo>
                      <a:pt x="21600" y="8964"/>
                    </a:lnTo>
                    <a:cubicBezTo>
                      <a:pt x="21549" y="7269"/>
                      <a:pt x="21148" y="5610"/>
                      <a:pt x="20426" y="4113"/>
                    </a:cubicBezTo>
                    <a:cubicBezTo>
                      <a:pt x="19736" y="2681"/>
                      <a:pt x="18769" y="1434"/>
                      <a:pt x="17595" y="458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Shape 1"/>
              <p:cNvSpPr/>
              <p:nvPr/>
            </p:nvSpPr>
            <p:spPr>
              <a:xfrm>
                <a:off x="240564" y="1073874"/>
                <a:ext cx="114109" cy="98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7" h="20583" extrusionOk="0">
                    <a:moveTo>
                      <a:pt x="7011" y="0"/>
                    </a:moveTo>
                    <a:cubicBezTo>
                      <a:pt x="11134" y="806"/>
                      <a:pt x="14770" y="3124"/>
                      <a:pt x="17531" y="6535"/>
                    </a:cubicBezTo>
                    <a:cubicBezTo>
                      <a:pt x="20031" y="9623"/>
                      <a:pt x="21600" y="13950"/>
                      <a:pt x="19652" y="17469"/>
                    </a:cubicBezTo>
                    <a:cubicBezTo>
                      <a:pt x="17366" y="21600"/>
                      <a:pt x="12396" y="20997"/>
                      <a:pt x="8115" y="19231"/>
                    </a:cubicBezTo>
                    <a:cubicBezTo>
                      <a:pt x="5635" y="18207"/>
                      <a:pt x="3129" y="16974"/>
                      <a:pt x="1516" y="14554"/>
                    </a:cubicBezTo>
                    <a:cubicBezTo>
                      <a:pt x="686" y="13309"/>
                      <a:pt x="162" y="11826"/>
                      <a:pt x="0" y="10263"/>
                    </a:cubicBezTo>
                    <a:lnTo>
                      <a:pt x="7011" y="0"/>
                    </a:lnTo>
                    <a:close/>
                  </a:path>
                </a:pathLst>
              </a:cu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Shape 2"/>
              <p:cNvSpPr/>
              <p:nvPr/>
            </p:nvSpPr>
            <p:spPr>
              <a:xfrm>
                <a:off x="81112" y="881763"/>
                <a:ext cx="209130" cy="27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610" y="3440"/>
                      <a:pt x="5975" y="6502"/>
                      <a:pt x="9946" y="9048"/>
                    </a:cubicBezTo>
                    <a:cubicBezTo>
                      <a:pt x="13450" y="11294"/>
                      <a:pt x="17381" y="13110"/>
                      <a:pt x="21600" y="14431"/>
                    </a:cubicBezTo>
                    <a:lnTo>
                      <a:pt x="15212" y="21600"/>
                    </a:lnTo>
                    <a:cubicBezTo>
                      <a:pt x="12418" y="21220"/>
                      <a:pt x="9729" y="20474"/>
                      <a:pt x="7261" y="19394"/>
                    </a:cubicBezTo>
                    <a:cubicBezTo>
                      <a:pt x="4538" y="18203"/>
                      <a:pt x="2130" y="16625"/>
                      <a:pt x="163" y="147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76B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Line 2"/>
              <p:cNvSpPr/>
              <p:nvPr/>
            </p:nvSpPr>
            <p:spPr>
              <a:xfrm flipV="1">
                <a:off x="169039" y="1029427"/>
                <a:ext cx="63646" cy="11137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Circle 2"/>
              <p:cNvSpPr/>
              <p:nvPr/>
            </p:nvSpPr>
            <p:spPr>
              <a:xfrm>
                <a:off x="226852" y="1065739"/>
                <a:ext cx="23868" cy="23868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Shape 3"/>
              <p:cNvSpPr/>
              <p:nvPr/>
            </p:nvSpPr>
            <p:spPr>
              <a:xfrm flipH="1">
                <a:off x="526624" y="1073874"/>
                <a:ext cx="114109" cy="98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7" h="20583" extrusionOk="0">
                    <a:moveTo>
                      <a:pt x="7011" y="0"/>
                    </a:moveTo>
                    <a:cubicBezTo>
                      <a:pt x="11134" y="806"/>
                      <a:pt x="14770" y="3124"/>
                      <a:pt x="17531" y="6535"/>
                    </a:cubicBezTo>
                    <a:cubicBezTo>
                      <a:pt x="20031" y="9623"/>
                      <a:pt x="21600" y="13950"/>
                      <a:pt x="19652" y="17469"/>
                    </a:cubicBezTo>
                    <a:cubicBezTo>
                      <a:pt x="17366" y="21600"/>
                      <a:pt x="12396" y="20997"/>
                      <a:pt x="8115" y="19231"/>
                    </a:cubicBezTo>
                    <a:cubicBezTo>
                      <a:pt x="5635" y="18207"/>
                      <a:pt x="3129" y="16974"/>
                      <a:pt x="1516" y="14554"/>
                    </a:cubicBezTo>
                    <a:cubicBezTo>
                      <a:pt x="686" y="13309"/>
                      <a:pt x="162" y="11826"/>
                      <a:pt x="0" y="10263"/>
                    </a:cubicBezTo>
                    <a:lnTo>
                      <a:pt x="7011" y="0"/>
                    </a:lnTo>
                    <a:close/>
                  </a:path>
                </a:pathLst>
              </a:cu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Shape 4"/>
              <p:cNvSpPr/>
              <p:nvPr/>
            </p:nvSpPr>
            <p:spPr>
              <a:xfrm flipH="1">
                <a:off x="591055" y="881763"/>
                <a:ext cx="209130" cy="270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610" y="3440"/>
                      <a:pt x="5975" y="6502"/>
                      <a:pt x="9946" y="9048"/>
                    </a:cubicBezTo>
                    <a:cubicBezTo>
                      <a:pt x="13450" y="11294"/>
                      <a:pt x="17381" y="13110"/>
                      <a:pt x="21600" y="14431"/>
                    </a:cubicBezTo>
                    <a:lnTo>
                      <a:pt x="15212" y="21600"/>
                    </a:lnTo>
                    <a:cubicBezTo>
                      <a:pt x="12418" y="21220"/>
                      <a:pt x="9729" y="20474"/>
                      <a:pt x="7261" y="19394"/>
                    </a:cubicBezTo>
                    <a:cubicBezTo>
                      <a:pt x="4538" y="18203"/>
                      <a:pt x="2130" y="16625"/>
                      <a:pt x="163" y="147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76B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Line 3"/>
              <p:cNvSpPr/>
              <p:nvPr/>
            </p:nvSpPr>
            <p:spPr>
              <a:xfrm flipH="1" flipV="1">
                <a:off x="648612" y="1029427"/>
                <a:ext cx="63646" cy="11137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Circle 3"/>
              <p:cNvSpPr/>
              <p:nvPr/>
            </p:nvSpPr>
            <p:spPr>
              <a:xfrm flipH="1">
                <a:off x="630577" y="1065739"/>
                <a:ext cx="23868" cy="23868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Circle 4"/>
              <p:cNvSpPr/>
              <p:nvPr/>
            </p:nvSpPr>
            <p:spPr>
              <a:xfrm>
                <a:off x="143551" y="4704"/>
                <a:ext cx="619933" cy="621458"/>
              </a:xfrm>
              <a:prstGeom prst="ellipse">
                <a:avLst/>
              </a:pr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Circle 5"/>
              <p:cNvSpPr/>
              <p:nvPr/>
            </p:nvSpPr>
            <p:spPr>
              <a:xfrm>
                <a:off x="315660" y="299522"/>
                <a:ext cx="47734" cy="4773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Circle 6"/>
              <p:cNvSpPr/>
              <p:nvPr/>
            </p:nvSpPr>
            <p:spPr>
              <a:xfrm>
                <a:off x="528882" y="299522"/>
                <a:ext cx="47735" cy="4773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Line 4"/>
              <p:cNvSpPr/>
              <p:nvPr/>
            </p:nvSpPr>
            <p:spPr>
              <a:xfrm>
                <a:off x="329704" y="475955"/>
                <a:ext cx="240916" cy="3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247" y="14122"/>
                      <a:pt x="6986" y="21600"/>
                      <a:pt x="10800" y="21600"/>
                    </a:cubicBezTo>
                    <a:cubicBezTo>
                      <a:pt x="14614" y="21600"/>
                      <a:pt x="18353" y="14122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Shape 5"/>
              <p:cNvSpPr/>
              <p:nvPr/>
            </p:nvSpPr>
            <p:spPr>
              <a:xfrm>
                <a:off x="128926" y="650117"/>
                <a:ext cx="196745" cy="278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4" extrusionOk="0">
                    <a:moveTo>
                      <a:pt x="0" y="0"/>
                    </a:moveTo>
                    <a:cubicBezTo>
                      <a:pt x="1851" y="1319"/>
                      <a:pt x="3040" y="3023"/>
                      <a:pt x="3386" y="4856"/>
                    </a:cubicBezTo>
                    <a:cubicBezTo>
                      <a:pt x="3918" y="7666"/>
                      <a:pt x="2419" y="10448"/>
                      <a:pt x="2531" y="13275"/>
                    </a:cubicBezTo>
                    <a:cubicBezTo>
                      <a:pt x="2609" y="15225"/>
                      <a:pt x="3448" y="17124"/>
                      <a:pt x="4957" y="18764"/>
                    </a:cubicBezTo>
                    <a:cubicBezTo>
                      <a:pt x="6338" y="17779"/>
                      <a:pt x="8407" y="17440"/>
                      <a:pt x="10269" y="17894"/>
                    </a:cubicBezTo>
                    <a:cubicBezTo>
                      <a:pt x="12847" y="18521"/>
                      <a:pt x="14248" y="20485"/>
                      <a:pt x="16789" y="21170"/>
                    </a:cubicBezTo>
                    <a:cubicBezTo>
                      <a:pt x="18386" y="21600"/>
                      <a:pt x="20183" y="21456"/>
                      <a:pt x="21600" y="20784"/>
                    </a:cubicBezTo>
                    <a:cubicBezTo>
                      <a:pt x="17723" y="18904"/>
                      <a:pt x="15859" y="15569"/>
                      <a:pt x="16884" y="12348"/>
                    </a:cubicBezTo>
                    <a:cubicBezTo>
                      <a:pt x="17648" y="9945"/>
                      <a:pt x="20049" y="7817"/>
                      <a:pt x="19877" y="5320"/>
                    </a:cubicBezTo>
                    <a:cubicBezTo>
                      <a:pt x="19779" y="3894"/>
                      <a:pt x="18823" y="2563"/>
                      <a:pt x="17247" y="16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644F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Shape 6"/>
              <p:cNvSpPr/>
              <p:nvPr/>
            </p:nvSpPr>
            <p:spPr>
              <a:xfrm flipH="1">
                <a:off x="558527" y="650117"/>
                <a:ext cx="196745" cy="278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4" extrusionOk="0">
                    <a:moveTo>
                      <a:pt x="0" y="0"/>
                    </a:moveTo>
                    <a:cubicBezTo>
                      <a:pt x="1851" y="1319"/>
                      <a:pt x="3040" y="3023"/>
                      <a:pt x="3386" y="4856"/>
                    </a:cubicBezTo>
                    <a:cubicBezTo>
                      <a:pt x="3918" y="7666"/>
                      <a:pt x="2419" y="10448"/>
                      <a:pt x="2531" y="13275"/>
                    </a:cubicBezTo>
                    <a:cubicBezTo>
                      <a:pt x="2609" y="15225"/>
                      <a:pt x="3448" y="17124"/>
                      <a:pt x="4957" y="18764"/>
                    </a:cubicBezTo>
                    <a:cubicBezTo>
                      <a:pt x="6338" y="17779"/>
                      <a:pt x="8407" y="17440"/>
                      <a:pt x="10269" y="17894"/>
                    </a:cubicBezTo>
                    <a:cubicBezTo>
                      <a:pt x="12847" y="18521"/>
                      <a:pt x="14248" y="20485"/>
                      <a:pt x="16789" y="21170"/>
                    </a:cubicBezTo>
                    <a:cubicBezTo>
                      <a:pt x="18386" y="21600"/>
                      <a:pt x="20183" y="21456"/>
                      <a:pt x="21600" y="20784"/>
                    </a:cubicBezTo>
                    <a:cubicBezTo>
                      <a:pt x="17723" y="18904"/>
                      <a:pt x="15859" y="15569"/>
                      <a:pt x="16884" y="12348"/>
                    </a:cubicBezTo>
                    <a:cubicBezTo>
                      <a:pt x="17648" y="9945"/>
                      <a:pt x="20049" y="7817"/>
                      <a:pt x="19877" y="5320"/>
                    </a:cubicBezTo>
                    <a:cubicBezTo>
                      <a:pt x="19779" y="3894"/>
                      <a:pt x="18823" y="2563"/>
                      <a:pt x="17247" y="16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644F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Shape 7"/>
              <p:cNvSpPr/>
              <p:nvPr/>
            </p:nvSpPr>
            <p:spPr>
              <a:xfrm>
                <a:off x="116418" y="506140"/>
                <a:ext cx="665431" cy="289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8" h="21600" extrusionOk="0">
                    <a:moveTo>
                      <a:pt x="2747" y="0"/>
                    </a:moveTo>
                    <a:cubicBezTo>
                      <a:pt x="4740" y="5830"/>
                      <a:pt x="7782" y="9182"/>
                      <a:pt x="10983" y="9075"/>
                    </a:cubicBezTo>
                    <a:cubicBezTo>
                      <a:pt x="13993" y="8975"/>
                      <a:pt x="16834" y="5813"/>
                      <a:pt x="18757" y="422"/>
                    </a:cubicBezTo>
                    <a:cubicBezTo>
                      <a:pt x="19259" y="728"/>
                      <a:pt x="19723" y="1301"/>
                      <a:pt x="20115" y="2094"/>
                    </a:cubicBezTo>
                    <a:cubicBezTo>
                      <a:pt x="21194" y="4283"/>
                      <a:pt x="21600" y="7771"/>
                      <a:pt x="21144" y="10930"/>
                    </a:cubicBezTo>
                    <a:cubicBezTo>
                      <a:pt x="18405" y="17737"/>
                      <a:pt x="14578" y="21600"/>
                      <a:pt x="10572" y="21600"/>
                    </a:cubicBezTo>
                    <a:cubicBezTo>
                      <a:pt x="6566" y="21600"/>
                      <a:pt x="2738" y="17737"/>
                      <a:pt x="0" y="10930"/>
                    </a:cubicBezTo>
                    <a:cubicBezTo>
                      <a:pt x="9" y="7798"/>
                      <a:pt x="515" y="4785"/>
                      <a:pt x="1420" y="2467"/>
                    </a:cubicBezTo>
                    <a:cubicBezTo>
                      <a:pt x="1803" y="1486"/>
                      <a:pt x="2251" y="653"/>
                      <a:pt x="2747" y="0"/>
                    </a:cubicBezTo>
                    <a:close/>
                  </a:path>
                </a:pathLst>
              </a:custGeom>
              <a:solidFill>
                <a:srgbClr val="38644F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Shape 8"/>
              <p:cNvSpPr/>
              <p:nvPr/>
            </p:nvSpPr>
            <p:spPr>
              <a:xfrm>
                <a:off x="0" y="-1"/>
                <a:ext cx="912610" cy="636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3" extrusionOk="0">
                    <a:moveTo>
                      <a:pt x="13807" y="5370"/>
                    </a:moveTo>
                    <a:cubicBezTo>
                      <a:pt x="12785" y="5991"/>
                      <a:pt x="11737" y="6520"/>
                      <a:pt x="10669" y="6956"/>
                    </a:cubicBezTo>
                    <a:cubicBezTo>
                      <a:pt x="9082" y="7603"/>
                      <a:pt x="7437" y="8057"/>
                      <a:pt x="6038" y="9287"/>
                    </a:cubicBezTo>
                    <a:cubicBezTo>
                      <a:pt x="5469" y="9787"/>
                      <a:pt x="4956" y="10404"/>
                      <a:pt x="4514" y="11119"/>
                    </a:cubicBezTo>
                    <a:cubicBezTo>
                      <a:pt x="4444" y="12770"/>
                      <a:pt x="4654" y="14420"/>
                      <a:pt x="5125" y="15929"/>
                    </a:cubicBezTo>
                    <a:cubicBezTo>
                      <a:pt x="5423" y="16884"/>
                      <a:pt x="5820" y="17764"/>
                      <a:pt x="6230" y="18629"/>
                    </a:cubicBezTo>
                    <a:cubicBezTo>
                      <a:pt x="6503" y="19205"/>
                      <a:pt x="6782" y="19774"/>
                      <a:pt x="7066" y="20337"/>
                    </a:cubicBezTo>
                    <a:cubicBezTo>
                      <a:pt x="6155" y="19970"/>
                      <a:pt x="5306" y="19344"/>
                      <a:pt x="4568" y="18495"/>
                    </a:cubicBezTo>
                    <a:cubicBezTo>
                      <a:pt x="4405" y="18308"/>
                      <a:pt x="4248" y="18110"/>
                      <a:pt x="4098" y="17903"/>
                    </a:cubicBezTo>
                    <a:cubicBezTo>
                      <a:pt x="4088" y="18673"/>
                      <a:pt x="4230" y="19432"/>
                      <a:pt x="4507" y="20093"/>
                    </a:cubicBezTo>
                    <a:cubicBezTo>
                      <a:pt x="4769" y="20719"/>
                      <a:pt x="5142" y="21233"/>
                      <a:pt x="5589" y="21583"/>
                    </a:cubicBezTo>
                    <a:cubicBezTo>
                      <a:pt x="4550" y="21247"/>
                      <a:pt x="3652" y="20315"/>
                      <a:pt x="3104" y="19006"/>
                    </a:cubicBezTo>
                    <a:cubicBezTo>
                      <a:pt x="2657" y="17938"/>
                      <a:pt x="2474" y="16685"/>
                      <a:pt x="2586" y="15449"/>
                    </a:cubicBezTo>
                    <a:cubicBezTo>
                      <a:pt x="3481" y="16618"/>
                      <a:pt x="3540" y="18608"/>
                      <a:pt x="2717" y="19881"/>
                    </a:cubicBezTo>
                    <a:cubicBezTo>
                      <a:pt x="2015" y="20967"/>
                      <a:pt x="869" y="21175"/>
                      <a:pt x="0" y="20374"/>
                    </a:cubicBezTo>
                    <a:cubicBezTo>
                      <a:pt x="643" y="20641"/>
                      <a:pt x="1335" y="20331"/>
                      <a:pt x="1757" y="19587"/>
                    </a:cubicBezTo>
                    <a:cubicBezTo>
                      <a:pt x="2289" y="18651"/>
                      <a:pt x="2233" y="17362"/>
                      <a:pt x="2265" y="16160"/>
                    </a:cubicBezTo>
                    <a:cubicBezTo>
                      <a:pt x="2315" y="14316"/>
                      <a:pt x="2633" y="12516"/>
                      <a:pt x="2855" y="10699"/>
                    </a:cubicBezTo>
                    <a:cubicBezTo>
                      <a:pt x="2950" y="9927"/>
                      <a:pt x="3027" y="9151"/>
                      <a:pt x="3087" y="8371"/>
                    </a:cubicBezTo>
                    <a:cubicBezTo>
                      <a:pt x="3565" y="6275"/>
                      <a:pt x="4433" y="4404"/>
                      <a:pt x="5597" y="2959"/>
                    </a:cubicBezTo>
                    <a:cubicBezTo>
                      <a:pt x="6999" y="1219"/>
                      <a:pt x="8759" y="180"/>
                      <a:pt x="10610" y="1"/>
                    </a:cubicBezTo>
                    <a:cubicBezTo>
                      <a:pt x="12485" y="-17"/>
                      <a:pt x="14308" y="880"/>
                      <a:pt x="15779" y="2544"/>
                    </a:cubicBezTo>
                    <a:cubicBezTo>
                      <a:pt x="17029" y="3958"/>
                      <a:pt x="17965" y="5862"/>
                      <a:pt x="18473" y="8024"/>
                    </a:cubicBezTo>
                    <a:cubicBezTo>
                      <a:pt x="18960" y="10194"/>
                      <a:pt x="19322" y="12418"/>
                      <a:pt x="19556" y="14673"/>
                    </a:cubicBezTo>
                    <a:cubicBezTo>
                      <a:pt x="19686" y="15922"/>
                      <a:pt x="19799" y="17239"/>
                      <a:pt x="20402" y="18165"/>
                    </a:cubicBezTo>
                    <a:cubicBezTo>
                      <a:pt x="20718" y="18652"/>
                      <a:pt x="21141" y="18969"/>
                      <a:pt x="21600" y="19064"/>
                    </a:cubicBezTo>
                    <a:cubicBezTo>
                      <a:pt x="21319" y="19285"/>
                      <a:pt x="20999" y="19381"/>
                      <a:pt x="20680" y="19340"/>
                    </a:cubicBezTo>
                    <a:cubicBezTo>
                      <a:pt x="19533" y="19191"/>
                      <a:pt x="18772" y="17570"/>
                      <a:pt x="19108" y="15992"/>
                    </a:cubicBezTo>
                    <a:cubicBezTo>
                      <a:pt x="19302" y="17035"/>
                      <a:pt x="19241" y="18142"/>
                      <a:pt x="18936" y="19129"/>
                    </a:cubicBezTo>
                    <a:cubicBezTo>
                      <a:pt x="18680" y="19956"/>
                      <a:pt x="18262" y="20660"/>
                      <a:pt x="17734" y="21156"/>
                    </a:cubicBezTo>
                    <a:cubicBezTo>
                      <a:pt x="17785" y="20451"/>
                      <a:pt x="17828" y="19745"/>
                      <a:pt x="17863" y="19038"/>
                    </a:cubicBezTo>
                    <a:cubicBezTo>
                      <a:pt x="17886" y="18585"/>
                      <a:pt x="17898" y="18107"/>
                      <a:pt x="17714" y="17738"/>
                    </a:cubicBezTo>
                    <a:cubicBezTo>
                      <a:pt x="17648" y="17607"/>
                      <a:pt x="17561" y="17501"/>
                      <a:pt x="17459" y="17430"/>
                    </a:cubicBezTo>
                    <a:cubicBezTo>
                      <a:pt x="17418" y="18476"/>
                      <a:pt x="17098" y="19460"/>
                      <a:pt x="16566" y="20180"/>
                    </a:cubicBezTo>
                    <a:cubicBezTo>
                      <a:pt x="16046" y="20882"/>
                      <a:pt x="15362" y="21280"/>
                      <a:pt x="14647" y="21296"/>
                    </a:cubicBezTo>
                    <a:cubicBezTo>
                      <a:pt x="15209" y="20956"/>
                      <a:pt x="15698" y="20413"/>
                      <a:pt x="16068" y="19719"/>
                    </a:cubicBezTo>
                    <a:cubicBezTo>
                      <a:pt x="16997" y="17978"/>
                      <a:pt x="17063" y="15662"/>
                      <a:pt x="16714" y="13515"/>
                    </a:cubicBezTo>
                    <a:cubicBezTo>
                      <a:pt x="16511" y="12262"/>
                      <a:pt x="16176" y="11065"/>
                      <a:pt x="15840" y="9873"/>
                    </a:cubicBezTo>
                    <a:cubicBezTo>
                      <a:pt x="15639" y="9162"/>
                      <a:pt x="15437" y="8450"/>
                      <a:pt x="15174" y="7781"/>
                    </a:cubicBezTo>
                    <a:cubicBezTo>
                      <a:pt x="14818" y="6872"/>
                      <a:pt x="14355" y="6057"/>
                      <a:pt x="13807" y="53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4" name="Group"/>
            <p:cNvGrpSpPr/>
            <p:nvPr/>
          </p:nvGrpSpPr>
          <p:grpSpPr>
            <a:xfrm>
              <a:off x="6175281" y="4536795"/>
              <a:ext cx="626908" cy="1033712"/>
              <a:chOff x="0" y="0"/>
              <a:chExt cx="728428" cy="1178292"/>
            </a:xfrm>
          </p:grpSpPr>
          <p:sp>
            <p:nvSpPr>
              <p:cNvPr id="85" name="Circle 7"/>
              <p:cNvSpPr/>
              <p:nvPr/>
            </p:nvSpPr>
            <p:spPr>
              <a:xfrm>
                <a:off x="0" y="454326"/>
                <a:ext cx="727890" cy="721940"/>
              </a:xfrm>
              <a:prstGeom prst="ellipse">
                <a:avLst/>
              </a:prstGeom>
              <a:solidFill>
                <a:srgbClr val="4D6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2"/>
              <p:cNvSpPr/>
              <p:nvPr/>
            </p:nvSpPr>
            <p:spPr>
              <a:xfrm>
                <a:off x="2975" y="815296"/>
                <a:ext cx="721939" cy="360970"/>
              </a:xfrm>
              <a:prstGeom prst="rect">
                <a:avLst/>
              </a:prstGeom>
              <a:solidFill>
                <a:srgbClr val="4D6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Line 5"/>
              <p:cNvSpPr/>
              <p:nvPr/>
            </p:nvSpPr>
            <p:spPr>
              <a:xfrm flipV="1">
                <a:off x="366637" y="735922"/>
                <a:ext cx="1" cy="44034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Circle 8"/>
              <p:cNvSpPr/>
              <p:nvPr/>
            </p:nvSpPr>
            <p:spPr>
              <a:xfrm>
                <a:off x="379638" y="775555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Circle 9"/>
              <p:cNvSpPr/>
              <p:nvPr/>
            </p:nvSpPr>
            <p:spPr>
              <a:xfrm>
                <a:off x="379638" y="917309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Shape 9"/>
              <p:cNvSpPr/>
              <p:nvPr/>
            </p:nvSpPr>
            <p:spPr>
              <a:xfrm>
                <a:off x="362305" y="556627"/>
                <a:ext cx="271827" cy="175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5" extrusionOk="0">
                    <a:moveTo>
                      <a:pt x="11525" y="610"/>
                    </a:moveTo>
                    <a:cubicBezTo>
                      <a:pt x="12620" y="-68"/>
                      <a:pt x="13860" y="-185"/>
                      <a:pt x="15013" y="282"/>
                    </a:cubicBezTo>
                    <a:cubicBezTo>
                      <a:pt x="15794" y="599"/>
                      <a:pt x="16498" y="1170"/>
                      <a:pt x="17209" y="1708"/>
                    </a:cubicBezTo>
                    <a:cubicBezTo>
                      <a:pt x="18627" y="2782"/>
                      <a:pt x="20094" y="3735"/>
                      <a:pt x="21600" y="4560"/>
                    </a:cubicBezTo>
                    <a:lnTo>
                      <a:pt x="0" y="21415"/>
                    </a:lnTo>
                    <a:lnTo>
                      <a:pt x="11525" y="61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Circle 10"/>
              <p:cNvSpPr/>
              <p:nvPr/>
            </p:nvSpPr>
            <p:spPr>
              <a:xfrm>
                <a:off x="379638" y="1059063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Shape 10"/>
              <p:cNvSpPr/>
              <p:nvPr/>
            </p:nvSpPr>
            <p:spPr>
              <a:xfrm flipH="1">
                <a:off x="95502" y="556627"/>
                <a:ext cx="271826" cy="175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5" extrusionOk="0">
                    <a:moveTo>
                      <a:pt x="11525" y="610"/>
                    </a:moveTo>
                    <a:cubicBezTo>
                      <a:pt x="12620" y="-68"/>
                      <a:pt x="13860" y="-185"/>
                      <a:pt x="15013" y="282"/>
                    </a:cubicBezTo>
                    <a:cubicBezTo>
                      <a:pt x="15794" y="599"/>
                      <a:pt x="16498" y="1170"/>
                      <a:pt x="17209" y="1708"/>
                    </a:cubicBezTo>
                    <a:cubicBezTo>
                      <a:pt x="18627" y="2782"/>
                      <a:pt x="20094" y="3735"/>
                      <a:pt x="21600" y="4560"/>
                    </a:cubicBezTo>
                    <a:lnTo>
                      <a:pt x="0" y="21415"/>
                    </a:lnTo>
                    <a:lnTo>
                      <a:pt x="11525" y="61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Square"/>
              <p:cNvSpPr/>
              <p:nvPr/>
            </p:nvSpPr>
            <p:spPr>
              <a:xfrm rot="18900000">
                <a:off x="241082" y="427149"/>
                <a:ext cx="251110" cy="251110"/>
              </a:xfrm>
              <a:prstGeom prst="rect">
                <a:avLst/>
              </a:pr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Circle 11"/>
              <p:cNvSpPr/>
              <p:nvPr/>
            </p:nvSpPr>
            <p:spPr>
              <a:xfrm>
                <a:off x="73897" y="8564"/>
                <a:ext cx="611484" cy="612989"/>
              </a:xfrm>
              <a:prstGeom prst="ellipse">
                <a:avLst/>
              </a:pr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Circle 12"/>
              <p:cNvSpPr/>
              <p:nvPr/>
            </p:nvSpPr>
            <p:spPr>
              <a:xfrm>
                <a:off x="243659" y="299364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Circle 13"/>
              <p:cNvSpPr/>
              <p:nvPr/>
            </p:nvSpPr>
            <p:spPr>
              <a:xfrm>
                <a:off x="453976" y="299364"/>
                <a:ext cx="47084" cy="4708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Line 6"/>
              <p:cNvSpPr/>
              <p:nvPr/>
            </p:nvSpPr>
            <p:spPr>
              <a:xfrm>
                <a:off x="257513" y="473392"/>
                <a:ext cx="237632" cy="33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247" y="14122"/>
                      <a:pt x="6986" y="21600"/>
                      <a:pt x="10800" y="21600"/>
                    </a:cubicBezTo>
                    <a:cubicBezTo>
                      <a:pt x="14614" y="21600"/>
                      <a:pt x="18353" y="14122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Shape 11"/>
              <p:cNvSpPr/>
              <p:nvPr/>
            </p:nvSpPr>
            <p:spPr>
              <a:xfrm>
                <a:off x="61697" y="0"/>
                <a:ext cx="631982" cy="469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1" h="21159" extrusionOk="0">
                    <a:moveTo>
                      <a:pt x="10096" y="4454"/>
                    </a:moveTo>
                    <a:cubicBezTo>
                      <a:pt x="9413" y="5561"/>
                      <a:pt x="8936" y="6889"/>
                      <a:pt x="8708" y="8318"/>
                    </a:cubicBezTo>
                    <a:cubicBezTo>
                      <a:pt x="8504" y="9590"/>
                      <a:pt x="8502" y="10910"/>
                      <a:pt x="8703" y="12183"/>
                    </a:cubicBezTo>
                    <a:cubicBezTo>
                      <a:pt x="7826" y="11562"/>
                      <a:pt x="7173" y="10455"/>
                      <a:pt x="6902" y="9128"/>
                    </a:cubicBezTo>
                    <a:cubicBezTo>
                      <a:pt x="6622" y="7763"/>
                      <a:pt x="6773" y="6294"/>
                      <a:pt x="7315" y="5095"/>
                    </a:cubicBezTo>
                    <a:cubicBezTo>
                      <a:pt x="5517" y="5762"/>
                      <a:pt x="3993" y="7436"/>
                      <a:pt x="3098" y="9728"/>
                    </a:cubicBezTo>
                    <a:cubicBezTo>
                      <a:pt x="1848" y="12927"/>
                      <a:pt x="1971" y="16839"/>
                      <a:pt x="3416" y="19871"/>
                    </a:cubicBezTo>
                    <a:lnTo>
                      <a:pt x="1199" y="16084"/>
                    </a:lnTo>
                    <a:lnTo>
                      <a:pt x="1919" y="21159"/>
                    </a:lnTo>
                    <a:cubicBezTo>
                      <a:pt x="-131" y="17403"/>
                      <a:pt x="-574" y="12381"/>
                      <a:pt x="761" y="8035"/>
                    </a:cubicBezTo>
                    <a:cubicBezTo>
                      <a:pt x="2223" y="3274"/>
                      <a:pt x="5536" y="165"/>
                      <a:pt x="9222" y="95"/>
                    </a:cubicBezTo>
                    <a:cubicBezTo>
                      <a:pt x="12456" y="-441"/>
                      <a:pt x="15669" y="1315"/>
                      <a:pt x="17797" y="4781"/>
                    </a:cubicBezTo>
                    <a:cubicBezTo>
                      <a:pt x="20564" y="9287"/>
                      <a:pt x="21026" y="15747"/>
                      <a:pt x="18954" y="20938"/>
                    </a:cubicBezTo>
                    <a:lnTo>
                      <a:pt x="19418" y="15293"/>
                    </a:lnTo>
                    <a:lnTo>
                      <a:pt x="17668" y="19292"/>
                    </a:lnTo>
                    <a:cubicBezTo>
                      <a:pt x="18308" y="17102"/>
                      <a:pt x="18476" y="14695"/>
                      <a:pt x="18153" y="12371"/>
                    </a:cubicBezTo>
                    <a:cubicBezTo>
                      <a:pt x="17913" y="10641"/>
                      <a:pt x="17405" y="9007"/>
                      <a:pt x="16666" y="7584"/>
                    </a:cubicBezTo>
                    <a:cubicBezTo>
                      <a:pt x="16224" y="8706"/>
                      <a:pt x="15570" y="9635"/>
                      <a:pt x="14776" y="10268"/>
                    </a:cubicBezTo>
                    <a:cubicBezTo>
                      <a:pt x="13804" y="11043"/>
                      <a:pt x="12675" y="11337"/>
                      <a:pt x="11570" y="11101"/>
                    </a:cubicBezTo>
                    <a:cubicBezTo>
                      <a:pt x="11920" y="10067"/>
                      <a:pt x="12013" y="8896"/>
                      <a:pt x="11834" y="7778"/>
                    </a:cubicBezTo>
                    <a:cubicBezTo>
                      <a:pt x="11608" y="6378"/>
                      <a:pt x="10979" y="5173"/>
                      <a:pt x="10096" y="4454"/>
                    </a:cubicBezTo>
                    <a:close/>
                  </a:path>
                </a:pathLst>
              </a:custGeom>
              <a:solidFill>
                <a:srgbClr val="6B2F23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Line 7"/>
              <p:cNvSpPr/>
              <p:nvPr/>
            </p:nvSpPr>
            <p:spPr>
              <a:xfrm>
                <a:off x="3507" y="521058"/>
                <a:ext cx="724922" cy="657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81" y="0"/>
                    </a:moveTo>
                    <a:cubicBezTo>
                      <a:pt x="3258" y="1020"/>
                      <a:pt x="2230" y="2296"/>
                      <a:pt x="1456" y="3757"/>
                    </a:cubicBezTo>
                    <a:cubicBezTo>
                      <a:pt x="714" y="5155"/>
                      <a:pt x="220" y="6696"/>
                      <a:pt x="0" y="8298"/>
                    </a:cubicBezTo>
                    <a:lnTo>
                      <a:pt x="204" y="21332"/>
                    </a:lnTo>
                    <a:lnTo>
                      <a:pt x="21600" y="21600"/>
                    </a:lnTo>
                    <a:lnTo>
                      <a:pt x="21600" y="8964"/>
                    </a:lnTo>
                    <a:cubicBezTo>
                      <a:pt x="21549" y="7269"/>
                      <a:pt x="21148" y="5610"/>
                      <a:pt x="20426" y="4113"/>
                    </a:cubicBezTo>
                    <a:cubicBezTo>
                      <a:pt x="19736" y="2681"/>
                      <a:pt x="18769" y="1434"/>
                      <a:pt x="17595" y="458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Shape 12"/>
              <p:cNvSpPr/>
              <p:nvPr/>
            </p:nvSpPr>
            <p:spPr>
              <a:xfrm>
                <a:off x="169588" y="1063163"/>
                <a:ext cx="112553" cy="97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7" h="20583" extrusionOk="0">
                    <a:moveTo>
                      <a:pt x="7011" y="0"/>
                    </a:moveTo>
                    <a:cubicBezTo>
                      <a:pt x="11134" y="806"/>
                      <a:pt x="14770" y="3124"/>
                      <a:pt x="17531" y="6535"/>
                    </a:cubicBezTo>
                    <a:cubicBezTo>
                      <a:pt x="20031" y="9623"/>
                      <a:pt x="21600" y="13950"/>
                      <a:pt x="19652" y="17469"/>
                    </a:cubicBezTo>
                    <a:cubicBezTo>
                      <a:pt x="17366" y="21600"/>
                      <a:pt x="12396" y="20997"/>
                      <a:pt x="8115" y="19231"/>
                    </a:cubicBezTo>
                    <a:cubicBezTo>
                      <a:pt x="5635" y="18207"/>
                      <a:pt x="3129" y="16974"/>
                      <a:pt x="1516" y="14554"/>
                    </a:cubicBezTo>
                    <a:cubicBezTo>
                      <a:pt x="686" y="13309"/>
                      <a:pt x="162" y="11826"/>
                      <a:pt x="0" y="10263"/>
                    </a:cubicBezTo>
                    <a:lnTo>
                      <a:pt x="7011" y="0"/>
                    </a:lnTo>
                    <a:close/>
                  </a:path>
                </a:pathLst>
              </a:cu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Shape 13"/>
              <p:cNvSpPr/>
              <p:nvPr/>
            </p:nvSpPr>
            <p:spPr>
              <a:xfrm>
                <a:off x="12308" y="873670"/>
                <a:ext cx="206280" cy="266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610" y="3440"/>
                      <a:pt x="5975" y="6502"/>
                      <a:pt x="9946" y="9048"/>
                    </a:cubicBezTo>
                    <a:cubicBezTo>
                      <a:pt x="13450" y="11294"/>
                      <a:pt x="17381" y="13110"/>
                      <a:pt x="21600" y="14431"/>
                    </a:cubicBezTo>
                    <a:lnTo>
                      <a:pt x="15212" y="21600"/>
                    </a:lnTo>
                    <a:cubicBezTo>
                      <a:pt x="12418" y="21220"/>
                      <a:pt x="9729" y="20474"/>
                      <a:pt x="7261" y="19394"/>
                    </a:cubicBezTo>
                    <a:cubicBezTo>
                      <a:pt x="4538" y="18203"/>
                      <a:pt x="2130" y="16625"/>
                      <a:pt x="163" y="147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376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Line 8"/>
              <p:cNvSpPr/>
              <p:nvPr/>
            </p:nvSpPr>
            <p:spPr>
              <a:xfrm flipV="1">
                <a:off x="99037" y="1019322"/>
                <a:ext cx="62778" cy="10986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Circle 14"/>
              <p:cNvSpPr/>
              <p:nvPr/>
            </p:nvSpPr>
            <p:spPr>
              <a:xfrm>
                <a:off x="156062" y="1055139"/>
                <a:ext cx="23542" cy="23543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Shape 14"/>
              <p:cNvSpPr/>
              <p:nvPr/>
            </p:nvSpPr>
            <p:spPr>
              <a:xfrm flipH="1">
                <a:off x="451749" y="1063163"/>
                <a:ext cx="112553" cy="97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7" h="20583" extrusionOk="0">
                    <a:moveTo>
                      <a:pt x="7011" y="0"/>
                    </a:moveTo>
                    <a:cubicBezTo>
                      <a:pt x="11134" y="806"/>
                      <a:pt x="14770" y="3124"/>
                      <a:pt x="17531" y="6535"/>
                    </a:cubicBezTo>
                    <a:cubicBezTo>
                      <a:pt x="20031" y="9623"/>
                      <a:pt x="21600" y="13950"/>
                      <a:pt x="19652" y="17469"/>
                    </a:cubicBezTo>
                    <a:cubicBezTo>
                      <a:pt x="17366" y="21600"/>
                      <a:pt x="12396" y="20997"/>
                      <a:pt x="8115" y="19231"/>
                    </a:cubicBezTo>
                    <a:cubicBezTo>
                      <a:pt x="5635" y="18207"/>
                      <a:pt x="3129" y="16974"/>
                      <a:pt x="1516" y="14554"/>
                    </a:cubicBezTo>
                    <a:cubicBezTo>
                      <a:pt x="686" y="13309"/>
                      <a:pt x="162" y="11826"/>
                      <a:pt x="0" y="10263"/>
                    </a:cubicBezTo>
                    <a:lnTo>
                      <a:pt x="7011" y="0"/>
                    </a:lnTo>
                    <a:close/>
                  </a:path>
                </a:pathLst>
              </a:custGeom>
              <a:solidFill>
                <a:srgbClr val="E3C6BC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Shape 15"/>
              <p:cNvSpPr/>
              <p:nvPr/>
            </p:nvSpPr>
            <p:spPr>
              <a:xfrm flipH="1">
                <a:off x="515301" y="873670"/>
                <a:ext cx="206280" cy="266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610" y="3440"/>
                      <a:pt x="5975" y="6502"/>
                      <a:pt x="9946" y="9048"/>
                    </a:cubicBezTo>
                    <a:cubicBezTo>
                      <a:pt x="13450" y="11294"/>
                      <a:pt x="17381" y="13110"/>
                      <a:pt x="21600" y="14431"/>
                    </a:cubicBezTo>
                    <a:lnTo>
                      <a:pt x="15212" y="21600"/>
                    </a:lnTo>
                    <a:cubicBezTo>
                      <a:pt x="12418" y="21220"/>
                      <a:pt x="9729" y="20474"/>
                      <a:pt x="7261" y="19394"/>
                    </a:cubicBezTo>
                    <a:cubicBezTo>
                      <a:pt x="4538" y="18203"/>
                      <a:pt x="2130" y="16625"/>
                      <a:pt x="163" y="147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376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Line 9"/>
              <p:cNvSpPr/>
              <p:nvPr/>
            </p:nvSpPr>
            <p:spPr>
              <a:xfrm flipH="1" flipV="1">
                <a:off x="572074" y="1019322"/>
                <a:ext cx="62779" cy="10986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Circle 15"/>
              <p:cNvSpPr/>
              <p:nvPr/>
            </p:nvSpPr>
            <p:spPr>
              <a:xfrm flipH="1">
                <a:off x="554285" y="1055139"/>
                <a:ext cx="23543" cy="23543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Grafik 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887" y="4504548"/>
              <a:ext cx="401946" cy="36240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Grafik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062" y="4528362"/>
              <a:ext cx="505958" cy="38265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08" name="Image" descr="Image"/>
          <p:cNvPicPr>
            <a:picLocks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895533" y="5405041"/>
            <a:ext cx="1062037" cy="5385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109" name="Gerade Verbindung mit Pfeil 108"/>
          <p:cNvCxnSpPr/>
          <p:nvPr/>
        </p:nvCxnSpPr>
        <p:spPr>
          <a:xfrm flipV="1">
            <a:off x="3930469" y="4551680"/>
            <a:ext cx="3201851" cy="1854"/>
          </a:xfrm>
          <a:prstGeom prst="straightConnector1">
            <a:avLst/>
          </a:prstGeom>
          <a:noFill/>
          <a:ln w="254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44" y="4158247"/>
            <a:ext cx="684506" cy="3593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Rechteck 25"/>
          <p:cNvSpPr/>
          <p:nvPr/>
        </p:nvSpPr>
        <p:spPr>
          <a:xfrm>
            <a:off x="8819899" y="3598595"/>
            <a:ext cx="3250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Transformation</a:t>
            </a:r>
            <a:endParaRPr lang="de-AT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Grafik 10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77" y="6245554"/>
            <a:ext cx="2313361" cy="7638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1" name="Grafik 1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59" y="6261201"/>
            <a:ext cx="2616144" cy="7659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54" y="7093319"/>
            <a:ext cx="5674258" cy="8254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5" name="Grafik 1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37" y="8166650"/>
            <a:ext cx="4435200" cy="8213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6" name="Rechteck 115"/>
          <p:cNvSpPr/>
          <p:nvPr/>
        </p:nvSpPr>
        <p:spPr>
          <a:xfrm>
            <a:off x="1016492" y="8339584"/>
            <a:ext cx="11754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transformation is a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if: 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05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"/>
          <p:cNvGrpSpPr/>
          <p:nvPr/>
        </p:nvGrpSpPr>
        <p:grpSpPr>
          <a:xfrm>
            <a:off x="3484538" y="6209102"/>
            <a:ext cx="2762492" cy="350749"/>
            <a:chOff x="0" y="0"/>
            <a:chExt cx="2762491" cy="350748"/>
          </a:xfrm>
        </p:grpSpPr>
        <p:sp>
          <p:nvSpPr>
            <p:cNvPr id="23" name="Rounded Rectangle"/>
            <p:cNvSpPr/>
            <p:nvPr/>
          </p:nvSpPr>
          <p:spPr>
            <a:xfrm>
              <a:off x="0" y="0"/>
              <a:ext cx="2762492" cy="185649"/>
            </a:xfrm>
            <a:prstGeom prst="roundRect">
              <a:avLst>
                <a:gd name="adj" fmla="val 50000"/>
              </a:avLst>
            </a:prstGeom>
            <a:solidFill>
              <a:srgbClr val="797979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ircle"/>
            <p:cNvSpPr/>
            <p:nvPr/>
          </p:nvSpPr>
          <p:spPr>
            <a:xfrm>
              <a:off x="2061198" y="58648"/>
              <a:ext cx="292101" cy="292101"/>
            </a:xfrm>
            <a:prstGeom prst="ellipse">
              <a:avLst/>
            </a:prstGeom>
            <a:solidFill>
              <a:srgbClr val="797979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ircle"/>
            <p:cNvSpPr/>
            <p:nvPr/>
          </p:nvSpPr>
          <p:spPr>
            <a:xfrm>
              <a:off x="2156448" y="153898"/>
              <a:ext cx="101601" cy="101601"/>
            </a:xfrm>
            <a:prstGeom prst="ellipse">
              <a:avLst/>
            </a:prstGeom>
            <a:solidFill>
              <a:srgbClr val="797979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ircle"/>
            <p:cNvSpPr/>
            <p:nvPr/>
          </p:nvSpPr>
          <p:spPr>
            <a:xfrm>
              <a:off x="374968" y="58648"/>
              <a:ext cx="292101" cy="292101"/>
            </a:xfrm>
            <a:prstGeom prst="ellipse">
              <a:avLst/>
            </a:prstGeom>
            <a:solidFill>
              <a:srgbClr val="797979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ircle"/>
            <p:cNvSpPr/>
            <p:nvPr/>
          </p:nvSpPr>
          <p:spPr>
            <a:xfrm>
              <a:off x="470218" y="153898"/>
              <a:ext cx="101601" cy="101601"/>
            </a:xfrm>
            <a:prstGeom prst="ellipse">
              <a:avLst/>
            </a:prstGeom>
            <a:solidFill>
              <a:srgbClr val="797979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"/>
          <p:cNvGrpSpPr/>
          <p:nvPr/>
        </p:nvGrpSpPr>
        <p:grpSpPr>
          <a:xfrm>
            <a:off x="8214857" y="4728557"/>
            <a:ext cx="1406663" cy="2007945"/>
            <a:chOff x="0" y="0"/>
            <a:chExt cx="1885593" cy="2736209"/>
          </a:xfrm>
        </p:grpSpPr>
        <p:sp>
          <p:nvSpPr>
            <p:cNvPr id="21" name="Shape"/>
            <p:cNvSpPr/>
            <p:nvPr/>
          </p:nvSpPr>
          <p:spPr>
            <a:xfrm>
              <a:off x="0" y="0"/>
              <a:ext cx="1885594" cy="166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60" extrusionOk="0">
                  <a:moveTo>
                    <a:pt x="7880" y="19441"/>
                  </a:moveTo>
                  <a:cubicBezTo>
                    <a:pt x="6485" y="20794"/>
                    <a:pt x="4393" y="20649"/>
                    <a:pt x="3154" y="19113"/>
                  </a:cubicBezTo>
                  <a:cubicBezTo>
                    <a:pt x="2326" y="18087"/>
                    <a:pt x="2081" y="16619"/>
                    <a:pt x="2521" y="15321"/>
                  </a:cubicBezTo>
                  <a:cubicBezTo>
                    <a:pt x="1020" y="14814"/>
                    <a:pt x="-7" y="13247"/>
                    <a:pt x="0" y="11472"/>
                  </a:cubicBezTo>
                  <a:cubicBezTo>
                    <a:pt x="7" y="9670"/>
                    <a:pt x="1076" y="8095"/>
                    <a:pt x="2612" y="7624"/>
                  </a:cubicBezTo>
                  <a:cubicBezTo>
                    <a:pt x="2131" y="6098"/>
                    <a:pt x="2372" y="4401"/>
                    <a:pt x="3251" y="3123"/>
                  </a:cubicBezTo>
                  <a:cubicBezTo>
                    <a:pt x="4585" y="1183"/>
                    <a:pt x="6974" y="647"/>
                    <a:pt x="8861" y="1865"/>
                  </a:cubicBezTo>
                  <a:cubicBezTo>
                    <a:pt x="9501" y="600"/>
                    <a:pt x="10736" y="-123"/>
                    <a:pt x="12017" y="17"/>
                  </a:cubicBezTo>
                  <a:cubicBezTo>
                    <a:pt x="13458" y="174"/>
                    <a:pt x="14642" y="1370"/>
                    <a:pt x="14944" y="2973"/>
                  </a:cubicBezTo>
                  <a:cubicBezTo>
                    <a:pt x="15989" y="2227"/>
                    <a:pt x="17295" y="2125"/>
                    <a:pt x="18421" y="2700"/>
                  </a:cubicBezTo>
                  <a:cubicBezTo>
                    <a:pt x="20370" y="3697"/>
                    <a:pt x="21252" y="6279"/>
                    <a:pt x="20403" y="8501"/>
                  </a:cubicBezTo>
                  <a:cubicBezTo>
                    <a:pt x="21234" y="9408"/>
                    <a:pt x="21593" y="10736"/>
                    <a:pt x="21352" y="12014"/>
                  </a:cubicBezTo>
                  <a:cubicBezTo>
                    <a:pt x="21071" y="13504"/>
                    <a:pt x="20037" y="14664"/>
                    <a:pt x="18718" y="14968"/>
                  </a:cubicBezTo>
                  <a:cubicBezTo>
                    <a:pt x="18991" y="16140"/>
                    <a:pt x="18743" y="17390"/>
                    <a:pt x="18053" y="18316"/>
                  </a:cubicBezTo>
                  <a:cubicBezTo>
                    <a:pt x="17161" y="19515"/>
                    <a:pt x="15711" y="19971"/>
                    <a:pt x="14401" y="19466"/>
                  </a:cubicBezTo>
                  <a:cubicBezTo>
                    <a:pt x="13674" y="20725"/>
                    <a:pt x="12429" y="21477"/>
                    <a:pt x="11101" y="21459"/>
                  </a:cubicBezTo>
                  <a:cubicBezTo>
                    <a:pt x="9796" y="21442"/>
                    <a:pt x="8586" y="20684"/>
                    <a:pt x="7880" y="19441"/>
                  </a:cubicBezTo>
                  <a:close/>
                </a:path>
              </a:pathLst>
            </a:custGeom>
            <a:solidFill>
              <a:srgbClr val="A1B82E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Shape"/>
            <p:cNvSpPr/>
            <p:nvPr/>
          </p:nvSpPr>
          <p:spPr>
            <a:xfrm>
              <a:off x="418381" y="847962"/>
              <a:ext cx="1131755" cy="188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extrusionOk="0">
                  <a:moveTo>
                    <a:pt x="1089" y="21255"/>
                  </a:moveTo>
                  <a:cubicBezTo>
                    <a:pt x="943" y="20694"/>
                    <a:pt x="1196" y="20122"/>
                    <a:pt x="1780" y="19681"/>
                  </a:cubicBezTo>
                  <a:cubicBezTo>
                    <a:pt x="2392" y="19218"/>
                    <a:pt x="3286" y="18956"/>
                    <a:pt x="4196" y="18775"/>
                  </a:cubicBezTo>
                  <a:cubicBezTo>
                    <a:pt x="5104" y="18594"/>
                    <a:pt x="6047" y="18486"/>
                    <a:pt x="7001" y="18454"/>
                  </a:cubicBezTo>
                  <a:cubicBezTo>
                    <a:pt x="7074" y="18736"/>
                    <a:pt x="7217" y="19010"/>
                    <a:pt x="7424" y="19265"/>
                  </a:cubicBezTo>
                  <a:cubicBezTo>
                    <a:pt x="7628" y="19517"/>
                    <a:pt x="7893" y="19749"/>
                    <a:pt x="8097" y="20001"/>
                  </a:cubicBezTo>
                  <a:cubicBezTo>
                    <a:pt x="8477" y="20472"/>
                    <a:pt x="8634" y="20999"/>
                    <a:pt x="8549" y="21522"/>
                  </a:cubicBezTo>
                  <a:cubicBezTo>
                    <a:pt x="9327" y="21259"/>
                    <a:pt x="9803" y="20753"/>
                    <a:pt x="9786" y="20209"/>
                  </a:cubicBezTo>
                  <a:cubicBezTo>
                    <a:pt x="9771" y="19717"/>
                    <a:pt x="9341" y="19235"/>
                    <a:pt x="9570" y="18758"/>
                  </a:cubicBezTo>
                  <a:cubicBezTo>
                    <a:pt x="9822" y="18234"/>
                    <a:pt x="10721" y="17937"/>
                    <a:pt x="11572" y="18097"/>
                  </a:cubicBezTo>
                  <a:cubicBezTo>
                    <a:pt x="12400" y="18732"/>
                    <a:pt x="13528" y="19194"/>
                    <a:pt x="14801" y="19421"/>
                  </a:cubicBezTo>
                  <a:cubicBezTo>
                    <a:pt x="16371" y="19701"/>
                    <a:pt x="18162" y="19630"/>
                    <a:pt x="19417" y="20289"/>
                  </a:cubicBezTo>
                  <a:cubicBezTo>
                    <a:pt x="20047" y="20620"/>
                    <a:pt x="20432" y="21093"/>
                    <a:pt x="20485" y="21600"/>
                  </a:cubicBezTo>
                  <a:cubicBezTo>
                    <a:pt x="21018" y="21282"/>
                    <a:pt x="21238" y="20816"/>
                    <a:pt x="21064" y="20373"/>
                  </a:cubicBezTo>
                  <a:cubicBezTo>
                    <a:pt x="20529" y="19014"/>
                    <a:pt x="17685" y="19056"/>
                    <a:pt x="15653" y="18500"/>
                  </a:cubicBezTo>
                  <a:cubicBezTo>
                    <a:pt x="14509" y="18188"/>
                    <a:pt x="13596" y="17625"/>
                    <a:pt x="13093" y="16921"/>
                  </a:cubicBezTo>
                  <a:cubicBezTo>
                    <a:pt x="12442" y="15506"/>
                    <a:pt x="12058" y="14050"/>
                    <a:pt x="11948" y="12581"/>
                  </a:cubicBezTo>
                  <a:cubicBezTo>
                    <a:pt x="11731" y="9686"/>
                    <a:pt x="12577" y="6799"/>
                    <a:pt x="14423" y="4131"/>
                  </a:cubicBezTo>
                  <a:cubicBezTo>
                    <a:pt x="14849" y="3463"/>
                    <a:pt x="15363" y="2818"/>
                    <a:pt x="15959" y="2202"/>
                  </a:cubicBezTo>
                  <a:cubicBezTo>
                    <a:pt x="16621" y="1518"/>
                    <a:pt x="17382" y="872"/>
                    <a:pt x="18233" y="272"/>
                  </a:cubicBezTo>
                  <a:lnTo>
                    <a:pt x="17126" y="0"/>
                  </a:lnTo>
                  <a:cubicBezTo>
                    <a:pt x="16574" y="597"/>
                    <a:pt x="15966" y="1174"/>
                    <a:pt x="15304" y="1727"/>
                  </a:cubicBezTo>
                  <a:cubicBezTo>
                    <a:pt x="14016" y="2805"/>
                    <a:pt x="12534" y="3791"/>
                    <a:pt x="10886" y="4665"/>
                  </a:cubicBezTo>
                  <a:cubicBezTo>
                    <a:pt x="10122" y="4032"/>
                    <a:pt x="9562" y="3314"/>
                    <a:pt x="9238" y="2552"/>
                  </a:cubicBezTo>
                  <a:cubicBezTo>
                    <a:pt x="9090" y="2204"/>
                    <a:pt x="8992" y="1849"/>
                    <a:pt x="8945" y="1490"/>
                  </a:cubicBezTo>
                  <a:lnTo>
                    <a:pt x="7900" y="1985"/>
                  </a:lnTo>
                  <a:cubicBezTo>
                    <a:pt x="7912" y="2310"/>
                    <a:pt x="7956" y="2634"/>
                    <a:pt x="8031" y="2955"/>
                  </a:cubicBezTo>
                  <a:cubicBezTo>
                    <a:pt x="8167" y="3537"/>
                    <a:pt x="8404" y="4107"/>
                    <a:pt x="8738" y="4658"/>
                  </a:cubicBezTo>
                  <a:lnTo>
                    <a:pt x="6776" y="4940"/>
                  </a:lnTo>
                  <a:lnTo>
                    <a:pt x="3774" y="3109"/>
                  </a:lnTo>
                  <a:lnTo>
                    <a:pt x="3070" y="3758"/>
                  </a:lnTo>
                  <a:lnTo>
                    <a:pt x="4942" y="5785"/>
                  </a:lnTo>
                  <a:cubicBezTo>
                    <a:pt x="6182" y="7760"/>
                    <a:pt x="6681" y="9882"/>
                    <a:pt x="6402" y="11991"/>
                  </a:cubicBezTo>
                  <a:cubicBezTo>
                    <a:pt x="6200" y="13520"/>
                    <a:pt x="5592" y="15019"/>
                    <a:pt x="4601" y="16427"/>
                  </a:cubicBezTo>
                  <a:cubicBezTo>
                    <a:pt x="4400" y="16915"/>
                    <a:pt x="3950" y="17350"/>
                    <a:pt x="3316" y="17669"/>
                  </a:cubicBezTo>
                  <a:cubicBezTo>
                    <a:pt x="2450" y="18105"/>
                    <a:pt x="1285" y="18300"/>
                    <a:pt x="591" y="18845"/>
                  </a:cubicBezTo>
                  <a:cubicBezTo>
                    <a:pt x="-362" y="19594"/>
                    <a:pt x="-139" y="20675"/>
                    <a:pt x="1089" y="21255"/>
                  </a:cubicBezTo>
                  <a:close/>
                </a:path>
              </a:pathLst>
            </a:custGeom>
            <a:solidFill>
              <a:srgbClr val="4D2017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"/>
          <p:cNvGrpSpPr/>
          <p:nvPr/>
        </p:nvGrpSpPr>
        <p:grpSpPr>
          <a:xfrm>
            <a:off x="3335301" y="4091248"/>
            <a:ext cx="730547" cy="2125299"/>
            <a:chOff x="0" y="0"/>
            <a:chExt cx="900251" cy="2503180"/>
          </a:xfrm>
        </p:grpSpPr>
        <p:sp>
          <p:nvSpPr>
            <p:cNvPr id="19" name="Shape"/>
            <p:cNvSpPr/>
            <p:nvPr/>
          </p:nvSpPr>
          <p:spPr>
            <a:xfrm>
              <a:off x="0" y="0"/>
              <a:ext cx="900252" cy="234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78" extrusionOk="0">
                  <a:moveTo>
                    <a:pt x="12301" y="21424"/>
                  </a:moveTo>
                  <a:cubicBezTo>
                    <a:pt x="14520" y="21600"/>
                    <a:pt x="16828" y="21340"/>
                    <a:pt x="18459" y="20730"/>
                  </a:cubicBezTo>
                  <a:cubicBezTo>
                    <a:pt x="21281" y="19675"/>
                    <a:pt x="21378" y="18101"/>
                    <a:pt x="21215" y="16651"/>
                  </a:cubicBezTo>
                  <a:cubicBezTo>
                    <a:pt x="20725" y="12284"/>
                    <a:pt x="18613" y="7979"/>
                    <a:pt x="15243" y="3821"/>
                  </a:cubicBezTo>
                  <a:cubicBezTo>
                    <a:pt x="14198" y="2533"/>
                    <a:pt x="13032" y="1258"/>
                    <a:pt x="11747" y="0"/>
                  </a:cubicBezTo>
                  <a:cubicBezTo>
                    <a:pt x="10590" y="1237"/>
                    <a:pt x="9463" y="2474"/>
                    <a:pt x="8363" y="3713"/>
                  </a:cubicBezTo>
                  <a:cubicBezTo>
                    <a:pt x="4676" y="7870"/>
                    <a:pt x="1280" y="12087"/>
                    <a:pt x="177" y="16463"/>
                  </a:cubicBezTo>
                  <a:cubicBezTo>
                    <a:pt x="-172" y="17851"/>
                    <a:pt x="-222" y="19343"/>
                    <a:pt x="2139" y="20441"/>
                  </a:cubicBezTo>
                  <a:cubicBezTo>
                    <a:pt x="3594" y="21118"/>
                    <a:pt x="5783" y="21493"/>
                    <a:pt x="8050" y="21454"/>
                  </a:cubicBezTo>
                  <a:lnTo>
                    <a:pt x="12301" y="21424"/>
                  </a:lnTo>
                  <a:close/>
                </a:path>
              </a:pathLst>
            </a:custGeom>
            <a:solidFill>
              <a:srgbClr val="346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hape"/>
            <p:cNvSpPr/>
            <p:nvPr/>
          </p:nvSpPr>
          <p:spPr>
            <a:xfrm>
              <a:off x="311718" y="2195842"/>
              <a:ext cx="254468" cy="30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cubicBezTo>
                    <a:pt x="20358" y="18403"/>
                    <a:pt x="19356" y="15146"/>
                    <a:pt x="18599" y="11846"/>
                  </a:cubicBezTo>
                  <a:cubicBezTo>
                    <a:pt x="18181" y="10024"/>
                    <a:pt x="17838" y="8189"/>
                    <a:pt x="17703" y="6338"/>
                  </a:cubicBezTo>
                  <a:cubicBezTo>
                    <a:pt x="17551" y="4260"/>
                    <a:pt x="17661" y="2176"/>
                    <a:pt x="18032" y="118"/>
                  </a:cubicBezTo>
                  <a:lnTo>
                    <a:pt x="2994" y="0"/>
                  </a:lnTo>
                  <a:cubicBezTo>
                    <a:pt x="3424" y="2700"/>
                    <a:pt x="3349" y="5438"/>
                    <a:pt x="2774" y="8120"/>
                  </a:cubicBezTo>
                  <a:cubicBezTo>
                    <a:pt x="2282" y="10410"/>
                    <a:pt x="1428" y="12635"/>
                    <a:pt x="856" y="14913"/>
                  </a:cubicBezTo>
                  <a:cubicBezTo>
                    <a:pt x="304" y="17113"/>
                    <a:pt x="17" y="19353"/>
                    <a:pt x="0" y="21600"/>
                  </a:cubicBezTo>
                  <a:close/>
                </a:path>
              </a:pathLst>
            </a:custGeom>
            <a:solidFill>
              <a:srgbClr val="4D2017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A"/>
          <p:cNvSpPr txBox="1"/>
          <p:nvPr/>
        </p:nvSpPr>
        <p:spPr>
          <a:xfrm>
            <a:off x="2689387" y="5509150"/>
            <a:ext cx="46967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C"/>
          <p:cNvSpPr txBox="1"/>
          <p:nvPr/>
        </p:nvSpPr>
        <p:spPr>
          <a:xfrm>
            <a:off x="9485101" y="5486824"/>
            <a:ext cx="500137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74" name="Group"/>
          <p:cNvGrpSpPr/>
          <p:nvPr/>
        </p:nvGrpSpPr>
        <p:grpSpPr>
          <a:xfrm>
            <a:off x="4074212" y="5034032"/>
            <a:ext cx="850182" cy="1162236"/>
            <a:chOff x="0" y="-1"/>
            <a:chExt cx="912610" cy="1190595"/>
          </a:xfrm>
        </p:grpSpPr>
        <p:sp>
          <p:nvSpPr>
            <p:cNvPr id="101" name="Circle 1"/>
            <p:cNvSpPr/>
            <p:nvPr/>
          </p:nvSpPr>
          <p:spPr>
            <a:xfrm>
              <a:off x="68633" y="456626"/>
              <a:ext cx="737948" cy="731914"/>
            </a:xfrm>
            <a:prstGeom prst="ellipse">
              <a:avLst/>
            </a:prstGeom>
            <a:solidFill>
              <a:srgbClr val="66976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1"/>
            <p:cNvSpPr/>
            <p:nvPr/>
          </p:nvSpPr>
          <p:spPr>
            <a:xfrm>
              <a:off x="71650" y="822582"/>
              <a:ext cx="731914" cy="365958"/>
            </a:xfrm>
            <a:prstGeom prst="rect">
              <a:avLst/>
            </a:prstGeom>
            <a:solidFill>
              <a:srgbClr val="66976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Line 1"/>
            <p:cNvSpPr/>
            <p:nvPr/>
          </p:nvSpPr>
          <p:spPr>
            <a:xfrm>
              <a:off x="72189" y="524279"/>
              <a:ext cx="734938" cy="66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81" y="0"/>
                  </a:moveTo>
                  <a:cubicBezTo>
                    <a:pt x="3258" y="1020"/>
                    <a:pt x="2230" y="2296"/>
                    <a:pt x="1456" y="3757"/>
                  </a:cubicBezTo>
                  <a:cubicBezTo>
                    <a:pt x="714" y="5155"/>
                    <a:pt x="220" y="6696"/>
                    <a:pt x="0" y="8298"/>
                  </a:cubicBezTo>
                  <a:lnTo>
                    <a:pt x="204" y="21332"/>
                  </a:lnTo>
                  <a:lnTo>
                    <a:pt x="21514" y="21600"/>
                  </a:lnTo>
                  <a:lnTo>
                    <a:pt x="21600" y="8964"/>
                  </a:lnTo>
                  <a:cubicBezTo>
                    <a:pt x="21549" y="7269"/>
                    <a:pt x="21148" y="5610"/>
                    <a:pt x="20426" y="4113"/>
                  </a:cubicBezTo>
                  <a:cubicBezTo>
                    <a:pt x="19736" y="2681"/>
                    <a:pt x="18769" y="1434"/>
                    <a:pt x="17595" y="458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Shape 1"/>
            <p:cNvSpPr/>
            <p:nvPr/>
          </p:nvSpPr>
          <p:spPr>
            <a:xfrm>
              <a:off x="240564" y="1073874"/>
              <a:ext cx="114109" cy="9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0583" extrusionOk="0">
                  <a:moveTo>
                    <a:pt x="7011" y="0"/>
                  </a:moveTo>
                  <a:cubicBezTo>
                    <a:pt x="11134" y="806"/>
                    <a:pt x="14770" y="3124"/>
                    <a:pt x="17531" y="6535"/>
                  </a:cubicBezTo>
                  <a:cubicBezTo>
                    <a:pt x="20031" y="9623"/>
                    <a:pt x="21600" y="13950"/>
                    <a:pt x="19652" y="17469"/>
                  </a:cubicBezTo>
                  <a:cubicBezTo>
                    <a:pt x="17366" y="21600"/>
                    <a:pt x="12396" y="20997"/>
                    <a:pt x="8115" y="19231"/>
                  </a:cubicBezTo>
                  <a:cubicBezTo>
                    <a:pt x="5635" y="18207"/>
                    <a:pt x="3129" y="16974"/>
                    <a:pt x="1516" y="14554"/>
                  </a:cubicBezTo>
                  <a:cubicBezTo>
                    <a:pt x="686" y="13309"/>
                    <a:pt x="162" y="11826"/>
                    <a:pt x="0" y="10263"/>
                  </a:cubicBezTo>
                  <a:lnTo>
                    <a:pt x="7011" y="0"/>
                  </a:lnTo>
                  <a:close/>
                </a:path>
              </a:pathLst>
            </a:cu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Shape 2"/>
            <p:cNvSpPr/>
            <p:nvPr/>
          </p:nvSpPr>
          <p:spPr>
            <a:xfrm>
              <a:off x="81112" y="881763"/>
              <a:ext cx="209130" cy="2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10" y="3440"/>
                    <a:pt x="5975" y="6502"/>
                    <a:pt x="9946" y="9048"/>
                  </a:cubicBezTo>
                  <a:cubicBezTo>
                    <a:pt x="13450" y="11294"/>
                    <a:pt x="17381" y="13110"/>
                    <a:pt x="21600" y="14431"/>
                  </a:cubicBezTo>
                  <a:lnTo>
                    <a:pt x="15212" y="21600"/>
                  </a:lnTo>
                  <a:cubicBezTo>
                    <a:pt x="12418" y="21220"/>
                    <a:pt x="9729" y="20474"/>
                    <a:pt x="7261" y="19394"/>
                  </a:cubicBezTo>
                  <a:cubicBezTo>
                    <a:pt x="4538" y="18203"/>
                    <a:pt x="2130" y="16625"/>
                    <a:pt x="163" y="147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976B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Line 2"/>
            <p:cNvSpPr/>
            <p:nvPr/>
          </p:nvSpPr>
          <p:spPr>
            <a:xfrm flipV="1">
              <a:off x="169039" y="1029427"/>
              <a:ext cx="63646" cy="11137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Circle 2"/>
            <p:cNvSpPr/>
            <p:nvPr/>
          </p:nvSpPr>
          <p:spPr>
            <a:xfrm>
              <a:off x="226852" y="1065739"/>
              <a:ext cx="23868" cy="23868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Shape 3"/>
            <p:cNvSpPr/>
            <p:nvPr/>
          </p:nvSpPr>
          <p:spPr>
            <a:xfrm flipH="1">
              <a:off x="526624" y="1073874"/>
              <a:ext cx="114109" cy="9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0583" extrusionOk="0">
                  <a:moveTo>
                    <a:pt x="7011" y="0"/>
                  </a:moveTo>
                  <a:cubicBezTo>
                    <a:pt x="11134" y="806"/>
                    <a:pt x="14770" y="3124"/>
                    <a:pt x="17531" y="6535"/>
                  </a:cubicBezTo>
                  <a:cubicBezTo>
                    <a:pt x="20031" y="9623"/>
                    <a:pt x="21600" y="13950"/>
                    <a:pt x="19652" y="17469"/>
                  </a:cubicBezTo>
                  <a:cubicBezTo>
                    <a:pt x="17366" y="21600"/>
                    <a:pt x="12396" y="20997"/>
                    <a:pt x="8115" y="19231"/>
                  </a:cubicBezTo>
                  <a:cubicBezTo>
                    <a:pt x="5635" y="18207"/>
                    <a:pt x="3129" y="16974"/>
                    <a:pt x="1516" y="14554"/>
                  </a:cubicBezTo>
                  <a:cubicBezTo>
                    <a:pt x="686" y="13309"/>
                    <a:pt x="162" y="11826"/>
                    <a:pt x="0" y="10263"/>
                  </a:cubicBezTo>
                  <a:lnTo>
                    <a:pt x="7011" y="0"/>
                  </a:lnTo>
                  <a:close/>
                </a:path>
              </a:pathLst>
            </a:cu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Shape 4"/>
            <p:cNvSpPr/>
            <p:nvPr/>
          </p:nvSpPr>
          <p:spPr>
            <a:xfrm flipH="1">
              <a:off x="591055" y="881763"/>
              <a:ext cx="209130" cy="2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10" y="3440"/>
                    <a:pt x="5975" y="6502"/>
                    <a:pt x="9946" y="9048"/>
                  </a:cubicBezTo>
                  <a:cubicBezTo>
                    <a:pt x="13450" y="11294"/>
                    <a:pt x="17381" y="13110"/>
                    <a:pt x="21600" y="14431"/>
                  </a:cubicBezTo>
                  <a:lnTo>
                    <a:pt x="15212" y="21600"/>
                  </a:lnTo>
                  <a:cubicBezTo>
                    <a:pt x="12418" y="21220"/>
                    <a:pt x="9729" y="20474"/>
                    <a:pt x="7261" y="19394"/>
                  </a:cubicBezTo>
                  <a:cubicBezTo>
                    <a:pt x="4538" y="18203"/>
                    <a:pt x="2130" y="16625"/>
                    <a:pt x="163" y="147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976B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Line 3"/>
            <p:cNvSpPr/>
            <p:nvPr/>
          </p:nvSpPr>
          <p:spPr>
            <a:xfrm flipH="1" flipV="1">
              <a:off x="648612" y="1029427"/>
              <a:ext cx="63646" cy="11137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Circle 4"/>
            <p:cNvSpPr/>
            <p:nvPr/>
          </p:nvSpPr>
          <p:spPr>
            <a:xfrm>
              <a:off x="143551" y="4704"/>
              <a:ext cx="619933" cy="621458"/>
            </a:xfrm>
            <a:prstGeom prst="ellipse">
              <a:avLst/>
            </a:pr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Circle 5"/>
            <p:cNvSpPr/>
            <p:nvPr/>
          </p:nvSpPr>
          <p:spPr>
            <a:xfrm>
              <a:off x="315660" y="299522"/>
              <a:ext cx="47734" cy="477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Circle 6"/>
            <p:cNvSpPr/>
            <p:nvPr/>
          </p:nvSpPr>
          <p:spPr>
            <a:xfrm>
              <a:off x="528882" y="299522"/>
              <a:ext cx="47735" cy="477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Line 4"/>
            <p:cNvSpPr/>
            <p:nvPr/>
          </p:nvSpPr>
          <p:spPr>
            <a:xfrm>
              <a:off x="329704" y="475955"/>
              <a:ext cx="240916" cy="34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47" y="14122"/>
                    <a:pt x="6986" y="21600"/>
                    <a:pt x="10800" y="21600"/>
                  </a:cubicBezTo>
                  <a:cubicBezTo>
                    <a:pt x="14614" y="21600"/>
                    <a:pt x="18353" y="14122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Shape 5"/>
            <p:cNvSpPr/>
            <p:nvPr/>
          </p:nvSpPr>
          <p:spPr>
            <a:xfrm>
              <a:off x="128926" y="650117"/>
              <a:ext cx="196745" cy="27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0" y="0"/>
                  </a:moveTo>
                  <a:cubicBezTo>
                    <a:pt x="1851" y="1319"/>
                    <a:pt x="3040" y="3023"/>
                    <a:pt x="3386" y="4856"/>
                  </a:cubicBezTo>
                  <a:cubicBezTo>
                    <a:pt x="3918" y="7666"/>
                    <a:pt x="2419" y="10448"/>
                    <a:pt x="2531" y="13275"/>
                  </a:cubicBezTo>
                  <a:cubicBezTo>
                    <a:pt x="2609" y="15225"/>
                    <a:pt x="3448" y="17124"/>
                    <a:pt x="4957" y="18764"/>
                  </a:cubicBezTo>
                  <a:cubicBezTo>
                    <a:pt x="6338" y="17779"/>
                    <a:pt x="8407" y="17440"/>
                    <a:pt x="10269" y="17894"/>
                  </a:cubicBezTo>
                  <a:cubicBezTo>
                    <a:pt x="12847" y="18521"/>
                    <a:pt x="14248" y="20485"/>
                    <a:pt x="16789" y="21170"/>
                  </a:cubicBezTo>
                  <a:cubicBezTo>
                    <a:pt x="18386" y="21600"/>
                    <a:pt x="20183" y="21456"/>
                    <a:pt x="21600" y="20784"/>
                  </a:cubicBezTo>
                  <a:cubicBezTo>
                    <a:pt x="17723" y="18904"/>
                    <a:pt x="15859" y="15569"/>
                    <a:pt x="16884" y="12348"/>
                  </a:cubicBezTo>
                  <a:cubicBezTo>
                    <a:pt x="17648" y="9945"/>
                    <a:pt x="20049" y="7817"/>
                    <a:pt x="19877" y="5320"/>
                  </a:cubicBezTo>
                  <a:cubicBezTo>
                    <a:pt x="19779" y="3894"/>
                    <a:pt x="18823" y="2563"/>
                    <a:pt x="17247" y="16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8644F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Shape 6"/>
            <p:cNvSpPr/>
            <p:nvPr/>
          </p:nvSpPr>
          <p:spPr>
            <a:xfrm flipH="1">
              <a:off x="558527" y="650117"/>
              <a:ext cx="196745" cy="27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0" y="0"/>
                  </a:moveTo>
                  <a:cubicBezTo>
                    <a:pt x="1851" y="1319"/>
                    <a:pt x="3040" y="3023"/>
                    <a:pt x="3386" y="4856"/>
                  </a:cubicBezTo>
                  <a:cubicBezTo>
                    <a:pt x="3918" y="7666"/>
                    <a:pt x="2419" y="10448"/>
                    <a:pt x="2531" y="13275"/>
                  </a:cubicBezTo>
                  <a:cubicBezTo>
                    <a:pt x="2609" y="15225"/>
                    <a:pt x="3448" y="17124"/>
                    <a:pt x="4957" y="18764"/>
                  </a:cubicBezTo>
                  <a:cubicBezTo>
                    <a:pt x="6338" y="17779"/>
                    <a:pt x="8407" y="17440"/>
                    <a:pt x="10269" y="17894"/>
                  </a:cubicBezTo>
                  <a:cubicBezTo>
                    <a:pt x="12847" y="18521"/>
                    <a:pt x="14248" y="20485"/>
                    <a:pt x="16789" y="21170"/>
                  </a:cubicBezTo>
                  <a:cubicBezTo>
                    <a:pt x="18386" y="21600"/>
                    <a:pt x="20183" y="21456"/>
                    <a:pt x="21600" y="20784"/>
                  </a:cubicBezTo>
                  <a:cubicBezTo>
                    <a:pt x="17723" y="18904"/>
                    <a:pt x="15859" y="15569"/>
                    <a:pt x="16884" y="12348"/>
                  </a:cubicBezTo>
                  <a:cubicBezTo>
                    <a:pt x="17648" y="9945"/>
                    <a:pt x="20049" y="7817"/>
                    <a:pt x="19877" y="5320"/>
                  </a:cubicBezTo>
                  <a:cubicBezTo>
                    <a:pt x="19779" y="3894"/>
                    <a:pt x="18823" y="2563"/>
                    <a:pt x="17247" y="16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8644F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Shape 7"/>
            <p:cNvSpPr/>
            <p:nvPr/>
          </p:nvSpPr>
          <p:spPr>
            <a:xfrm>
              <a:off x="116418" y="506140"/>
              <a:ext cx="665431" cy="28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extrusionOk="0">
                  <a:moveTo>
                    <a:pt x="2747" y="0"/>
                  </a:moveTo>
                  <a:cubicBezTo>
                    <a:pt x="4740" y="5830"/>
                    <a:pt x="7782" y="9182"/>
                    <a:pt x="10983" y="9075"/>
                  </a:cubicBezTo>
                  <a:cubicBezTo>
                    <a:pt x="13993" y="8975"/>
                    <a:pt x="16834" y="5813"/>
                    <a:pt x="18757" y="422"/>
                  </a:cubicBezTo>
                  <a:cubicBezTo>
                    <a:pt x="19259" y="728"/>
                    <a:pt x="19723" y="1301"/>
                    <a:pt x="20115" y="2094"/>
                  </a:cubicBezTo>
                  <a:cubicBezTo>
                    <a:pt x="21194" y="4283"/>
                    <a:pt x="21600" y="7771"/>
                    <a:pt x="21144" y="10930"/>
                  </a:cubicBezTo>
                  <a:cubicBezTo>
                    <a:pt x="18405" y="17737"/>
                    <a:pt x="14578" y="21600"/>
                    <a:pt x="10572" y="21600"/>
                  </a:cubicBezTo>
                  <a:cubicBezTo>
                    <a:pt x="6566" y="21600"/>
                    <a:pt x="2738" y="17737"/>
                    <a:pt x="0" y="10930"/>
                  </a:cubicBezTo>
                  <a:cubicBezTo>
                    <a:pt x="9" y="7798"/>
                    <a:pt x="515" y="4785"/>
                    <a:pt x="1420" y="2467"/>
                  </a:cubicBezTo>
                  <a:cubicBezTo>
                    <a:pt x="1803" y="1486"/>
                    <a:pt x="2251" y="653"/>
                    <a:pt x="2747" y="0"/>
                  </a:cubicBezTo>
                  <a:close/>
                </a:path>
              </a:pathLst>
            </a:custGeom>
            <a:solidFill>
              <a:srgbClr val="38644F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Shape 8"/>
            <p:cNvSpPr/>
            <p:nvPr/>
          </p:nvSpPr>
          <p:spPr>
            <a:xfrm>
              <a:off x="0" y="-1"/>
              <a:ext cx="912610" cy="63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3807" y="5370"/>
                  </a:moveTo>
                  <a:cubicBezTo>
                    <a:pt x="12785" y="5991"/>
                    <a:pt x="11737" y="6520"/>
                    <a:pt x="10669" y="6956"/>
                  </a:cubicBezTo>
                  <a:cubicBezTo>
                    <a:pt x="9082" y="7603"/>
                    <a:pt x="7437" y="8057"/>
                    <a:pt x="6038" y="9287"/>
                  </a:cubicBezTo>
                  <a:cubicBezTo>
                    <a:pt x="5469" y="9787"/>
                    <a:pt x="4956" y="10404"/>
                    <a:pt x="4514" y="11119"/>
                  </a:cubicBezTo>
                  <a:cubicBezTo>
                    <a:pt x="4444" y="12770"/>
                    <a:pt x="4654" y="14420"/>
                    <a:pt x="5125" y="15929"/>
                  </a:cubicBezTo>
                  <a:cubicBezTo>
                    <a:pt x="5423" y="16884"/>
                    <a:pt x="5820" y="17764"/>
                    <a:pt x="6230" y="18629"/>
                  </a:cubicBezTo>
                  <a:cubicBezTo>
                    <a:pt x="6503" y="19205"/>
                    <a:pt x="6782" y="19774"/>
                    <a:pt x="7066" y="20337"/>
                  </a:cubicBezTo>
                  <a:cubicBezTo>
                    <a:pt x="6155" y="19970"/>
                    <a:pt x="5306" y="19344"/>
                    <a:pt x="4568" y="18495"/>
                  </a:cubicBezTo>
                  <a:cubicBezTo>
                    <a:pt x="4405" y="18308"/>
                    <a:pt x="4248" y="18110"/>
                    <a:pt x="4098" y="17903"/>
                  </a:cubicBezTo>
                  <a:cubicBezTo>
                    <a:pt x="4088" y="18673"/>
                    <a:pt x="4230" y="19432"/>
                    <a:pt x="4507" y="20093"/>
                  </a:cubicBezTo>
                  <a:cubicBezTo>
                    <a:pt x="4769" y="20719"/>
                    <a:pt x="5142" y="21233"/>
                    <a:pt x="5589" y="21583"/>
                  </a:cubicBezTo>
                  <a:cubicBezTo>
                    <a:pt x="4550" y="21247"/>
                    <a:pt x="3652" y="20315"/>
                    <a:pt x="3104" y="19006"/>
                  </a:cubicBezTo>
                  <a:cubicBezTo>
                    <a:pt x="2657" y="17938"/>
                    <a:pt x="2474" y="16685"/>
                    <a:pt x="2586" y="15449"/>
                  </a:cubicBezTo>
                  <a:cubicBezTo>
                    <a:pt x="3481" y="16618"/>
                    <a:pt x="3540" y="18608"/>
                    <a:pt x="2717" y="19881"/>
                  </a:cubicBezTo>
                  <a:cubicBezTo>
                    <a:pt x="2015" y="20967"/>
                    <a:pt x="869" y="21175"/>
                    <a:pt x="0" y="20374"/>
                  </a:cubicBezTo>
                  <a:cubicBezTo>
                    <a:pt x="643" y="20641"/>
                    <a:pt x="1335" y="20331"/>
                    <a:pt x="1757" y="19587"/>
                  </a:cubicBezTo>
                  <a:cubicBezTo>
                    <a:pt x="2289" y="18651"/>
                    <a:pt x="2233" y="17362"/>
                    <a:pt x="2265" y="16160"/>
                  </a:cubicBezTo>
                  <a:cubicBezTo>
                    <a:pt x="2315" y="14316"/>
                    <a:pt x="2633" y="12516"/>
                    <a:pt x="2855" y="10699"/>
                  </a:cubicBezTo>
                  <a:cubicBezTo>
                    <a:pt x="2950" y="9927"/>
                    <a:pt x="3027" y="9151"/>
                    <a:pt x="3087" y="8371"/>
                  </a:cubicBezTo>
                  <a:cubicBezTo>
                    <a:pt x="3565" y="6275"/>
                    <a:pt x="4433" y="4404"/>
                    <a:pt x="5597" y="2959"/>
                  </a:cubicBezTo>
                  <a:cubicBezTo>
                    <a:pt x="6999" y="1219"/>
                    <a:pt x="8759" y="180"/>
                    <a:pt x="10610" y="1"/>
                  </a:cubicBezTo>
                  <a:cubicBezTo>
                    <a:pt x="12485" y="-17"/>
                    <a:pt x="14308" y="880"/>
                    <a:pt x="15779" y="2544"/>
                  </a:cubicBezTo>
                  <a:cubicBezTo>
                    <a:pt x="17029" y="3958"/>
                    <a:pt x="17965" y="5862"/>
                    <a:pt x="18473" y="8024"/>
                  </a:cubicBezTo>
                  <a:cubicBezTo>
                    <a:pt x="18960" y="10194"/>
                    <a:pt x="19322" y="12418"/>
                    <a:pt x="19556" y="14673"/>
                  </a:cubicBezTo>
                  <a:cubicBezTo>
                    <a:pt x="19686" y="15922"/>
                    <a:pt x="19799" y="17239"/>
                    <a:pt x="20402" y="18165"/>
                  </a:cubicBezTo>
                  <a:cubicBezTo>
                    <a:pt x="20718" y="18652"/>
                    <a:pt x="21141" y="18969"/>
                    <a:pt x="21600" y="19064"/>
                  </a:cubicBezTo>
                  <a:cubicBezTo>
                    <a:pt x="21319" y="19285"/>
                    <a:pt x="20999" y="19381"/>
                    <a:pt x="20680" y="19340"/>
                  </a:cubicBezTo>
                  <a:cubicBezTo>
                    <a:pt x="19533" y="19191"/>
                    <a:pt x="18772" y="17570"/>
                    <a:pt x="19108" y="15992"/>
                  </a:cubicBezTo>
                  <a:cubicBezTo>
                    <a:pt x="19302" y="17035"/>
                    <a:pt x="19241" y="18142"/>
                    <a:pt x="18936" y="19129"/>
                  </a:cubicBezTo>
                  <a:cubicBezTo>
                    <a:pt x="18680" y="19956"/>
                    <a:pt x="18262" y="20660"/>
                    <a:pt x="17734" y="21156"/>
                  </a:cubicBezTo>
                  <a:cubicBezTo>
                    <a:pt x="17785" y="20451"/>
                    <a:pt x="17828" y="19745"/>
                    <a:pt x="17863" y="19038"/>
                  </a:cubicBezTo>
                  <a:cubicBezTo>
                    <a:pt x="17886" y="18585"/>
                    <a:pt x="17898" y="18107"/>
                    <a:pt x="17714" y="17738"/>
                  </a:cubicBezTo>
                  <a:cubicBezTo>
                    <a:pt x="17648" y="17607"/>
                    <a:pt x="17561" y="17501"/>
                    <a:pt x="17459" y="17430"/>
                  </a:cubicBezTo>
                  <a:cubicBezTo>
                    <a:pt x="17418" y="18476"/>
                    <a:pt x="17098" y="19460"/>
                    <a:pt x="16566" y="20180"/>
                  </a:cubicBezTo>
                  <a:cubicBezTo>
                    <a:pt x="16046" y="20882"/>
                    <a:pt x="15362" y="21280"/>
                    <a:pt x="14647" y="21296"/>
                  </a:cubicBezTo>
                  <a:cubicBezTo>
                    <a:pt x="15209" y="20956"/>
                    <a:pt x="15698" y="20413"/>
                    <a:pt x="16068" y="19719"/>
                  </a:cubicBezTo>
                  <a:cubicBezTo>
                    <a:pt x="16997" y="17978"/>
                    <a:pt x="17063" y="15662"/>
                    <a:pt x="16714" y="13515"/>
                  </a:cubicBezTo>
                  <a:cubicBezTo>
                    <a:pt x="16511" y="12262"/>
                    <a:pt x="16176" y="11065"/>
                    <a:pt x="15840" y="9873"/>
                  </a:cubicBezTo>
                  <a:cubicBezTo>
                    <a:pt x="15639" y="9162"/>
                    <a:pt x="15437" y="8450"/>
                    <a:pt x="15174" y="7781"/>
                  </a:cubicBezTo>
                  <a:cubicBezTo>
                    <a:pt x="14818" y="6872"/>
                    <a:pt x="14355" y="6057"/>
                    <a:pt x="13807" y="537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"/>
          <p:cNvGrpSpPr/>
          <p:nvPr/>
        </p:nvGrpSpPr>
        <p:grpSpPr>
          <a:xfrm>
            <a:off x="7494658" y="5420408"/>
            <a:ext cx="712392" cy="1166631"/>
            <a:chOff x="0" y="0"/>
            <a:chExt cx="728428" cy="1178292"/>
          </a:xfrm>
        </p:grpSpPr>
        <p:sp>
          <p:nvSpPr>
            <p:cNvPr id="78" name="Circle 7"/>
            <p:cNvSpPr/>
            <p:nvPr/>
          </p:nvSpPr>
          <p:spPr>
            <a:xfrm>
              <a:off x="0" y="454326"/>
              <a:ext cx="727890" cy="721940"/>
            </a:xfrm>
            <a:prstGeom prst="ellipse">
              <a:avLst/>
            </a:prstGeom>
            <a:solidFill>
              <a:srgbClr val="4D637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2"/>
            <p:cNvSpPr/>
            <p:nvPr/>
          </p:nvSpPr>
          <p:spPr>
            <a:xfrm>
              <a:off x="2975" y="815296"/>
              <a:ext cx="721939" cy="360970"/>
            </a:xfrm>
            <a:prstGeom prst="rect">
              <a:avLst/>
            </a:prstGeom>
            <a:solidFill>
              <a:srgbClr val="4D637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5"/>
            <p:cNvSpPr/>
            <p:nvPr/>
          </p:nvSpPr>
          <p:spPr>
            <a:xfrm flipV="1">
              <a:off x="366637" y="735922"/>
              <a:ext cx="1" cy="440344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Circle 8"/>
            <p:cNvSpPr/>
            <p:nvPr/>
          </p:nvSpPr>
          <p:spPr>
            <a:xfrm>
              <a:off x="379638" y="775555"/>
              <a:ext cx="47084" cy="47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Circle 9"/>
            <p:cNvSpPr/>
            <p:nvPr/>
          </p:nvSpPr>
          <p:spPr>
            <a:xfrm>
              <a:off x="379638" y="917309"/>
              <a:ext cx="47084" cy="47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Shape 9"/>
            <p:cNvSpPr/>
            <p:nvPr/>
          </p:nvSpPr>
          <p:spPr>
            <a:xfrm>
              <a:off x="362305" y="556627"/>
              <a:ext cx="271827" cy="17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11525" y="610"/>
                  </a:moveTo>
                  <a:cubicBezTo>
                    <a:pt x="12620" y="-68"/>
                    <a:pt x="13860" y="-185"/>
                    <a:pt x="15013" y="282"/>
                  </a:cubicBezTo>
                  <a:cubicBezTo>
                    <a:pt x="15794" y="599"/>
                    <a:pt x="16498" y="1170"/>
                    <a:pt x="17209" y="1708"/>
                  </a:cubicBezTo>
                  <a:cubicBezTo>
                    <a:pt x="18627" y="2782"/>
                    <a:pt x="20094" y="3735"/>
                    <a:pt x="21600" y="4560"/>
                  </a:cubicBezTo>
                  <a:lnTo>
                    <a:pt x="0" y="21415"/>
                  </a:lnTo>
                  <a:lnTo>
                    <a:pt x="11525" y="61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Circle 10"/>
            <p:cNvSpPr/>
            <p:nvPr/>
          </p:nvSpPr>
          <p:spPr>
            <a:xfrm>
              <a:off x="379638" y="1059063"/>
              <a:ext cx="47084" cy="47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Shape 10"/>
            <p:cNvSpPr/>
            <p:nvPr/>
          </p:nvSpPr>
          <p:spPr>
            <a:xfrm flipH="1">
              <a:off x="95502" y="556627"/>
              <a:ext cx="271826" cy="17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11525" y="610"/>
                  </a:moveTo>
                  <a:cubicBezTo>
                    <a:pt x="12620" y="-68"/>
                    <a:pt x="13860" y="-185"/>
                    <a:pt x="15013" y="282"/>
                  </a:cubicBezTo>
                  <a:cubicBezTo>
                    <a:pt x="15794" y="599"/>
                    <a:pt x="16498" y="1170"/>
                    <a:pt x="17209" y="1708"/>
                  </a:cubicBezTo>
                  <a:cubicBezTo>
                    <a:pt x="18627" y="2782"/>
                    <a:pt x="20094" y="3735"/>
                    <a:pt x="21600" y="4560"/>
                  </a:cubicBezTo>
                  <a:lnTo>
                    <a:pt x="0" y="21415"/>
                  </a:lnTo>
                  <a:lnTo>
                    <a:pt x="11525" y="610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Square"/>
            <p:cNvSpPr/>
            <p:nvPr/>
          </p:nvSpPr>
          <p:spPr>
            <a:xfrm rot="18900000">
              <a:off x="241082" y="427149"/>
              <a:ext cx="251110" cy="251110"/>
            </a:xfrm>
            <a:prstGeom prst="rect">
              <a:avLst/>
            </a:pr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Circle 11"/>
            <p:cNvSpPr/>
            <p:nvPr/>
          </p:nvSpPr>
          <p:spPr>
            <a:xfrm>
              <a:off x="73897" y="8564"/>
              <a:ext cx="611484" cy="612989"/>
            </a:xfrm>
            <a:prstGeom prst="ellipse">
              <a:avLst/>
            </a:pr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Circle 12"/>
            <p:cNvSpPr/>
            <p:nvPr/>
          </p:nvSpPr>
          <p:spPr>
            <a:xfrm>
              <a:off x="243659" y="299364"/>
              <a:ext cx="47084" cy="47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Circle 13"/>
            <p:cNvSpPr/>
            <p:nvPr/>
          </p:nvSpPr>
          <p:spPr>
            <a:xfrm>
              <a:off x="453976" y="299364"/>
              <a:ext cx="47084" cy="47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Line 6"/>
            <p:cNvSpPr/>
            <p:nvPr/>
          </p:nvSpPr>
          <p:spPr>
            <a:xfrm>
              <a:off x="257513" y="473392"/>
              <a:ext cx="237632" cy="3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47" y="14122"/>
                    <a:pt x="6986" y="21600"/>
                    <a:pt x="10800" y="21600"/>
                  </a:cubicBezTo>
                  <a:cubicBezTo>
                    <a:pt x="14614" y="21600"/>
                    <a:pt x="18353" y="14122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Shape 11"/>
            <p:cNvSpPr/>
            <p:nvPr/>
          </p:nvSpPr>
          <p:spPr>
            <a:xfrm>
              <a:off x="61697" y="0"/>
              <a:ext cx="631982" cy="46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1" h="21159" extrusionOk="0">
                  <a:moveTo>
                    <a:pt x="10096" y="4454"/>
                  </a:moveTo>
                  <a:cubicBezTo>
                    <a:pt x="9413" y="5561"/>
                    <a:pt x="8936" y="6889"/>
                    <a:pt x="8708" y="8318"/>
                  </a:cubicBezTo>
                  <a:cubicBezTo>
                    <a:pt x="8504" y="9590"/>
                    <a:pt x="8502" y="10910"/>
                    <a:pt x="8703" y="12183"/>
                  </a:cubicBezTo>
                  <a:cubicBezTo>
                    <a:pt x="7826" y="11562"/>
                    <a:pt x="7173" y="10455"/>
                    <a:pt x="6902" y="9128"/>
                  </a:cubicBezTo>
                  <a:cubicBezTo>
                    <a:pt x="6622" y="7763"/>
                    <a:pt x="6773" y="6294"/>
                    <a:pt x="7315" y="5095"/>
                  </a:cubicBezTo>
                  <a:cubicBezTo>
                    <a:pt x="5517" y="5762"/>
                    <a:pt x="3993" y="7436"/>
                    <a:pt x="3098" y="9728"/>
                  </a:cubicBezTo>
                  <a:cubicBezTo>
                    <a:pt x="1848" y="12927"/>
                    <a:pt x="1971" y="16839"/>
                    <a:pt x="3416" y="19871"/>
                  </a:cubicBezTo>
                  <a:lnTo>
                    <a:pt x="1199" y="16084"/>
                  </a:lnTo>
                  <a:lnTo>
                    <a:pt x="1919" y="21159"/>
                  </a:lnTo>
                  <a:cubicBezTo>
                    <a:pt x="-131" y="17403"/>
                    <a:pt x="-574" y="12381"/>
                    <a:pt x="761" y="8035"/>
                  </a:cubicBezTo>
                  <a:cubicBezTo>
                    <a:pt x="2223" y="3274"/>
                    <a:pt x="5536" y="165"/>
                    <a:pt x="9222" y="95"/>
                  </a:cubicBezTo>
                  <a:cubicBezTo>
                    <a:pt x="12456" y="-441"/>
                    <a:pt x="15669" y="1315"/>
                    <a:pt x="17797" y="4781"/>
                  </a:cubicBezTo>
                  <a:cubicBezTo>
                    <a:pt x="20564" y="9287"/>
                    <a:pt x="21026" y="15747"/>
                    <a:pt x="18954" y="20938"/>
                  </a:cubicBezTo>
                  <a:lnTo>
                    <a:pt x="19418" y="15293"/>
                  </a:lnTo>
                  <a:lnTo>
                    <a:pt x="17668" y="19292"/>
                  </a:lnTo>
                  <a:cubicBezTo>
                    <a:pt x="18308" y="17102"/>
                    <a:pt x="18476" y="14695"/>
                    <a:pt x="18153" y="12371"/>
                  </a:cubicBezTo>
                  <a:cubicBezTo>
                    <a:pt x="17913" y="10641"/>
                    <a:pt x="17405" y="9007"/>
                    <a:pt x="16666" y="7584"/>
                  </a:cubicBezTo>
                  <a:cubicBezTo>
                    <a:pt x="16224" y="8706"/>
                    <a:pt x="15570" y="9635"/>
                    <a:pt x="14776" y="10268"/>
                  </a:cubicBezTo>
                  <a:cubicBezTo>
                    <a:pt x="13804" y="11043"/>
                    <a:pt x="12675" y="11337"/>
                    <a:pt x="11570" y="11101"/>
                  </a:cubicBezTo>
                  <a:cubicBezTo>
                    <a:pt x="11920" y="10067"/>
                    <a:pt x="12013" y="8896"/>
                    <a:pt x="11834" y="7778"/>
                  </a:cubicBezTo>
                  <a:cubicBezTo>
                    <a:pt x="11608" y="6378"/>
                    <a:pt x="10979" y="5173"/>
                    <a:pt x="10096" y="4454"/>
                  </a:cubicBezTo>
                  <a:close/>
                </a:path>
              </a:pathLst>
            </a:custGeom>
            <a:solidFill>
              <a:srgbClr val="6B2F23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Line 7"/>
            <p:cNvSpPr/>
            <p:nvPr/>
          </p:nvSpPr>
          <p:spPr>
            <a:xfrm>
              <a:off x="3507" y="521058"/>
              <a:ext cx="724922" cy="657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81" y="0"/>
                  </a:moveTo>
                  <a:cubicBezTo>
                    <a:pt x="3258" y="1020"/>
                    <a:pt x="2230" y="2296"/>
                    <a:pt x="1456" y="3757"/>
                  </a:cubicBezTo>
                  <a:cubicBezTo>
                    <a:pt x="714" y="5155"/>
                    <a:pt x="220" y="6696"/>
                    <a:pt x="0" y="8298"/>
                  </a:cubicBezTo>
                  <a:lnTo>
                    <a:pt x="204" y="21332"/>
                  </a:lnTo>
                  <a:lnTo>
                    <a:pt x="21600" y="21600"/>
                  </a:lnTo>
                  <a:lnTo>
                    <a:pt x="21600" y="8964"/>
                  </a:lnTo>
                  <a:cubicBezTo>
                    <a:pt x="21549" y="7269"/>
                    <a:pt x="21148" y="5610"/>
                    <a:pt x="20426" y="4113"/>
                  </a:cubicBezTo>
                  <a:cubicBezTo>
                    <a:pt x="19736" y="2681"/>
                    <a:pt x="18769" y="1434"/>
                    <a:pt x="17595" y="458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Shape 12"/>
            <p:cNvSpPr/>
            <p:nvPr/>
          </p:nvSpPr>
          <p:spPr>
            <a:xfrm>
              <a:off x="169588" y="1063163"/>
              <a:ext cx="112553" cy="9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0583" extrusionOk="0">
                  <a:moveTo>
                    <a:pt x="7011" y="0"/>
                  </a:moveTo>
                  <a:cubicBezTo>
                    <a:pt x="11134" y="806"/>
                    <a:pt x="14770" y="3124"/>
                    <a:pt x="17531" y="6535"/>
                  </a:cubicBezTo>
                  <a:cubicBezTo>
                    <a:pt x="20031" y="9623"/>
                    <a:pt x="21600" y="13950"/>
                    <a:pt x="19652" y="17469"/>
                  </a:cubicBezTo>
                  <a:cubicBezTo>
                    <a:pt x="17366" y="21600"/>
                    <a:pt x="12396" y="20997"/>
                    <a:pt x="8115" y="19231"/>
                  </a:cubicBezTo>
                  <a:cubicBezTo>
                    <a:pt x="5635" y="18207"/>
                    <a:pt x="3129" y="16974"/>
                    <a:pt x="1516" y="14554"/>
                  </a:cubicBezTo>
                  <a:cubicBezTo>
                    <a:pt x="686" y="13309"/>
                    <a:pt x="162" y="11826"/>
                    <a:pt x="0" y="10263"/>
                  </a:cubicBezTo>
                  <a:lnTo>
                    <a:pt x="7011" y="0"/>
                  </a:lnTo>
                  <a:close/>
                </a:path>
              </a:pathLst>
            </a:cu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Shape 13"/>
            <p:cNvSpPr/>
            <p:nvPr/>
          </p:nvSpPr>
          <p:spPr>
            <a:xfrm>
              <a:off x="12308" y="873670"/>
              <a:ext cx="206280" cy="26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10" y="3440"/>
                    <a:pt x="5975" y="6502"/>
                    <a:pt x="9946" y="9048"/>
                  </a:cubicBezTo>
                  <a:cubicBezTo>
                    <a:pt x="13450" y="11294"/>
                    <a:pt x="17381" y="13110"/>
                    <a:pt x="21600" y="14431"/>
                  </a:cubicBezTo>
                  <a:lnTo>
                    <a:pt x="15212" y="21600"/>
                  </a:lnTo>
                  <a:cubicBezTo>
                    <a:pt x="12418" y="21220"/>
                    <a:pt x="9729" y="20474"/>
                    <a:pt x="7261" y="19394"/>
                  </a:cubicBezTo>
                  <a:cubicBezTo>
                    <a:pt x="4538" y="18203"/>
                    <a:pt x="2130" y="16625"/>
                    <a:pt x="163" y="147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6376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Line 8"/>
            <p:cNvSpPr/>
            <p:nvPr/>
          </p:nvSpPr>
          <p:spPr>
            <a:xfrm flipV="1">
              <a:off x="99037" y="1019322"/>
              <a:ext cx="62778" cy="10986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Circle 14"/>
            <p:cNvSpPr/>
            <p:nvPr/>
          </p:nvSpPr>
          <p:spPr>
            <a:xfrm>
              <a:off x="156062" y="1055139"/>
              <a:ext cx="23542" cy="2354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Shape 14"/>
            <p:cNvSpPr/>
            <p:nvPr/>
          </p:nvSpPr>
          <p:spPr>
            <a:xfrm flipH="1">
              <a:off x="451749" y="1063163"/>
              <a:ext cx="112553" cy="9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0583" extrusionOk="0">
                  <a:moveTo>
                    <a:pt x="7011" y="0"/>
                  </a:moveTo>
                  <a:cubicBezTo>
                    <a:pt x="11134" y="806"/>
                    <a:pt x="14770" y="3124"/>
                    <a:pt x="17531" y="6535"/>
                  </a:cubicBezTo>
                  <a:cubicBezTo>
                    <a:pt x="20031" y="9623"/>
                    <a:pt x="21600" y="13950"/>
                    <a:pt x="19652" y="17469"/>
                  </a:cubicBezTo>
                  <a:cubicBezTo>
                    <a:pt x="17366" y="21600"/>
                    <a:pt x="12396" y="20997"/>
                    <a:pt x="8115" y="19231"/>
                  </a:cubicBezTo>
                  <a:cubicBezTo>
                    <a:pt x="5635" y="18207"/>
                    <a:pt x="3129" y="16974"/>
                    <a:pt x="1516" y="14554"/>
                  </a:cubicBezTo>
                  <a:cubicBezTo>
                    <a:pt x="686" y="13309"/>
                    <a:pt x="162" y="11826"/>
                    <a:pt x="0" y="10263"/>
                  </a:cubicBezTo>
                  <a:lnTo>
                    <a:pt x="7011" y="0"/>
                  </a:lnTo>
                  <a:close/>
                </a:path>
              </a:pathLst>
            </a:custGeom>
            <a:solidFill>
              <a:srgbClr val="E3C6BC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Shape 15"/>
            <p:cNvSpPr/>
            <p:nvPr/>
          </p:nvSpPr>
          <p:spPr>
            <a:xfrm flipH="1">
              <a:off x="515301" y="873670"/>
              <a:ext cx="206280" cy="26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10" y="3440"/>
                    <a:pt x="5975" y="6502"/>
                    <a:pt x="9946" y="9048"/>
                  </a:cubicBezTo>
                  <a:cubicBezTo>
                    <a:pt x="13450" y="11294"/>
                    <a:pt x="17381" y="13110"/>
                    <a:pt x="21600" y="14431"/>
                  </a:cubicBezTo>
                  <a:lnTo>
                    <a:pt x="15212" y="21600"/>
                  </a:lnTo>
                  <a:cubicBezTo>
                    <a:pt x="12418" y="21220"/>
                    <a:pt x="9729" y="20474"/>
                    <a:pt x="7261" y="19394"/>
                  </a:cubicBezTo>
                  <a:cubicBezTo>
                    <a:pt x="4538" y="18203"/>
                    <a:pt x="2130" y="16625"/>
                    <a:pt x="163" y="147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6376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Line 9"/>
            <p:cNvSpPr/>
            <p:nvPr/>
          </p:nvSpPr>
          <p:spPr>
            <a:xfrm flipH="1" flipV="1">
              <a:off x="572074" y="1019322"/>
              <a:ext cx="62779" cy="10986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Circle 15"/>
            <p:cNvSpPr/>
            <p:nvPr/>
          </p:nvSpPr>
          <p:spPr>
            <a:xfrm flipH="1">
              <a:off x="554285" y="1055139"/>
              <a:ext cx="23543" cy="2354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4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8253" y="5679361"/>
            <a:ext cx="1062037" cy="5385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128" name="Gerader Verbinder 127"/>
          <p:cNvCxnSpPr/>
          <p:nvPr/>
        </p:nvCxnSpPr>
        <p:spPr>
          <a:xfrm>
            <a:off x="2153920" y="6563360"/>
            <a:ext cx="9137073" cy="1477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Real reference frames</a:t>
            </a:r>
          </a:p>
        </p:txBody>
      </p:sp>
      <p:sp>
        <p:nvSpPr>
          <p:cNvPr id="134" name="How to identify events without explicitly relying on a background classical spacetime?"/>
          <p:cNvSpPr txBox="1"/>
          <p:nvPr/>
        </p:nvSpPr>
        <p:spPr>
          <a:xfrm>
            <a:off x="934128" y="2474247"/>
            <a:ext cx="11505955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practice, RFs are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physical systems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How to identify events without explicitly relying on a background classical spacetime?"/>
          <p:cNvSpPr txBox="1"/>
          <p:nvPr/>
        </p:nvSpPr>
        <p:spPr>
          <a:xfrm>
            <a:off x="2023638" y="7146450"/>
            <a:ext cx="10103048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Statement from RF A: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“The system B is 10 m away from the tree”. </a:t>
            </a:r>
            <a:endParaRPr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6" name="Gerade Verbindung mit Pfeil 135"/>
          <p:cNvCxnSpPr/>
          <p:nvPr/>
        </p:nvCxnSpPr>
        <p:spPr>
          <a:xfrm>
            <a:off x="3647385" y="3807012"/>
            <a:ext cx="2153975" cy="1314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Rechteck 136"/>
          <p:cNvSpPr/>
          <p:nvPr/>
        </p:nvSpPr>
        <p:spPr>
          <a:xfrm>
            <a:off x="4308469" y="3846554"/>
            <a:ext cx="964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10m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"/>
          <p:cNvSpPr txBox="1"/>
          <p:nvPr/>
        </p:nvSpPr>
        <p:spPr>
          <a:xfrm>
            <a:off x="5932714" y="5422065"/>
            <a:ext cx="471253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300"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19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Real reference frames</a:t>
            </a:r>
          </a:p>
        </p:txBody>
      </p:sp>
      <p:sp>
        <p:nvSpPr>
          <p:cNvPr id="134" name="How to identify events without explicitly relying on a background classical spacetime? 1 1"/>
          <p:cNvSpPr txBox="1"/>
          <p:nvPr/>
        </p:nvSpPr>
        <p:spPr>
          <a:xfrm>
            <a:off x="934128" y="2474247"/>
            <a:ext cx="11505955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practice, RFs are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physical systems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ultimately obey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quantum mechanical laws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Grafik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734" y="3829050"/>
            <a:ext cx="7304215" cy="363474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475076" y="4566912"/>
            <a:ext cx="1421836" cy="1707427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178" name="Image 1" descr="Imag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0798" y="5685679"/>
            <a:ext cx="993623" cy="5316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79" name="Image 2" descr="Imag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29912" y="5700725"/>
            <a:ext cx="993623" cy="5316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1" name="Image 3" descr="Imag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9720" y="5681918"/>
            <a:ext cx="993623" cy="5316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Rechteck 9"/>
          <p:cNvSpPr/>
          <p:nvPr/>
        </p:nvSpPr>
        <p:spPr>
          <a:xfrm>
            <a:off x="942340" y="8407301"/>
            <a:ext cx="12396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physical laws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covariant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under the change of quantum RFs?   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to formalize this idea? 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chteck 184"/>
          <p:cNvSpPr/>
          <p:nvPr/>
        </p:nvSpPr>
        <p:spPr>
          <a:xfrm>
            <a:off x="2518410" y="7178298"/>
            <a:ext cx="3528060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34" y="6662002"/>
            <a:ext cx="3734624" cy="5170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4" name="How to identify events without explicitly relying on a background classical spacetime? 1 2"/>
          <p:cNvSpPr txBox="1"/>
          <p:nvPr/>
        </p:nvSpPr>
        <p:spPr>
          <a:xfrm>
            <a:off x="2560999" y="7189919"/>
            <a:ext cx="3142572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Quantum state as seen from RF C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 1"/>
          <p:cNvSpPr txBox="1"/>
          <p:nvPr/>
        </p:nvSpPr>
        <p:spPr>
          <a:xfrm>
            <a:off x="4931228" y="4921322"/>
            <a:ext cx="471253" cy="76431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300"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 2"/>
          <p:cNvSpPr txBox="1"/>
          <p:nvPr/>
        </p:nvSpPr>
        <p:spPr>
          <a:xfrm>
            <a:off x="2253342" y="4975750"/>
            <a:ext cx="471253" cy="76431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300">
                <a:latin typeface="PetitaBold"/>
                <a:ea typeface="PetitaBold"/>
                <a:cs typeface="PetitaBold"/>
                <a:sym typeface="PetitaBold"/>
              </a:defRPr>
            </a:lvl1pPr>
          </a:lstStyle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87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el 1"/>
          <p:cNvSpPr txBox="1">
            <a:spLocks/>
          </p:cNvSpPr>
          <p:nvPr/>
        </p:nvSpPr>
        <p:spPr>
          <a:xfrm>
            <a:off x="934128" y="128953"/>
            <a:ext cx="11704637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414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682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237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3650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2066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0473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598888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7302" defTabSz="583722">
              <a:defRPr sz="4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en-GB" sz="40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Intuitive picture</a:t>
            </a:r>
          </a:p>
        </p:txBody>
      </p:sp>
      <p:sp>
        <p:nvSpPr>
          <p:cNvPr id="3" name="Rechteck 2"/>
          <p:cNvSpPr/>
          <p:nvPr/>
        </p:nvSpPr>
        <p:spPr>
          <a:xfrm>
            <a:off x="5907031" y="4375603"/>
            <a:ext cx="1539893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777343" y="8813743"/>
            <a:ext cx="9089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  <a:ea typeface="Helvetica Neue Light"/>
                <a:cs typeface="Helvetica Neue Light"/>
              </a:rPr>
              <a:t>*Taken from:  R. Angelo, N. Brunner, S. Popescu. A. J. Short, P. Skrzypczyk,      J. Phys. A: Math.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  <a:ea typeface="Helvetica Neue Light"/>
                <a:cs typeface="Helvetica Neue Light"/>
              </a:rPr>
              <a:t>Theor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  <a:ea typeface="Helvetica Neue Light"/>
                <a:cs typeface="Helvetica Neue Light"/>
              </a:rPr>
              <a:t>. 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  <a:ea typeface="Helvetica Neue Light"/>
                <a:cs typeface="Helvetica Neue Light"/>
              </a:rPr>
              <a:t>44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  <a:ea typeface="Helvetica Neue Light"/>
                <a:cs typeface="Helvetica Neue Light"/>
              </a:rPr>
              <a:t> (2011) 145304 </a:t>
            </a:r>
            <a:endParaRPr lang="de-AT" sz="2400" dirty="0">
              <a:solidFill>
                <a:schemeClr val="tx1"/>
              </a:solidFill>
              <a:latin typeface="Arial Narrow" panose="020B0606020202030204" pitchFamily="34" charset="0"/>
              <a:ea typeface="Helvetica Neue Light"/>
              <a:cs typeface="Helvetica Neue Light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382487" y="6174865"/>
            <a:ext cx="51815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2600"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 view from the lab frame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defRPr sz="2600"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 particle in a superposition in   a Mach-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Zehnder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interferometer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6807642" y="6163979"/>
            <a:ext cx="52646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2600"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 view from the particle’s  frame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The Mach-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Zehnder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interferometer in a superposition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188" y="2841172"/>
            <a:ext cx="5289388" cy="328023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572" y="2853751"/>
            <a:ext cx="3777071" cy="340697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2275114" y="3002537"/>
            <a:ext cx="424543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6923314" y="2915451"/>
            <a:ext cx="424543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760953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33429" y="999181"/>
            <a:ext cx="4779758" cy="746802"/>
          </a:xfrm>
          <a:prstGeom prst="rect">
            <a:avLst/>
          </a:prstGeom>
          <a:noFill/>
        </p:spPr>
        <p:txBody>
          <a:bodyPr wrap="none" lIns="129978" tIns="64990" rIns="129978" bIns="64990" rtlCol="0">
            <a:spAutoFit/>
          </a:bodyPr>
          <a:lstStyle/>
          <a:p>
            <a:pPr defTabSz="649894" rtl="0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“Absolute positions”</a:t>
            </a:r>
          </a:p>
        </p:txBody>
      </p:sp>
      <p:sp>
        <p:nvSpPr>
          <p:cNvPr id="19" name="Circle 1"/>
          <p:cNvSpPr/>
          <p:nvPr/>
        </p:nvSpPr>
        <p:spPr>
          <a:xfrm>
            <a:off x="2116868" y="4210717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ircle 1"/>
          <p:cNvSpPr/>
          <p:nvPr/>
        </p:nvSpPr>
        <p:spPr>
          <a:xfrm>
            <a:off x="10346468" y="5734717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ircle 1"/>
          <p:cNvSpPr/>
          <p:nvPr/>
        </p:nvSpPr>
        <p:spPr>
          <a:xfrm>
            <a:off x="4642354" y="5593203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ircle 1"/>
          <p:cNvSpPr/>
          <p:nvPr/>
        </p:nvSpPr>
        <p:spPr>
          <a:xfrm>
            <a:off x="9268782" y="4286917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ircle 1"/>
          <p:cNvSpPr/>
          <p:nvPr/>
        </p:nvSpPr>
        <p:spPr>
          <a:xfrm>
            <a:off x="5567639" y="4112746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ow to identify events without explicitly relying on a background classical spacetime? 1 1"/>
          <p:cNvSpPr txBox="1"/>
          <p:nvPr/>
        </p:nvSpPr>
        <p:spPr>
          <a:xfrm>
            <a:off x="9187543" y="3022646"/>
            <a:ext cx="2667001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“Background”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502229" y="4637314"/>
            <a:ext cx="729342" cy="3135087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Gerade Verbindung mit Pfeil 32"/>
          <p:cNvCxnSpPr>
            <a:endCxn id="29" idx="3"/>
          </p:cNvCxnSpPr>
          <p:nvPr/>
        </p:nvCxnSpPr>
        <p:spPr>
          <a:xfrm flipV="1">
            <a:off x="1513114" y="4458975"/>
            <a:ext cx="4116981" cy="3313426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1509713" y="4669971"/>
            <a:ext cx="7797573" cy="3104810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Gerade Verbindung mit Pfeil 37"/>
          <p:cNvCxnSpPr>
            <a:endCxn id="21" idx="3"/>
          </p:cNvCxnSpPr>
          <p:nvPr/>
        </p:nvCxnSpPr>
        <p:spPr>
          <a:xfrm flipV="1">
            <a:off x="1507331" y="5939432"/>
            <a:ext cx="3197479" cy="1832968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echteck 4"/>
          <p:cNvSpPr/>
          <p:nvPr/>
        </p:nvSpPr>
        <p:spPr>
          <a:xfrm>
            <a:off x="1513113" y="2906486"/>
            <a:ext cx="10265229" cy="4865915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45" name="Gerade Verbindung mit Pfeil 44"/>
          <p:cNvCxnSpPr>
            <a:endCxn id="26" idx="2"/>
          </p:cNvCxnSpPr>
          <p:nvPr/>
        </p:nvCxnSpPr>
        <p:spPr>
          <a:xfrm flipV="1">
            <a:off x="1567543" y="6993448"/>
            <a:ext cx="5056011" cy="746296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Gerade Verbindung mit Pfeil 48"/>
          <p:cNvCxnSpPr>
            <a:endCxn id="20" idx="2"/>
          </p:cNvCxnSpPr>
          <p:nvPr/>
        </p:nvCxnSpPr>
        <p:spPr>
          <a:xfrm flipV="1">
            <a:off x="1578429" y="5937533"/>
            <a:ext cx="8768039" cy="1813096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Circle 1"/>
          <p:cNvSpPr/>
          <p:nvPr/>
        </p:nvSpPr>
        <p:spPr>
          <a:xfrm>
            <a:off x="6623554" y="6790632"/>
            <a:ext cx="426475" cy="40563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4388">
                <a:srgbClr val="D38A80"/>
              </a:gs>
              <a:gs pos="100000">
                <a:srgbClr val="A71500"/>
              </a:gs>
            </a:gsLst>
            <a:path path="shape">
              <a:fillToRect l="68484" t="29203" r="31515" b="70796"/>
            </a:path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298879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,2302"/>
  <p:tag name="ORIGINALWIDTH" val="834,6457"/>
  <p:tag name="LATEXADDIN" val="\documentclass{article}&#10;\usepackage{amsmath}&#10;\pagestyle{empty}&#10;\begin{document}&#10;\begin{align*}&#10;|\psi'\rangle = e^{\frac{i}{\hbar} X_0 \hat{p}} |\psi\rangle&#10;\end{align*}&#10;&#10;\end{document}"/>
  <p:tag name="IGUANATEXSIZE" val="28"/>
  <p:tag name="IGUANATEXCURSOR" val="11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103,4871"/>
  <p:tag name="LATEXADDIN" val="\documentclass{article}&#10;\usepackage{amsmath}&#10;\pagestyle{empty}&#10;\begin{document}&#10;\begin{align*}&#10;vt&#10;\end{align*}&#10;&#10;\end{document}"/>
  <p:tag name="IGUANATEXSIZE" val="28"/>
  <p:tag name="IGUANATEXCURSOR" val="9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,7289"/>
  <p:tag name="ORIGINALWIDTH" val="2344,957"/>
  <p:tag name="LATEXADDIN" val="\documentclass{article}&#10;\usepackage{amsmath}&#10;\usepackage{bbold}&#10;\usepackage{color}&#10;\pagestyle{empty}&#10;\begin{document}&#10;$$&#10;\mbox{Probability}=\mbox{Tr}(\hat{\rho}^{(C)}_{AB}\hat{P}^{(C)}_{AB}) =\mbox{Tr}&#10;(\hat{\rho}^{(A)}_{BC}\hat{P}^{(A)}_{BC})&#10;$$&#10;\end{document}"/>
  <p:tag name="IGUANATEXSIZE" val="28"/>
  <p:tag name="IGUANATEXCURSOR" val="243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,7289"/>
  <p:tag name="ORIGINALWIDTH" val="1880,765"/>
  <p:tag name="LATEXADDIN" val="\documentclass{article}&#10;\usepackage{amsmath}&#10;\usepackage{bbold}&#10;\usepackage{color}&#10;\pagestyle{empty}&#10;\begin{document}&#10;$$&#10;\color{blue} \hat{\rho}^{(A)}_{BC} = \hat{S} \hat{\rho}^{(C)}_{AB} \hat{S}^\dagger, \hspace{0.3cm} \hat{P}^{(A)}_{BC} = \hat{S} \hat{P}^{(A)}_{BC} \hat{S}^\dagger&#10;$$&#10;\end{document}"/>
  <p:tag name="IGUANATEXSIZE" val="28"/>
  <p:tag name="IGUANATEXCURSOR" val="13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2,9509"/>
  <p:tag name="ORIGINALWIDTH" val="3227,596"/>
  <p:tag name="LATEXADDIN" val="\documentclass{article}&#10;\usepackage{amsmath}&#10;\usepackage{bbold}&#10;\usepackage{color}&#10;\pagestyle{empty}&#10;\begin{document}&#10;\begin{align*}&#10;\mbox{Probability}&amp;=\mbox{Tr}_{ABEM}[{\cal C}^{(C)}&#10;(\hat{\rho}^{(C)}_{AB} \otimes \hat{\xi}_E) \otimes \hat{\sigma}_M (\mathbb{1}_{ABM} \otimes \hat{F}_E)] \\&#10;&amp;= \mbox{Tr}_{BCEM} [{\cal C}^{(A)} (\hat{\rho}^{(A)}_{BCM} \otimes \hat{\xi}_E) (\mathbb{1}_{BCM} \otimes \hat{F}_{CE})]&#10;\end{align*}&#10;\end{document}"/>
  <p:tag name="IGUANATEXSIZE" val="28"/>
  <p:tag name="IGUANATEXCURSOR" val="37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\begin{align*}&#10;|\psi\rangle&#10;\end{align*}&#10;&#10;\end{document}"/>
  <p:tag name="IGUANATEXSIZE" val="28"/>
  <p:tag name="IGUANATEXCURSOR" val="10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76,228"/>
  <p:tag name="LATEXADDIN" val="\documentclass{article}&#10;\usepackage{amsmath}&#10;\pagestyle{empty}&#10;\begin{document}&#10;\begin{align*}&#10;|\psi'\rangle&#10;\end{align*}&#10;&#10;\end{document}"/>
  <p:tag name="IGUANATEXSIZE" val="28"/>
  <p:tag name="IGUANATEXCURSOR" val="10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39,2201"/>
  <p:tag name="LATEXADDIN" val="\documentclass{article}&#10;\usepackage{amsmath}&#10;\pagestyle{empty}&#10;\begin{document}&#10;\begin{align*}&#10;X(t)&#10;\end{align*}&#10;&#10;\end{document}"/>
  <p:tag name="IGUANATEXSIZE" val="28"/>
  <p:tag name="IGUANATEXCURSOR" val="9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809,8987"/>
  <p:tag name="LATEXADDIN" val="\documentclass{article}&#10;\usepackage{amsmath}&#10;\pagestyle{empty}&#10;\begin{document}&#10;\begin{align*}&#10;i\hbar \frac{d|\psi\rangle}{dt} = \hat{H} |\psi\rangle&#10;\end{align*}&#10;&#10;\end{document}"/>
  <p:tag name="IGUANATEXSIZE" val="28"/>
  <p:tag name="IGUANATEXCURSOR" val="13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914,8856"/>
  <p:tag name="LATEXADDIN" val="\documentclass{article}&#10;\usepackage{amsmath}&#10;\pagestyle{empty}&#10;\begin{document}&#10;\begin{align*}&#10;i\hbar \frac{d|\psi'\rangle}{dt} = \hat{H'} |\psi'\rangle&#10;\end{align*}&#10;&#10;\end{document}"/>
  <p:tag name="IGUANATEXSIZE" val="28"/>
  <p:tag name="IGUANATEXCURSOR" val="11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,7139"/>
  <p:tag name="ORIGINALWIDTH" val="1994,001"/>
  <p:tag name="LATEXADDIN" val="\documentclass{article}&#10;\usepackage{amsmath}&#10;\pagestyle{empty}&#10;\begin{document}&#10;\begin{align*}&#10;|\psi'\rangle = \hat{U} |\psi\rangle, \mbox{ } \hat{H}'=\hat{U}\hat{H}\hat{U}^\dagger + i\hbar \frac{d\hat{U}}{dt} \hat{U}^\dagger&#10;\end{align*}&#10;&#10;\end{document}"/>
  <p:tag name="IGUANATEXSIZE" val="28"/>
  <p:tag name="IGUANATEXCURSOR" val="12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,7139"/>
  <p:tag name="ORIGINALWIDTH" val="1559,055"/>
  <p:tag name="LATEXADDIN" val="\documentclass{article}&#10;\usepackage{amsmath}&#10;\pagestyle{empty}&#10;\begin{document}&#10;\begin{align*}&#10;\hat{H}'=\hat{U}\hat{H}\hat{U}^\dagger + i\hbar \frac{d\hat{U}}{dt} \hat{U}^\dagger = \hat{H}\end{align*}&#10;&#10;\end{document}"/>
  <p:tag name="IGUANATEXSIZE" val="28"/>
  <p:tag name="IGUANATEXCURSOR" val="133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\begin{align*}&#10;|\psi\rangle&#10;\end{align*}&#10;&#10;\end{document}"/>
  <p:tag name="IGUANATEXSIZE" val="28"/>
  <p:tag name="IGUANATEXCURSOR" val="10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76,228"/>
  <p:tag name="LATEXADDIN" val="\documentclass{article}&#10;\usepackage{amsmath}&#10;\pagestyle{empty}&#10;\begin{document}&#10;\begin{align*}&#10;|\psi'\rangle&#10;\end{align*}&#10;&#10;\end{document}"/>
  <p:tag name="IGUANATEXSIZE" val="28"/>
  <p:tag name="IGUANATEXCURSOR" val="10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2156"/>
  <p:tag name="ORIGINALWIDTH" val="897,6378"/>
  <p:tag name="LATEXADDIN" val="\documentclass{article}&#10;\usepackage{amsmath}&#10;\pagestyle{empty}&#10;\begin{document}&#10;\begin{align*}&#10;i\hbar \frac{d|\psi\rangle}{dt} = \frac{\hat{p}^2}{2m} |\psi\rangle&#10;\end{align*}&#10;&#10;\end{document}"/>
  <p:tag name="IGUANATEXSIZE" val="28"/>
  <p:tag name="IGUANATEXCURSOR" val="14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2298"/>
  <p:tag name="ORIGINALWIDTH" val="1166,854"/>
  <p:tag name="LATEXADDIN" val="\documentclass{article}&#10;\usepackage{amsmath}&#10;\pagestyle{empty}&#10;\begin{document}&#10;\begin{align*}&#10;|\Psi\rangle_{\mbox{RF A + System B}}&#10;\end{align*}&#10;&#10;\end{document}"/>
  <p:tag name="IGUANATEXSIZE" val="28"/>
  <p:tag name="IGUANATEXCURSOR" val="11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,7195"/>
  <p:tag name="ORIGINALWIDTH" val="862,3922"/>
  <p:tag name="LATEXADDIN" val="\documentclass{article}&#10;\usepackage{amsmath}&#10;\pagestyle{empty}&#10;\begin{document}&#10;\begin{align*}&#10;\mu_{iA} = \frac{m_im_A}{m_i+m_A}&#10;\end{align*}&#10;&#10;\end{document}"/>
  <p:tag name="IGUANATEXSIZE" val="28"/>
  <p:tag name="IGUANATEXCURSOR" val="12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,4822"/>
  <p:tag name="ORIGINALWIDTH" val="1063,367"/>
  <p:tag name="LATEXADDIN" val="\documentclass{article}&#10;\usepackage{amsmath}&#10;\pagestyle{empty}&#10;\begin{document}&#10;\begin{align*}&#10;\{x^r_i,p^r_j\} \neq 0, \hspace{0.3cm} i\neq j&#10;\end{align*}&#10;&#10;\end{document}"/>
  <p:tag name="IGUANATEXSIZE" val="30"/>
  <p:tag name="IGUANATEXCURSOR" val="14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2615,673"/>
  <p:tag name="LATEXADDIN" val="\documentclass{article}&#10;\usepackage{amsmath}&#10;\pagestyle{empty}&#10;\begin{document}&#10;$$&#10;x^{r}_i=x_i-x_A, \hspace{0.2cm} p^{r}_i=\mu_{iA}\left(\frac{p_i}{m_i}-\frac{p_A}{m_A}\right) \hspace{0.2cm} i=B,C&#10;$$&#10;\end{document}"/>
  <p:tag name="IGUANATEXSIZE" val="30"/>
  <p:tag name="IGUANATEXCURSOR" val="19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,7128"/>
  <p:tag name="ORIGINALWIDTH" val="770,1537"/>
  <p:tag name="LATEXADDIN" val="\documentclass{article}&#10;\usepackage{amsmath}&#10;\pagestyle{empty}&#10;\begin{document}&#10;\begin{align*}&#10;\hat{x}_B &amp; \rightarrow \hat{q}_B - \hat{q}_C \\&#10;\hat{x}_A &amp; \rightarrow - \hat{q}_C&#10;\end{align*}&#10;&#10;\end{document}"/>
  <p:tag name="IGUANATEXSIZE" val="30"/>
  <p:tag name="IGUANATEXCURSOR" val="18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3,712"/>
  <p:tag name="ORIGINALWIDTH" val="990,6262"/>
  <p:tag name="LATEXADDIN" val="\documentclass{article}&#10;\usepackage{amsmath}&#10;\pagestyle{empty}&#10;\begin{document}&#10;\begin{align*}&#10;\hat{p}_B &amp; \rightarrow \hat{\pi}_B \\&#10;\hat{p}_A &amp; \rightarrow - (\hat{\pi}_C - \hat{\pi}_B)&#10;\end{align*}&#10;&#10;\end{document}"/>
  <p:tag name="IGUANATEXSIZE" val="30"/>
  <p:tag name="IGUANATEXCURSOR" val="18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,2302"/>
  <p:tag name="ORIGINALWIDTH" val="999,6251"/>
  <p:tag name="LATEXADDIN" val="\documentclass{article}&#10;\usepackage{amsmath}&#10;\pagestyle{empty}&#10;\begin{document}&#10;\begin{align*}&#10;=e^{\frac{i}{\hbar}\hat{x}_A \hat{p}_B} |\psi\rangle_A |\phi\rangle_B&#10;\end{align*}&#10;&#10;\end{document}"/>
  <p:tag name="IGUANATEXSIZE" val="28"/>
  <p:tag name="IGUANATEXCURSOR" val="9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917,8853"/>
  <p:tag name="LATEXADDIN" val="\documentclass{article}&#10;\usepackage{amsmath}&#10;\pagestyle{empty}&#10;\begin{document}&#10;\begin{align*}&#10;\hat{S}_x = {\cal P}_{AC} e^{\frac{i}{\hbar}\hat{x}_A \hat{p}_B}&#10;\end{align*}&#10;&#10;\end{document}"/>
  <p:tag name="IGUANATEXSIZE" val="30"/>
  <p:tag name="IGUANATEXCURSOR" val="10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,7289"/>
  <p:tag name="ORIGINALWIDTH" val="883,3895"/>
  <p:tag name="LATEXADDIN" val="\documentclass{article}&#10;\usepackage{amsmath}&#10;\pagestyle{empty}&#10;\begin{document}&#10;\begin{align*}&#10;\hat{\rho}^{(A)}_{BC}= \hat{S}_x \hat{\rho}^{(C)}_{AB} \hat{S}^\dagger_x&#10;\end{align*}&#10;&#10;\end{document}"/>
  <p:tag name="IGUANATEXSIZE" val="28"/>
  <p:tag name="IGUANATEXCURSOR" val="14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1565,804"/>
  <p:tag name="LATEXADDIN" val="\documentclass{article}&#10;\usepackage{amsmath}&#10;\pagestyle{empty}&#10;\begin{document}&#10;\begin{align*}&#10;\int d\alpha \psi_A(\alpha) e^{\frac{i}{\hbar}\alpha \hat{p}_B}|\alpha\rangle_A|\phi\rangle_B =&#10;\end{align*}&#10;&#10;\end{document}"/>
  <p:tag name="IGUANATEXSIZE" val="28"/>
  <p:tag name="IGUANATEXCURSOR" val="17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2156"/>
  <p:tag name="ORIGINALWIDTH" val="967,379"/>
  <p:tag name="LATEXADDIN" val="\documentclass{article}&#10;\usepackage{amsmath}&#10;\pagestyle{empty}&#10;\begin{document}&#10;\begin{align*}&#10;i\hbar \frac{d|\psi'\rangle}{dt} = \frac{\hat{p}^2}{2m} |\psi'\rangle&#10;\end{align*}&#10;&#10;\end{document}"/>
  <p:tag name="IGUANATEXSIZE" val="28"/>
  <p:tag name="IGUANATEXCURSOR" val="15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,2302"/>
  <p:tag name="ORIGINALWIDTH" val="1364,079"/>
  <p:tag name="LATEXADDIN" val="\documentclass{article}&#10;\usepackage{amsmath}&#10;\pagestyle{empty}&#10;\begin{document}&#10;\begin{align*}&#10;e^{\frac{i}{\hbar}\alpha \hat{p}_B}|x_B\rangle_B=|x_B-\alpha\rangle_B&#10;\end{align*}&#10;&#10;\end{document}"/>
  <p:tag name="IGUANATEXSIZE" val="28"/>
  <p:tag name="IGUANATEXCURSOR" val="12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568,429"/>
  <p:tag name="LATEXADDIN" val="\documentclass{article}&#10;\usepackage{amsmath}&#10;\pagestyle{empty}&#10;\begin{document}&#10;$$&#10;\hat{x}_A \rightarrow - \hat{q}_C&#10;$$&#10;&#10;\end{document}"/>
  <p:tag name="IGUANATEXSIZE" val="30"/>
  <p:tag name="IGUANATEXCURSOR" val="11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156,355"/>
  <p:tag name="LATEXADDIN" val="\documentclass{article}&#10;\usepackage{amsmath}&#10;\pagestyle{empty}&#10;\begin{document}&#10;\begin{align*}&#10;{\cal P}_{AC} \psi_A(x) = \psi_C(-x)&#10;\end{align*}&#10;&#10;\end{document}"/>
  <p:tag name="IGUANATEXSIZE" val="30"/>
  <p:tag name="IGUANATEXCURSOR" val="13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,2122"/>
  <p:tag name="ORIGINALWIDTH" val="1208,849"/>
  <p:tag name="LATEXADDIN" val="\documentclass{article}&#10;\usepackage{amsmath}&#10;\usepackage{bbold}&#10;\usepackage{color}&#10;\pagestyle{empty}&#10;\begin{document}&#10;$$&#10;i\hbar \frac{d\hat{\rho}^{(C)}_{AB}}{dt}= [\hat{H}^{(C)}_{AB},\hat{\rho}^{(C)}_{AB}]&#10;$$&#10;\end{document}"/>
  <p:tag name="IGUANATEXSIZE" val="28"/>
  <p:tag name="IGUANATEXCURSOR" val="163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,2122"/>
  <p:tag name="ORIGINALWIDTH" val="1210,349"/>
  <p:tag name="LATEXADDIN" val="\documentclass{article}&#10;\usepackage{amsmath}&#10;\usepackage{bbold}&#10;\usepackage{color}&#10;\pagestyle{empty}&#10;\begin{document}&#10;$$&#10;i\hbar \frac{d\hat{\rho}^{(A)}_{BC}}{dt}= [\hat{H}^{(A)}_{BC},\hat{\rho}^{(A)}_{BC}]&#10;$$&#10;\end{document}"/>
  <p:tag name="IGUANATEXSIZE" val="28"/>
  <p:tag name="IGUANATEXCURSOR" val="18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,7139"/>
  <p:tag name="ORIGINALWIDTH" val="2566,179"/>
  <p:tag name="LATEXADDIN" val="\documentclass{article}&#10;\usepackage{amsmath}&#10;\usepackage{bbold}&#10;\usepackage{color}&#10;\pagestyle{empty}&#10;\begin{document}&#10;$$&#10;\hat{H}^{(A)}_{BC} = \hat{S} \hat{H}^{(C)}_{AB} \hat{S}^\dagger + i\hbar \frac{d\hat{S}}{dt} \hat{S}^\dagger, \hspace{0.5cm} \hat{\rho}^{(A)}_{BC} = \hat{S} \hat{\rho}^{(C)}_{AB} \hat{S}^\dagger&#10;$$&#10;\end{document}"/>
  <p:tag name="IGUANATEXSIZE" val="28"/>
  <p:tag name="IGUANATEXCURSOR" val="30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,7139"/>
  <p:tag name="ORIGINALWIDTH" val="3178,853"/>
  <p:tag name="LATEXADDIN" val="\documentclass{article}&#10;\usepackage{amsmath}&#10;\usepackage{bbold}&#10;\usepackage{color}&#10;\pagestyle{empty}&#10;\begin{document}&#10;$$&#10;\hat{S} \hat{H}(\{m_i,\hat{x}_i,\hat{p}_i\}_{i=A,B}) \hat{S}^\dagger + i\hbar \frac{d\hat{S}}{dt} \hat{S}^\dagger = \hat{H}(\{m_i,\hat{x}_i,\hat{p}_i\}_{i=B,C})&#10;$$&#10;\end{document}"/>
  <p:tag name="IGUANATEXSIZE" val="28"/>
  <p:tag name="IGUANATEXCURSOR" val="28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091,114"/>
  <p:tag name="LATEXADDIN" val="\documentclass{article}&#10;\usepackage{amsmath}&#10;\usepackage{bbold}&#10;\usepackage{color}&#10;\pagestyle{empty}&#10;\begin{document}&#10;$$&#10;\hat{\pi}_C=-(m_C/m_A)\hat{p}_A&#10;$$&#10;\end{document}"/>
  <p:tag name="IGUANATEXSIZE" val="25"/>
  <p:tag name="IGUANATEXCURSOR" val="12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2"/>
  <p:tag name="ORIGINALWIDTH" val="2854,893"/>
  <p:tag name="LATEXADDIN" val="\documentclass{article}&#10;\usepackage{amsmath}&#10;\usepackage{bbold}&#10;\usepackage{color}&#10;\pagestyle{empty}&#10;\begin{document}&#10;$$&#10;\hat{H}^{(C)}_{AB} = \frac{\hat{p}^2_A}{2m_A} + \frac{\hat{p}^2_B}{2m_B} \hspace{0.5cm} \leftrightarrow&#10;\hspace{0.5cm} \hat{H}^{(A)}_{BC} = \frac{\hat{\pi}^2_C}{2m_C} + \frac{\hat{\pi}^2_B}{2m_B}&#10;$$&#10;\end{document}"/>
  <p:tag name="IGUANATEXSIZE" val="28"/>
  <p:tag name="IGUANATEXCURSOR" val="30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,7116"/>
  <p:tag name="ORIGINALWIDTH" val="3213,348"/>
  <p:tag name="LATEXADDIN" val="\documentclass{article}&#10;\usepackage{amsmath}&#10;\usepackage{bbold}&#10;\usepackage{color}&#10;\pagestyle{empty}&#10;\begin{document}&#10;$$&#10;\hat{S}_b=\exp\left(-\frac{i}{\hbar} \frac{\hat{\pi}^2_C}{2m_C}t\right) {\cal P}^{(v)}_{AC} \exp\left(\frac{i}{\hbar} \frac{\hat{p}_A}{m_A} \hat{G}_B\right) \exp\left(\frac{i}{\hbar} \frac{\hat{p}^2_A}{2m_A}t\right) &#10;$$&#10;\end{document}"/>
  <p:tag name="IGUANATEXSIZE" val="28"/>
  <p:tag name="IGUANATEXCURSOR" val="33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145,4818"/>
  <p:tag name="LATEXADDIN" val="\documentclass{article}&#10;\usepackage{amsmath}&#10;\pagestyle{empty}&#10;\begin{document}&#10;\begin{align*}&#10;X_0&#10;\end{align*}&#10;&#10;\end{document}"/>
  <p:tag name="IGUANATEXSIZE" val="28"/>
  <p:tag name="IGUANATEXCURSOR" val="9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4,1732"/>
  <p:tag name="ORIGINALWIDTH" val="3598,05"/>
  <p:tag name="LATEXADDIN" val="\documentclass{article}&#10;\usepackage{amsmath}&#10;\usepackage{bbold}&#10;\usepackage{color}&#10;\pagestyle{empty}&#10;\begin{document}&#10;\begin{align*}&#10;|\Psi_t\rangle^{(C)}_{AB} &amp;=\frac{1}{\sqrt{2}} (|m_a v_1\rangle_A + |m_A v_2\rangle_A) |\psi_t\rangle_B \\&#10;|\Psi'_t\rangle^{(A)}_{BC} &amp;=\frac{1}{\sqrt{2}}(e^{\frac{i}{\hbar}v_1\hat{G}_B} |\psi_t\rangle_B|-m_Cv_1\rangle_C + e^{\frac{i}{\hbar}v_2\hat{G}_B}|\psi_t\rangle_B |-m_Cv_2\rangle_C)&#10;\end{align*}&#10;\end{document}"/>
  <p:tag name="IGUANATEXSIZE" val="28"/>
  <p:tag name="IGUANATEXCURSOR" val="26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62,99213"/>
  <p:tag name="LATEXADDIN" val="\documentclass{article}&#10;\usepackage{amsmath}&#10;\pagestyle{empty}&#10;\begin{document}&#10;\begin{align*}&#10;x&#10;\end{align*}&#10;&#10;\end{document}"/>
  <p:tag name="IGUANATEXSIZE" val="28"/>
  <p:tag name="IGUANATEXCURSOR" val="9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,9872"/>
  <p:tag name="ORIGINALWIDTH" val="94,48819"/>
  <p:tag name="LATEXADDIN" val="\documentclass{article}&#10;\usepackage{amsmath}&#10;\pagestyle{empty}&#10;\begin{document}&#10;\begin{align*}&#10;x'&#10;\end{align*}&#10;&#10;\end{document}"/>
  <p:tag name="IGUANATEXSIZE" val="28"/>
  <p:tag name="IGUANATEXCURSOR" val="9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39,2201"/>
  <p:tag name="LATEXADDIN" val="\documentclass{article}&#10;\usepackage{amsmath}&#10;\pagestyle{empty}&#10;\begin{document}&#10;\begin{align*}&#10;X(t)&#10;\end{align*}&#10;&#10;\end{document}"/>
  <p:tag name="IGUANATEXSIZE" val="28"/>
  <p:tag name="IGUANATEXCURSOR" val="9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,4684"/>
  <p:tag name="ORIGINALWIDTH" val="1576,303"/>
  <p:tag name="LATEXADDIN" val="\documentclass{article}&#10;\usepackage{amsmath}&#10;\pagestyle{empty}&#10;\begin{document}&#10;\begin{align*}&#10;x'=x - X(t), \hspace{0.3cm} X(t)=\frac{1}{2}at^2&#10;\end{align*}&#10;&#10;\end{document}"/>
  <p:tag name="IGUANATEXSIZE" val="28"/>
  <p:tag name="IGUANATEXCURSOR" val="12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,7304"/>
  <p:tag name="ORIGINALWIDTH" val="2081,74"/>
  <p:tag name="LATEXADDIN" val="\documentclass{article}&#10;\usepackage{amsmath}&#10;\pagestyle{empty}&#10;\begin{document}&#10;\begin{align*}&#10;\hat{Q}_t=e^{-\frac{i}{\hbar} m \dot{X}(t)\hat{x}}&#10;e^{\frac{i}{\hbar} X(t)\hat{p}} e^{-\frac{i}{\hbar}\frac{m}{2}\int^t_0 ds \dot{X}^2(s)}&#10;\end{align*}&#10;&#10;\end{document}"/>
  <p:tag name="IGUANATEXSIZE" val="28"/>
  <p:tag name="IGUANATEXCURSOR" val="10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2156"/>
  <p:tag name="ORIGINALWIDTH" val="897,6378"/>
  <p:tag name="LATEXADDIN" val="\documentclass{article}&#10;\usepackage{amsmath}&#10;\pagestyle{empty}&#10;\begin{document}&#10;\begin{align*}&#10;i\hbar \frac{d|\psi\rangle}{dt} = \frac{\hat{p}^2}{2m} |\psi\rangle&#10;\end{align*}&#10;&#10;\end{document}"/>
  <p:tag name="IGUANATEXSIZE" val="28"/>
  <p:tag name="IGUANATEXCURSOR" val="14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653,1683"/>
  <p:tag name="LATEXADDIN" val="\documentclass{article}&#10;\usepackage{amsmath}&#10;\pagestyle{empty}&#10;\begin{document}&#10;\begin{align*}&#10;|\psi'\rangle = \hat{Q}_t |\psi\rangle&#10;\end{align*}&#10;&#10;\end{document}"/>
  <p:tag name="IGUANATEXSIZE" val="28"/>
  <p:tag name="IGUANATEXCURSOR" val="12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,7116"/>
  <p:tag name="ORIGINALWIDTH" val="1604,799"/>
  <p:tag name="LATEXADDIN" val="\documentclass{article}&#10;\usepackage{amsmath}&#10;\usepackage{xcolor}&#10;\pagestyle{empty}&#10;\begin{document}&#10;\begin{align*}&#10;i\hbar \frac{d|\psi'\rangle}{dt} = \left(\frac{\hat{p}^2}{2m} + \color{red} ma\hat{x}' \color{black} \right)|\psi'\rangle&#10;\end{align*}&#10;\end{document}"/>
  <p:tag name="IGUANATEXSIZE" val="28"/>
  <p:tag name="IGUANATEXCURSOR" val="22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647,544"/>
  <p:tag name="LATEXADDIN" val="\documentclass{article}&#10;\usepackage{amsmath}&#10;\usepackage{bbold}&#10;\usepackage{color}&#10;\pagestyle{empty}&#10;\begin{document}&#10;$$&#10;\hat{H}^{(C)}_{AB} = \frac{\hat{p}^2_A}{2m_A} + \frac{\hat{p}^2_B}{2m_B} + V(\hat{x}_A)&#10;$$&#10;\end{document}"/>
  <p:tag name="IGUANATEXSIZE" val="26"/>
  <p:tag name="IGUANATEXCURSOR" val="20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\begin{align*}&#10;|\psi\rangle&#10;\end{align*}&#10;&#10;\end{document}"/>
  <p:tag name="IGUANATEXSIZE" val="28"/>
  <p:tag name="IGUANATEXCURSOR" val="10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1861,267"/>
  <p:tag name="LATEXADDIN" val="\documentclass{article}&#10;\usepackage{amsmath}&#10;\usepackage{bbold}&#10;\usepackage{color}&#10;\pagestyle{empty}&#10;\begin{document}&#10;$$&#10;|\psi(t)\rangle_A = \frac{1}{\sqrt{2}}(|\psi_1(t)\rangle_A + |\psi_2(t)\rangle_A)&#10;$$&#10;\end{document}"/>
  <p:tag name="IGUANATEXSIZE" val="26"/>
  <p:tag name="IGUANATEXCURSOR" val="14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1289,839"/>
  <p:tag name="LATEXADDIN" val="\documentclass{article}&#10;\usepackage{amsmath}&#10;\usepackage{bbold}&#10;\usepackage{color}&#10;\pagestyle{empty}&#10;\begin{document}&#10;$$&#10;a_1 = -\frac{1}{m_A} \frac{dV(\hat{x}_A)}{d\hat{x}_A}|_{x_1(t)}&#10;$$&#10;\end{document}"/>
  <p:tag name="IGUANATEXSIZE" val="23"/>
  <p:tag name="IGUANATEXCURSOR" val="17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1289,839"/>
  <p:tag name="LATEXADDIN" val="\documentclass{article}&#10;\usepackage{amsmath}&#10;\usepackage{bbold}&#10;\usepackage{color}&#10;\pagestyle{empty}&#10;\begin{document}&#10;$$&#10;a_2 = -\frac{1}{m_A} \frac{dV(\hat{x}_A)}{d\hat{x}_A} |_{x_2(t)}&#10;$$&#10;\end{document}"/>
  <p:tag name="IGUANATEXSIZE" val="23"/>
  <p:tag name="IGUANATEXCURSOR" val="17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2875,14"/>
  <p:tag name="LATEXADDIN" val="\documentclass{article}&#10;\usepackage{amsmath}&#10;\usepackage{bbold}&#10;\usepackage{color}&#10;\pagestyle{empty}&#10;\begin{document}&#10;$$&#10;\hat{S}_{EP} = e^{-\frac{i}{\hbar} \left( \frac{\hat{\pi}^2_C}{2m_C} + \frac{m_C}{m_A} V(-\hat{q}_C) \right)t} {\cal P}^{(v)}_{AC} \hat{Q}_t e^{\frac{i}{\hbar}\left(\frac{\hat{p}^2_A}{m_A} + V(\hat{x}_A)\right)t}&#10;$$&#10;\end{document}"/>
  <p:tag name="IGUANATEXSIZE" val="28"/>
  <p:tag name="IGUANATEXCURSOR" val="132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647,544"/>
  <p:tag name="LATEXADDIN" val="\documentclass{article}&#10;\usepackage{amsmath}&#10;\usepackage{bbold}&#10;\usepackage{color}&#10;\pagestyle{empty}&#10;\begin{document}&#10;$$&#10;\hat{H}^{(C)}_{AB} = \frac{\hat{p}^2_A}{2m_A} + \frac{\hat{p}^2_B}{2m_B} + V(\hat{x}_A)&#10;$$&#10;\end{document}"/>
  <p:tag name="IGUANATEXSIZE" val="26"/>
  <p:tag name="IGUANATEXCURSOR" val="20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2"/>
  <p:tag name="ORIGINALWIDTH" val="2956,13"/>
  <p:tag name="LATEXADDIN" val="\documentclass{article}&#10;\usepackage{amsmath}&#10;\usepackage{bbold}&#10;\usepackage{color}&#10;\pagestyle{empty}&#10;\begin{document}&#10;$$&#10;\hat{H}^{(A)}_{BC} = \frac{\hat{\pi}^2_B}{2m_B} + \frac{\hat{\pi}^2_C}{2m_C} + \frac{m_C}{m_A}V(-\hat{q}_C) -\color{red}\frac{m_B}{m_A}\frac{dV}{d\hat{x}_A}|_{-\hat{q}_C} \hat{q}_B&#10;$$&#10;\end{document}"/>
  <p:tag name="IGUANATEXSIZE" val="26"/>
  <p:tag name="IGUANATEXCURSOR" val="27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2487,439"/>
  <p:tag name="LATEXADDIN" val="\documentclass{article}&#10;\usepackage{amsmath}&#10;\usepackage{bbold}&#10;\usepackage{color}&#10;\pagestyle{empty}&#10;\begin{document}&#10;$$&#10;|\psi^{(C)}(t)\rangle_{AB} = \frac{1}{\sqrt{2}}(|\psi_1(t)\rangle_A + |\psi_2(t)\rangle_A) |\phi(t)\rangle_B&#10;$$&#10;\end{document}"/>
  <p:tag name="IGUANATEXSIZE" val="26"/>
  <p:tag name="IGUANATEXCURSOR" val="22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3135,358"/>
  <p:tag name="LATEXADDIN" val="\documentclass{article}&#10;\usepackage{amsmath}&#10;\usepackage{bbold}&#10;\usepackage{color}&#10;\pagestyle{empty}&#10;\begin{document}&#10;$$&#10;|\psi^{(A)}(t)\rangle_{BC} = \frac{1}{\sqrt{2}}(|\alpha'_1(t)\rangle_C Q^1_t|\phi(t)\rangle_B + |\alpha'_2(t)\rangle_C Q^2_t |\phi(t)\rangle_B&#10;$$&#10;\end{document}"/>
  <p:tag name="IGUANATEXSIZE" val="26"/>
  <p:tag name="IGUANATEXCURSOR" val="23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186,352"/>
  <p:tag name="LATEXADDIN" val="\documentclass{article}&#10;\usepackage{amsmath}&#10;\usepackage{bbold}&#10;\usepackage{color}&#10;\pagestyle{empty}&#10;\begin{document}&#10;$$&#10;\omega_B \rightarrow \omega_B \left(1-\frac{p_A}{m_A c}\right)&#10;$$&#10;\end{document}"/>
  <p:tag name="IGUANATEXSIZE" val="30"/>
  <p:tag name="IGUANATEXCURSOR" val="182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55,49307"/>
  <p:tag name="LATEXADDIN" val="\documentclass{article}&#10;\usepackage{amsmath}&#10;\usepackage{bbold}&#10;\usepackage{color}&#10;\pagestyle{empty}&#10;\begin{document}&#10;$$&#10;v&#10;$$&#10;\end{document}"/>
  <p:tag name="IGUANATEXSIZE" val="33"/>
  <p:tag name="IGUANATEXCURSOR" val="122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76,228"/>
  <p:tag name="LATEXADDIN" val="\documentclass{article}&#10;\usepackage{amsmath}&#10;\pagestyle{empty}&#10;\begin{document}&#10;\begin{align*}&#10;|\psi'\rangle&#10;\end{align*}&#10;&#10;\end{document}"/>
  <p:tag name="IGUANATEXSIZE" val="28"/>
  <p:tag name="IGUANATEXCURSOR" val="10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98,23772"/>
  <p:tag name="LATEXADDIN" val="\documentclass{article}&#10;\usepackage{amsmath}&#10;\usepackage{bbold}&#10;\usepackage{color}&#10;\pagestyle{empty}&#10;\begin{document}&#10;$$&#10;v_1&#10;$$&#10;\end{document}"/>
  <p:tag name="IGUANATEXSIZE" val="33"/>
  <p:tag name="IGUANATEXCURSOR" val="12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101,2373"/>
  <p:tag name="LATEXADDIN" val="\documentclass{article}&#10;\usepackage{amsmath}&#10;\usepackage{bbold}&#10;\usepackage{color}&#10;\pagestyle{empty}&#10;\begin{document}&#10;$$&#10;v_2&#10;$$&#10;\end{document}"/>
  <p:tag name="IGUANATEXSIZE" val="33"/>
  <p:tag name="IGUANATEXCURSOR" val="12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44,99441"/>
  <p:tag name="LATEXADDIN" val="\documentclass{article}&#10;\usepackage{amsmath}&#10;\usepackage{bbold}&#10;\usepackage{color}&#10;\pagestyle{empty}&#10;\begin{document}&#10;$$&#10;?&#10;$$&#10;\end{document}"/>
  <p:tag name="IGUANATEXSIZE" val="75"/>
  <p:tag name="IGUANATEXCURSOR" val="122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,7263"/>
  <p:tag name="ORIGINALWIDTH" val="1443,569"/>
  <p:tag name="LATEXADDIN" val="\documentclass{article}&#10;\usepackage{amsmath}&#10;\usepackage{bbold}&#10;\usepackage{color}&#10;\pagestyle{empty}&#10;\begin{document}&#10;$$&#10;|\Psi\rangle^{(A)}_{CB{\tilde A}}=|\psi_t\rangle_C|1,\omega_B\rangle |g\rangle_{\tilde A}&#10;$$&#10;\end{document}"/>
  <p:tag name="IGUANATEXSIZE" val="28"/>
  <p:tag name="IGUANATEXCURSOR" val="13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,4631"/>
  <p:tag name="ORIGINALWIDTH" val="2254,968"/>
  <p:tag name="LATEXADDIN" val="\documentclass{article}&#10;\usepackage{amsmath}&#10;\usepackage{bbold}&#10;\usepackage{color}&#10;\pagestyle{empty}&#10;\begin{document}&#10;$$&#10;|\psi_t\rangle_C =\int d\pi_C e^{-\frac{i}{\hbar} \frac{{\pi}^2_C}{2m_C}t} \psi(-\frac{m_A}{m_C}\pi_C)|\pi_C\rangle_C&#10;$$&#10;\end{document}"/>
  <p:tag name="IGUANATEXSIZE" val="26"/>
  <p:tag name="IGUANATEXCURSOR" val="23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98,23772"/>
  <p:tag name="LATEXADDIN" val="\documentclass{article}&#10;\usepackage{amsmath}&#10;\usepackage{bbold}&#10;\usepackage{color}&#10;\pagestyle{empty}&#10;\begin{document}&#10;$$&#10;v_1&#10;$$&#10;\end{document}"/>
  <p:tag name="IGUANATEXSIZE" val="33"/>
  <p:tag name="IGUANATEXCURSOR" val="12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101,2373"/>
  <p:tag name="LATEXADDIN" val="\documentclass{article}&#10;\usepackage{amsmath}&#10;\usepackage{bbold}&#10;\usepackage{color}&#10;\pagestyle{empty}&#10;\begin{document}&#10;$$&#10;v_2&#10;$$&#10;\end{document}"/>
  <p:tag name="IGUANATEXSIZE" val="33"/>
  <p:tag name="IGUANATEXCURSOR" val="12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,4631"/>
  <p:tag name="ORIGINALWIDTH" val="3284,589"/>
  <p:tag name="LATEXADDIN" val="\documentclass{article}&#10;\usepackage{amsmath}&#10;\usepackage{bbold}&#10;\usepackage{color}&#10;\pagestyle{empty}&#10;\begin{document}&#10;$$&#10;|\Psi\rangle^{(C)}_{A{\tilde A}B}  =\int dp_A e^{-\frac{i}{\hbar} \frac{{p}^2_A}{2m_A}t} \psi(p_A) \color{red} |p_A\rangle_A |1,\omega_B (1-\frac{p_A}{m_A c})\rangle_B \color{black} |g\rangle_{\tilde A}&#10;$$&#10;\end{document}"/>
  <p:tag name="IGUANATEXSIZE" val="26"/>
  <p:tag name="IGUANATEXCURSOR" val="303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98,23772"/>
  <p:tag name="LATEXADDIN" val="\documentclass{article}&#10;\usepackage{amsmath}&#10;\usepackage{bbold}&#10;\usepackage{color}&#10;\pagestyle{empty}&#10;\begin{document}&#10;$$&#10;v_1&#10;$$&#10;\end{document}"/>
  <p:tag name="IGUANATEXSIZE" val="33"/>
  <p:tag name="IGUANATEXCURSOR" val="12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101,2373"/>
  <p:tag name="LATEXADDIN" val="\documentclass{article}&#10;\usepackage{amsmath}&#10;\usepackage{bbold}&#10;\usepackage{color}&#10;\pagestyle{empty}&#10;\begin{document}&#10;$$&#10;v_2&#10;$$&#10;\end{document}"/>
  <p:tag name="IGUANATEXSIZE" val="33"/>
  <p:tag name="IGUANATEXCURSOR" val="12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1592,051"/>
  <p:tag name="LATEXADDIN" val="\documentclass{article}&#10;\usepackage{amsmath}&#10;\pagestyle{empty}&#10;\begin{document}&#10;\begin{align*}&#10;|\psi'\rangle = e^{\frac{i}{\hbar} v \hat{G}} |\psi\rangle, \mbox{ } \hat{G}=\hat{p}t-m\hat{x}&#10;\end{align*}&#10;&#10;\end{document}"/>
  <p:tag name="IGUANATEXSIZE" val="28"/>
  <p:tag name="IGUANATEXCURSOR" val="18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,7263"/>
  <p:tag name="ORIGINALWIDTH" val="1110,611"/>
  <p:tag name="LATEXADDIN" val="\documentclass{article}&#10;\usepackage{amsmath}&#10;\usepackage{bbold}&#10;\usepackage{color}&#10;\pagestyle{empty}&#10;\begin{document}&#10;$$&#10;|\Psi\rangle^{(C)}_{A{\tilde A}B}  = \hat{S}_v |\Psi\rangle^{(A)}_{CB{\tilde A}}&#10;$$&#10;\end{document}"/>
  <p:tag name="IGUANATEXSIZE" val="26"/>
  <p:tag name="IGUANATEXCURSOR" val="18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51,106"/>
  <p:tag name="LATEXADDIN" val="\documentclass{article}&#10;\usepackage{amsmath}&#10;\pagestyle{empty}&#10;\begin{document}&#10;\begin{align*}&#10;|k;\vec{\sigma}\rangle \equiv |mc,0,0,0; \vec{\sigma}\rangle&#10;\end{align*}&#10;&#10;\end{document}"/>
  <p:tag name="IGUANATEXSIZE" val="30"/>
  <p:tag name="IGUANATEXCURSOR" val="11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1109,111"/>
  <p:tag name="LATEXADDIN" val="\documentclass{article}&#10;\usepackage{amsmath}&#10;\pagestyle{empty}&#10;\begin{document}&#10;\begin{align*}&#10;|p;\Sigma_p\rangle = U(\Lambda_p) |k; \vec{\sigma}\rangle&#10;\end{align*}&#10;&#10;\end{document}"/>
  <p:tag name="IGUANATEXSIZE" val="30"/>
  <p:tag name="IGUANATEXCURSOR" val="12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456,318"/>
  <p:tag name="LATEXADDIN" val="\documentclass{article}&#10;\usepackage{amsmath}&#10;\pagestyle{empty}&#10;\begin{document}&#10;\begin{align*}&#10;\vec{p} = m\gamma \vec{v}, \mbox{ } \gamma=\sqrt{1+\frac{p^2}{m^2c^2}}&#10;\end{align*}&#10;&#10;\end{document}"/>
  <p:tag name="IGUANATEXSIZE" val="30"/>
  <p:tag name="IGUANATEXCURSOR" val="16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1673,041"/>
  <p:tag name="LATEXADDIN" val="\documentclass{article}&#10;\usepackage{amsmath}&#10;\pagestyle{empty}&#10;\begin{document}&#10;\begin{align*}&#10;|\psi\rangle_C = \int d\mu_C(\pi_C) \psi(\pi_C) |\pi_C\rangle_C&#10;\end{align*}&#10;\end{document}"/>
  <p:tag name="IGUANATEXSIZE" val="30"/>
  <p:tag name="IGUANATEXCURSOR" val="11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,7263"/>
  <p:tag name="ORIGINALWIDTH" val="960,6299"/>
  <p:tag name="LATEXADDIN" val="\documentclass{article}&#10;\usepackage{amsmath}&#10;\pagestyle{empty}&#10;\begin{document}&#10;\begin{align*}&#10;|\psi\rangle^{(A)}_{\tilde{A}C} = |\vec{\sigma}\rangle_{\tilde{A}}|\psi\rangle_C&#10;\end{align*}&#10;\end{document}"/>
  <p:tag name="IGUANATEXSIZE" val="30"/>
  <p:tag name="IGUANATEXCURSOR" val="142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,7289"/>
  <p:tag name="ORIGINALWIDTH" val="1029,621"/>
  <p:tag name="LATEXADDIN" val="\documentclass{article}&#10;\usepackage{amsmath}&#10;\pagestyle{empty}&#10;\begin{document}&#10;\begin{align*}&#10;\hat{S}_L={\cal P}^{(v)}_{AC} U_{\tilde A}(\Lambda_{{\pi}_C})&#10;\end{align*}&#10;\end{document}"/>
  <p:tag name="IGUANATEXSIZE" val="30"/>
  <p:tag name="IGUANATEXCURSOR" val="123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4,4695"/>
  <p:tag name="ORIGINALWIDTH" val="1685,039"/>
  <p:tag name="LATEXADDIN" val="\documentclass{article}&#10;\usepackage{amsmath}&#10;\pagestyle{empty}&#10;\begin{document}&#10;\begin{align*}&#10;\hat{S}_L |\vec{\sigma}\rangle_{\tilde{A}} |\pi\rangle_C = |-\frac{m_A}{m_C} \pi; \Sigma_\pi\rangle_{A\tilde{A}}&#10;\end{align*}&#10;\end{document}"/>
  <p:tag name="IGUANATEXSIZE" val="30"/>
  <p:tag name="IGUANATEXCURSOR" val="13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1424,822"/>
  <p:tag name="LATEXADDIN" val="\documentclass{article}&#10;\usepackage{amsmath}&#10;\pagestyle{empty}&#10;\begin{document}&#10;\begin{align*}&#10;|p;\Sigma_p\rangle_{A\tilde{A}}= \hat{U}(\Lambda_p)|k;\vec{\sigma}\rangle_{A\tilde{A}}&#10;\end{align*}&#10;\end{document}"/>
  <p:tag name="IGUANATEXSIZE" val="30"/>
  <p:tag name="IGUANATEXCURSOR" val="143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,9591"/>
  <p:tag name="ORIGINALWIDTH" val="2863,892"/>
  <p:tag name="LATEXADDIN" val="\documentclass{article}&#10;\usepackage{amsmath}&#10;\pagestyle{empty}&#10;\begin{document}&#10;\begin{align*}&#10;|\psi\rangle^{(C)}_{A\tilde{A}} = \left(\frac{m_C}{m_A}\right)^2 \int&#10;d\mu_A(p_A) \psi (-\frac{m_C}{m_A}p_A) |p_A,\Sigma_{p_A}\rangle_{A\tilde{A}}&#10;\end{align*}&#10;\end{document}"/>
  <p:tag name="IGUANATEXSIZE" val="30"/>
  <p:tag name="IGUANATEXCURSOR" val="22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2156"/>
  <p:tag name="ORIGINALWIDTH" val="897,6378"/>
  <p:tag name="LATEXADDIN" val="\documentclass{article}&#10;\usepackage{amsmath}&#10;\pagestyle{empty}&#10;\begin{document}&#10;\begin{align*}&#10;i\hbar \frac{d|\psi\rangle}{dt} = \frac{\hat{p}^2}{2m} |\psi\rangle&#10;\end{align*}&#10;&#10;\end{document}"/>
  <p:tag name="IGUANATEXSIZE" val="28"/>
  <p:tag name="IGUANATEXCURSOR" val="14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4,4695"/>
  <p:tag name="ORIGINALWIDTH" val="1296,588"/>
  <p:tag name="LATEXADDIN" val="\documentclass{article}&#10;\usepackage{amsmath}&#10;\pagestyle{empty}&#10;\begin{document}&#10;\begin{align*}&#10;{\cal P}^{(v)}_{AC} \hat{p}_A {\cal P}^{(v)\dag}_{AC}=-\frac{m_A}{m_C} \hat{\pi}_C&#10;\end{align*}&#10;\end{document}"/>
  <p:tag name="IGUANATEXSIZE" val="30"/>
  <p:tag name="IGUANATEXCURSOR" val="17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,7289"/>
  <p:tag name="ORIGINALWIDTH" val="1334,833"/>
  <p:tag name="LATEXADDIN" val="\documentclass{article}&#10;\usepackage{amsmath}&#10;\usepackage{bbold}&#10;\usepackage{mathtools}&#10;\pagestyle{empty}&#10;\begin{document}&#10;\begin{align*}&#10;\vec{\Xi} \xrightarrow{v \rightarrow 0} {\cal P}^{(v)}_{CA} (\vec{\sigma} \otimes \mathbb{1}) {\cal P}^{(v)\dagger}_{CA}&#10;\end{align*}&#10;\end{document}"/>
  <p:tag name="IGUANATEXSIZE" val="30"/>
  <p:tag name="IGUANATEXCURSOR" val="20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,2302"/>
  <p:tag name="ORIGINALWIDTH" val="928,3839"/>
  <p:tag name="LATEXADDIN" val="\documentclass{article}&#10;\usepackage{amsmath}&#10;\usepackage{bbold}&#10;\usepackage{color}&#10;\pagestyle{empty}&#10;\begin{document}&#10;$$&#10;\color{red} \vec{\Xi} = \hat{S}_L (\vec{\sigma} \otimes \mathbb{1}) \hat{S}^\dagger_L $$&#10;\end{document}"/>
  <p:tag name="IGUANATEXSIZE" val="32"/>
  <p:tag name="IGUANATEXCURSOR" val="16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905,1368"/>
  <p:tag name="LATEXADDIN" val="\documentclass{article}&#10;\usepackage{amsmath}&#10;\pagestyle{empty}&#10;\begin{document}&#10;\begin{align*}&#10;[\Xi_i, \Xi_j]= i \epsilon_{ijk} \Xi_k&#10;\end{align*}&#10;&#10;\end{document}"/>
  <p:tag name="IGUANATEXSIZE" val="30"/>
  <p:tag name="IGUANATEXCURSOR" val="13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28,9089"/>
  <p:tag name="LATEXADDIN" val="\documentclass{article}&#10;\usepackage{amsmath}&#10;\pagestyle{empty}&#10;\begin{document}&#10;\begin{align*}&#10;\vec{\sigma}|\sigma_i\rangle = \lambda_i |\sigma_i\rangle&#10;\end{align*}&#10;&#10;\end{document}"/>
  <p:tag name="IGUANATEXSIZE" val="30"/>
  <p:tag name="IGUANATEXCURSOR" val="10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1546,307"/>
  <p:tag name="LATEXADDIN" val="\documentclass{article}&#10;\usepackage{amsmath}&#10;\pagestyle{empty}&#10;\begin{document}&#10;\begin{align*}&#10;\vec{\Xi}\hat{S}_L |\sigma_i\rangle |\psi\rangle_C = \lambda_i \hat{S}_L |\sigma_i\rangle |\psi\rangle_C \end{align*}&#10;&#10;\end{document}"/>
  <p:tag name="IGUANATEXSIZE" val="30"/>
  <p:tag name="IGUANATEXCURSOR" val="20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1909,261"/>
  <p:tag name="LATEXADDIN" val="\documentclass{article}&#10;\usepackage{amsmath}&#10;\usepackage{bbold}&#10;\usepackage{color}&#10;\pagestyle{empty}&#10;\begin{document}&#10;$$&#10;\hat{S}=e^{-\frac{i}{\hbar} \hat{H}_C t} {\cal P}_{AC} \Pi_n e^{\frac{i}{\hbar} \hat{f}^n_A(t)\hat{O}^n_B} e^{\frac{i}{\hbar}\hat{H}_At}&#10;$$&#10;\end{document}"/>
  <p:tag name="IGUANATEXSIZE" val="32"/>
  <p:tag name="IGUANATEXCURSOR" val="22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,7308"/>
  <p:tag name="ORIGINALWIDTH" val="923,8845"/>
  <p:tag name="LATEXADDIN" val="\documentclass{article}&#10;\usepackage{amsmath}&#10;\usepackage{bbold}&#10;\usepackage{color}&#10;\pagestyle{empty}&#10;\begin{document}&#10;$$&#10;\hat{U}=\Pi_n e^{\frac{i}{\hbar} f^n_A(t)\hat{O}^n_B}&#10;$$&#10;\end{document}"/>
  <p:tag name="IGUANATEXSIZE" val="32"/>
  <p:tag name="IGUANATEXCURSOR" val="13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39,2201"/>
  <p:tag name="LATEXADDIN" val="\documentclass{article}&#10;\usepackage{amsmath}&#10;\usepackage{bbold}&#10;\usepackage{color}&#10;\pagestyle{empty}&#10;\begin{document}&#10;$$&#10;\color{blue} X(t)&#10;$$&#10;\end{document}"/>
  <p:tag name="IGUANATEXSIZE" val="26"/>
  <p:tag name="IGUANATEXCURSOR" val="13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859,3926"/>
  <p:tag name="LATEXADDIN" val="\documentclass{article}&#10;\usepackage{amsmath}&#10;\usepackage{bbold}&#10;\usepackage{color}&#10;\pagestyle{empty}&#10;\begin{document}&#10;$$&#10;|\psi_t\rangle_C|1,\omega_B\rangle |g\rangle_{\tilde A}&#10;$$&#10;\end{document}"/>
  <p:tag name="IGUANATEXSIZE" val="26"/>
  <p:tag name="IGUANATEXCURSOR" val="17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2156"/>
  <p:tag name="ORIGINALWIDTH" val="967,379"/>
  <p:tag name="LATEXADDIN" val="\documentclass{article}&#10;\usepackage{amsmath}&#10;\pagestyle{empty}&#10;\begin{document}&#10;\begin{align*}&#10;i\hbar \frac{d|\psi'\rangle}{dt} = \frac{\hat{p}^2}{2m} |\psi'\rangle&#10;\end{align*}&#10;&#10;\end{document}"/>
  <p:tag name="IGUANATEXSIZE" val="28"/>
  <p:tag name="IGUANATEXCURSOR" val="15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,4631"/>
  <p:tag name="ORIGINALWIDTH" val="2254,968"/>
  <p:tag name="LATEXADDIN" val="\documentclass{article}&#10;\usepackage{amsmath}&#10;\usepackage{bbold}&#10;\usepackage{color}&#10;\pagestyle{empty}&#10;\begin{document}&#10;$$&#10;|\psi_t\rangle_C =\int d\pi_C e^{-\frac{i}{\hbar} \frac{{\pi}^2_C}{2m_C}t} \psi(-\frac{m_A}{m_C}\pi_C)|\pi_C\rangle_C&#10;$$&#10;\end{document}"/>
  <p:tag name="IGUANATEXSIZE" val="26"/>
  <p:tag name="IGUANATEXCURSOR" val="23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2"/>
  <p:tag name="ORIGINALWIDTH" val="1502,062"/>
  <p:tag name="LATEXADDIN" val="\documentclass{article}&#10;\usepackage{amsmath}&#10;\usepackage{bbold}&#10;\usepackage{color}&#10;\pagestyle{empty}&#10;\begin{document}&#10;$$&#10;\hat{H}^{(A)}_{{\tilde A}BC}= \frac{\hat{\pi}_C^2}{2m_C} + \hbar \hat{\omega}_B + \hat{H}_{\tilde A}&#10;$$&#10;\end{document}"/>
  <p:tag name="IGUANATEXSIZE" val="26"/>
  <p:tag name="IGUANATEXCURSOR" val="16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2079,49"/>
  <p:tag name="LATEXADDIN" val="\documentclass{article}&#10;\usepackage{amsmath}&#10;\usepackage{bbold}&#10;\usepackage{color}&#10;\pagestyle{empty}&#10;\begin{document}&#10;$$&#10;\hat{H}^{(C)}_{{\tilde A}AB}= \frac{\hat{p}^2_A}{2m_A} + \hat{H}_{\tilde A} + \hbar \hat{\omega}_B (1 + \frac{\hat{p}_A}{m_A c})&#10;$$&#10;\end{document}"/>
  <p:tag name="IGUANATEXSIZE" val="26"/>
  <p:tag name="IGUANATEXCURSOR" val="19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,4631"/>
  <p:tag name="ORIGINALWIDTH" val="3284,589"/>
  <p:tag name="LATEXADDIN" val="\documentclass{article}&#10;\usepackage{amsmath}&#10;\usepackage{bbold}&#10;\usepackage{color}&#10;\pagestyle{empty}&#10;\begin{document}&#10;$$&#10;|\Psi\rangle^{(C)}_{A{\tilde A}B}  =\int dp_A e^{-\frac{i}{\hbar} \frac{{p}^2_A}{2m_A}t} \psi(p_A) \color{red} |p_A\rangle_A |1,\omega_B (1-\frac{p_A}{m_A c})\rangle_B \color{black} |g\rangle_{\tilde A}&#10;$$&#10;\end{document}"/>
  <p:tag name="IGUANATEXSIZE" val="26"/>
  <p:tag name="IGUANATEXCURSOR" val="303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186,352"/>
  <p:tag name="LATEXADDIN" val="\documentclass{article}&#10;\usepackage{amsmath}&#10;\usepackage{bbold}&#10;\usepackage{color}&#10;\pagestyle{empty}&#10;\begin{document}&#10;$$&#10;\omega_B \rightarrow \omega_B \left(1-\frac{p_A}{m_A c}\right)&#10;$$&#10;\end{document}"/>
  <p:tag name="IGUANATEXSIZE" val="30"/>
  <p:tag name="IGUANATEXCURSOR" val="182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859,3926"/>
  <p:tag name="LATEXADDIN" val="\documentclass{article}&#10;\usepackage{amsmath}&#10;\usepackage{bbold}&#10;\usepackage{color}&#10;\pagestyle{empty}&#10;\begin{document}&#10;$$&#10;|\psi_t\rangle_C|1,\omega_B\rangle |g\rangle_{\tilde A}&#10;$$&#10;\end{document}"/>
  <p:tag name="IGUANATEXSIZE" val="26"/>
  <p:tag name="IGUANATEXCURSOR" val="17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,4631"/>
  <p:tag name="ORIGINALWIDTH" val="2254,968"/>
  <p:tag name="LATEXADDIN" val="\documentclass{article}&#10;\usepackage{amsmath}&#10;\usepackage{bbold}&#10;\usepackage{color}&#10;\pagestyle{empty}&#10;\begin{document}&#10;$$&#10;|\psi_t\rangle_C =\int d\pi_C e^{-\frac{i}{\hbar} \frac{{\pi}^2_C}{2m_C}t} \psi(-\frac{m_A}{m_C}\pi_C)|\pi_C\rangle_C&#10;$$&#10;\end{document}"/>
  <p:tag name="IGUANATEXSIZE" val="26"/>
  <p:tag name="IGUANATEXCURSOR" val="23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2"/>
  <p:tag name="ORIGINALWIDTH" val="1502,062"/>
  <p:tag name="LATEXADDIN" val="\documentclass{article}&#10;\usepackage{amsmath}&#10;\usepackage{bbold}&#10;\usepackage{color}&#10;\pagestyle{empty}&#10;\begin{document}&#10;$$&#10;\hat{H}^{(A)}_{{\tilde A}BC}= \frac{\hat{\pi}_C^2}{2m_C} + \hbar \hat{\omega}_B + \hat{H}_{\tilde A}&#10;$$&#10;\end{document}"/>
  <p:tag name="IGUANATEXSIZE" val="26"/>
  <p:tag name="IGUANATEXCURSOR" val="16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2079,49"/>
  <p:tag name="LATEXADDIN" val="\documentclass{article}&#10;\usepackage{amsmath}&#10;\usepackage{bbold}&#10;\usepackage{color}&#10;\pagestyle{empty}&#10;\begin{document}&#10;$$&#10;\hat{H}^{(C)}_{{\tilde A}AB}= \frac{\hat{p}^2_A}{2m_A} + \hat{H}_{\tilde A} + \hbar \hat{\omega}_B (1 + \frac{\hat{p}_A}{m_A c})&#10;$$&#10;\end{document}"/>
  <p:tag name="IGUANATEXSIZE" val="26"/>
  <p:tag name="IGUANATEXCURSOR" val="19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,4631"/>
  <p:tag name="ORIGINALWIDTH" val="3284,589"/>
  <p:tag name="LATEXADDIN" val="\documentclass{article}&#10;\usepackage{amsmath}&#10;\usepackage{bbold}&#10;\usepackage{color}&#10;\pagestyle{empty}&#10;\begin{document}&#10;$$&#10;|\Psi\rangle^{(C)}_{A{\tilde A}B}  =\int dp_A e^{-\frac{i}{\hbar} \frac{{p}^2_A}{2m_A}t} \psi(p_A) \color{red} |p_A\rangle_A |1,\omega_B (1-\frac{p_A}{m_A c})\rangle_B \color{black} |g\rangle_{\tilde A}&#10;$$&#10;\end{document}"/>
  <p:tag name="IGUANATEXSIZE" val="26"/>
  <p:tag name="IGUANATEXCURSOR" val="303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1877</Words>
  <Application>Microsoft Office PowerPoint</Application>
  <PresentationFormat>Benutzerdefiniert</PresentationFormat>
  <Paragraphs>327</Paragraphs>
  <Slides>46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61" baseType="lpstr">
      <vt:lpstr>Arial</vt:lpstr>
      <vt:lpstr>Arial Narrow</vt:lpstr>
      <vt:lpstr>Cambria</vt:lpstr>
      <vt:lpstr>Cambria Math</vt:lpstr>
      <vt:lpstr>Futura Md BT</vt:lpstr>
      <vt:lpstr>Helvetica</vt:lpstr>
      <vt:lpstr>Helvetica Light</vt:lpstr>
      <vt:lpstr>Helvetica Neue</vt:lpstr>
      <vt:lpstr>Helvetica Neue Light</vt:lpstr>
      <vt:lpstr>NimbusRomNo9L-Regu</vt:lpstr>
      <vt:lpstr>Palatino</vt:lpstr>
      <vt:lpstr>PetitaBold</vt:lpstr>
      <vt:lpstr>PetitaMedium</vt:lpstr>
      <vt:lpstr>Wingdings</vt:lpstr>
      <vt:lpstr>White</vt:lpstr>
      <vt:lpstr>PowerPoint-Präsentation</vt:lpstr>
      <vt:lpstr>Outline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Spin operator</vt:lpstr>
      <vt:lpstr>Spin measurement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A-temporal quantum computations</dc:title>
  <dc:creator>Caslav Brukner</dc:creator>
  <cp:lastModifiedBy>Windows User</cp:lastModifiedBy>
  <cp:revision>1196</cp:revision>
  <cp:lastPrinted>2018-12-18T19:22:21Z</cp:lastPrinted>
  <dcterms:modified xsi:type="dcterms:W3CDTF">2020-03-09T22:47:46Z</dcterms:modified>
</cp:coreProperties>
</file>