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2" r:id="rId1"/>
    <p:sldMasterId id="2147486920" r:id="rId2"/>
    <p:sldMasterId id="2147486908" r:id="rId3"/>
  </p:sldMasterIdLst>
  <p:notesMasterIdLst>
    <p:notesMasterId r:id="rId62"/>
  </p:notesMasterIdLst>
  <p:handoutMasterIdLst>
    <p:handoutMasterId r:id="rId63"/>
  </p:handoutMasterIdLst>
  <p:sldIdLst>
    <p:sldId id="939" r:id="rId4"/>
    <p:sldId id="1092" r:id="rId5"/>
    <p:sldId id="908" r:id="rId6"/>
    <p:sldId id="907" r:id="rId7"/>
    <p:sldId id="972" r:id="rId8"/>
    <p:sldId id="1093" r:id="rId9"/>
    <p:sldId id="1078" r:id="rId10"/>
    <p:sldId id="910" r:id="rId11"/>
    <p:sldId id="1115" r:id="rId12"/>
    <p:sldId id="994" r:id="rId13"/>
    <p:sldId id="1032" r:id="rId14"/>
    <p:sldId id="1055" r:id="rId15"/>
    <p:sldId id="1083" r:id="rId16"/>
    <p:sldId id="1080" r:id="rId17"/>
    <p:sldId id="926" r:id="rId18"/>
    <p:sldId id="1065" r:id="rId19"/>
    <p:sldId id="1066" r:id="rId20"/>
    <p:sldId id="1069" r:id="rId21"/>
    <p:sldId id="1003" r:id="rId22"/>
    <p:sldId id="1094" r:id="rId23"/>
    <p:sldId id="931" r:id="rId24"/>
    <p:sldId id="996" r:id="rId25"/>
    <p:sldId id="995" r:id="rId26"/>
    <p:sldId id="935" r:id="rId27"/>
    <p:sldId id="798" r:id="rId28"/>
    <p:sldId id="1001" r:id="rId29"/>
    <p:sldId id="1075" r:id="rId30"/>
    <p:sldId id="1042" r:id="rId31"/>
    <p:sldId id="916" r:id="rId32"/>
    <p:sldId id="918" r:id="rId33"/>
    <p:sldId id="1104" r:id="rId34"/>
    <p:sldId id="1054" r:id="rId35"/>
    <p:sldId id="1077" r:id="rId36"/>
    <p:sldId id="1105" r:id="rId37"/>
    <p:sldId id="1097" r:id="rId38"/>
    <p:sldId id="1040" r:id="rId39"/>
    <p:sldId id="1071" r:id="rId40"/>
    <p:sldId id="1007" r:id="rId41"/>
    <p:sldId id="1019" r:id="rId42"/>
    <p:sldId id="1095" r:id="rId43"/>
    <p:sldId id="1067" r:id="rId44"/>
    <p:sldId id="1043" r:id="rId45"/>
    <p:sldId id="1107" r:id="rId46"/>
    <p:sldId id="1046" r:id="rId47"/>
    <p:sldId id="1114" r:id="rId48"/>
    <p:sldId id="1045" r:id="rId49"/>
    <p:sldId id="1064" r:id="rId50"/>
    <p:sldId id="1110" r:id="rId51"/>
    <p:sldId id="1086" r:id="rId52"/>
    <p:sldId id="1015" r:id="rId53"/>
    <p:sldId id="1100" r:id="rId54"/>
    <p:sldId id="1108" r:id="rId55"/>
    <p:sldId id="1061" r:id="rId56"/>
    <p:sldId id="1098" r:id="rId57"/>
    <p:sldId id="1099" r:id="rId58"/>
    <p:sldId id="1113" r:id="rId59"/>
    <p:sldId id="1112" r:id="rId60"/>
    <p:sldId id="1106" r:id="rId61"/>
  </p:sldIdLst>
  <p:sldSz cx="9144000" cy="6858000" type="screen4x3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66"/>
    <a:srgbClr val="D60093"/>
    <a:srgbClr val="FFFF99"/>
    <a:srgbClr val="008E40"/>
    <a:srgbClr val="CCECFF"/>
    <a:srgbClr val="FF5050"/>
    <a:srgbClr val="6666FF"/>
    <a:srgbClr val="CC00F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 autoAdjust="0"/>
    <p:restoredTop sz="94194" autoAdjust="0"/>
  </p:normalViewPr>
  <p:slideViewPr>
    <p:cSldViewPr>
      <p:cViewPr>
        <p:scale>
          <a:sx n="125" d="100"/>
          <a:sy n="125" d="100"/>
        </p:scale>
        <p:origin x="-1224" y="-138"/>
      </p:cViewPr>
      <p:guideLst>
        <p:guide orient="horz" pos="187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3360"/>
    </p:cViewPr>
  </p:sorterViewPr>
  <p:notesViewPr>
    <p:cSldViewPr>
      <p:cViewPr varScale="1">
        <p:scale>
          <a:sx n="55" d="100"/>
          <a:sy n="55" d="100"/>
        </p:scale>
        <p:origin x="-2237" y="-96"/>
      </p:cViewPr>
      <p:guideLst>
        <p:guide orient="horz" pos="3127"/>
        <p:guide pos="2141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2272" tIns="46136" rIns="92272" bIns="46136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2272" tIns="46136" rIns="92272" bIns="46136" rtlCol="0"/>
          <a:lstStyle>
            <a:lvl1pPr algn="r">
              <a:defRPr sz="1200"/>
            </a:lvl1pPr>
          </a:lstStyle>
          <a:p>
            <a:pPr>
              <a:defRPr/>
            </a:pPr>
            <a:fld id="{ABECBBEE-CC39-4EB5-A334-46298068CD79}" type="datetimeFigureOut">
              <a:rPr lang="en-US"/>
              <a:pPr>
                <a:defRPr/>
              </a:pPr>
              <a:t>6/24/2013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2272" tIns="46136" rIns="92272" bIns="46136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2272" tIns="46136" rIns="92272" bIns="46136" rtlCol="0" anchor="b"/>
          <a:lstStyle>
            <a:lvl1pPr algn="r">
              <a:defRPr sz="1200"/>
            </a:lvl1pPr>
          </a:lstStyle>
          <a:p>
            <a:pPr>
              <a:defRPr/>
            </a:pPr>
            <a:fld id="{F3C50950-8DCE-4BA3-8E21-65C741DFAB1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556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2" tIns="46136" rIns="92272" bIns="4613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2" tIns="46136" rIns="92272" bIns="4613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2950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2" tIns="46136" rIns="92272" bIns="461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2" tIns="46136" rIns="92272" bIns="4613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2" tIns="46136" rIns="92272" bIns="4613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84494633-67A9-4E43-ACD1-7A0FAA47A10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018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4EDE4B-EFBB-456D-AE77-FCD3E25C6516}" type="slidenum">
              <a:rPr lang="en-US" smtClean="0">
                <a:latin typeface="Arial" pitchFamily="34" charset="0"/>
              </a:rPr>
              <a:pPr/>
              <a:t>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1BBB1BD7-DA37-434C-9954-4596D3C1E78B}" type="slidenum">
              <a:rPr lang="en-US" smtClean="0">
                <a:latin typeface="Arial" pitchFamily="34" charset="0"/>
              </a:rPr>
              <a:pPr/>
              <a:t>22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1BBB1BD7-DA37-434C-9954-4596D3C1E78B}" type="slidenum">
              <a:rPr lang="en-US" smtClean="0">
                <a:latin typeface="Arial" pitchFamily="34" charset="0"/>
              </a:rPr>
              <a:pPr/>
              <a:t>23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C591F0-1C24-4288-875F-9E34FEFF8788}" type="slidenum">
              <a:rPr lang="en-US" smtClean="0">
                <a:latin typeface="Arial" pitchFamily="34" charset="0"/>
              </a:rPr>
              <a:pPr/>
              <a:t>25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C591F0-1C24-4288-875F-9E34FEFF8788}" type="slidenum">
              <a:rPr lang="en-US" smtClean="0">
                <a:latin typeface="Arial" pitchFamily="34" charset="0"/>
              </a:rPr>
              <a:pPr/>
              <a:t>26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4EDE4B-EFBB-456D-AE77-FCD3E25C6516}" type="slidenum">
              <a:rPr lang="en-US" smtClean="0">
                <a:latin typeface="Arial" pitchFamily="34" charset="0"/>
              </a:rPr>
              <a:pPr/>
              <a:t>28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6CB42AD1-C281-4928-BF6D-50BE329DE5CD}" type="slidenum">
              <a:rPr lang="en-US" smtClean="0">
                <a:latin typeface="Arial" pitchFamily="34" charset="0"/>
              </a:rPr>
              <a:pPr/>
              <a:t>29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5F4540A1-063B-4C6A-A4BF-BB63D3BAA62D}" type="slidenum">
              <a:rPr lang="en-US" smtClean="0">
                <a:latin typeface="Arial" pitchFamily="34" charset="0"/>
              </a:rPr>
              <a:pPr/>
              <a:t>30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A6278702-DAD9-414E-B49B-0B97BFA9E1F0}" type="slidenum">
              <a:rPr lang="en-US" smtClean="0">
                <a:latin typeface="Arial" pitchFamily="34" charset="0"/>
              </a:rPr>
              <a:pPr/>
              <a:t>33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4EDE4B-EFBB-456D-AE77-FCD3E25C6516}" type="slidenum">
              <a:rPr lang="en-US" smtClean="0">
                <a:latin typeface="Arial" pitchFamily="34" charset="0"/>
              </a:rPr>
              <a:pPr/>
              <a:t>40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Extract latest PM-DB plot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EC2BE-4B36-4124-93F5-0D2A80DC9D90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969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E22DC6E2-4B00-4EAB-8194-22D6CE0C5CB5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D5CF19BB-E565-4C83-8D84-F2429214BEFF}" type="slidenum">
              <a:rPr lang="en-US" smtClean="0">
                <a:latin typeface="Arial" pitchFamily="34" charset="0"/>
              </a:rPr>
              <a:pPr/>
              <a:t>4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D5CF19BB-E565-4C83-8D84-F2429214BEFF}" type="slidenum">
              <a:rPr lang="en-US" smtClean="0">
                <a:latin typeface="Arial" pitchFamily="34" charset="0"/>
              </a:rPr>
              <a:pPr/>
              <a:t>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4EDE4B-EFBB-456D-AE77-FCD3E25C6516}" type="slidenum">
              <a:rPr lang="en-US" smtClean="0">
                <a:latin typeface="Arial" pitchFamily="34" charset="0"/>
              </a:rPr>
              <a:pPr/>
              <a:t>6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F6A1F1BE-B69F-4369-8A2E-5D406C9F5AFC}" type="slidenum">
              <a:rPr lang="en-US" smtClean="0">
                <a:latin typeface="Arial" pitchFamily="34" charset="0"/>
              </a:rPr>
              <a:pPr/>
              <a:t>8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ECE3B76B-6D8F-4324-92E3-A6D2B75CD88B}" type="slidenum">
              <a:rPr lang="en-US" smtClean="0">
                <a:latin typeface="Arial" pitchFamily="34" charset="0"/>
              </a:rPr>
              <a:pPr/>
              <a:t>14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B7CDC9CE-6252-421C-98F9-4E18B2D859E5}" type="slidenum">
              <a:rPr lang="en-US" smtClean="0">
                <a:latin typeface="Arial" pitchFamily="34" charset="0"/>
              </a:rPr>
              <a:pPr/>
              <a:t>15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4EDE4B-EFBB-456D-AE77-FCD3E25C6516}" type="slidenum">
              <a:rPr lang="en-US" smtClean="0">
                <a:latin typeface="Arial" pitchFamily="34" charset="0"/>
              </a:rPr>
              <a:pPr/>
              <a:t>20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18.06.2013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The LHC and </a:t>
            </a: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err="1" smtClean="0"/>
              <a:t>path</a:t>
            </a:r>
            <a:r>
              <a:rPr lang="fr-FR" dirty="0" smtClean="0"/>
              <a:t> to </a:t>
            </a:r>
            <a:r>
              <a:rPr lang="fr-FR" dirty="0" err="1" smtClean="0"/>
              <a:t>high</a:t>
            </a:r>
            <a:r>
              <a:rPr lang="fr-FR" dirty="0" smtClean="0"/>
              <a:t> performance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05586-E4B0-4B6F-B4B6-5D7B6C5E9151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24.05.2013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FAF25-BF74-4972-B942-BFED45AA9CF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Rectangle 6"/>
          <p:cNvSpPr txBox="1">
            <a:spLocks noChangeArrowheads="1"/>
          </p:cNvSpPr>
          <p:nvPr userDrawn="1"/>
        </p:nvSpPr>
        <p:spPr bwMode="auto">
          <a:xfrm rot="16200000">
            <a:off x="-2133600" y="2933700"/>
            <a:ext cx="4610100" cy="3429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b="1" kern="120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/>
              <a:t>The LHC and its path to high performance – V. Kain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24.05.2013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CDAFE-FB4B-4D61-9057-6D8FF3E9CC1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Rectangle 6"/>
          <p:cNvSpPr txBox="1">
            <a:spLocks noChangeArrowheads="1"/>
          </p:cNvSpPr>
          <p:nvPr userDrawn="1"/>
        </p:nvSpPr>
        <p:spPr bwMode="auto">
          <a:xfrm rot="16200000">
            <a:off x="-2133600" y="2933700"/>
            <a:ext cx="4610100" cy="3429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b="1" kern="120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/>
              <a:t>The LHC and its path to high performance – V. Kain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715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24.05.2013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37E95-4F2D-4A84-B9A4-10565D1B415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9" name="Rectangle 6"/>
          <p:cNvSpPr txBox="1">
            <a:spLocks noChangeArrowheads="1"/>
          </p:cNvSpPr>
          <p:nvPr userDrawn="1"/>
        </p:nvSpPr>
        <p:spPr bwMode="auto">
          <a:xfrm rot="16200000">
            <a:off x="-2133600" y="2933700"/>
            <a:ext cx="4610100" cy="3429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b="1" kern="120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/>
              <a:t>The LHC and its path to high performance – V. Kain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153400" cy="715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24.05.2013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AD134-3581-4776-8AD8-FDC3823BF40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0" name="Rectangle 6"/>
          <p:cNvSpPr txBox="1">
            <a:spLocks noChangeArrowheads="1"/>
          </p:cNvSpPr>
          <p:nvPr userDrawn="1"/>
        </p:nvSpPr>
        <p:spPr bwMode="auto">
          <a:xfrm rot="16200000">
            <a:off x="-2133600" y="2933700"/>
            <a:ext cx="4610100" cy="3429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b="1" kern="120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/>
              <a:t>The LHC and its path to high performance – V. Kain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hclogo.prev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66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086600" cy="71596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24.05.2013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242F16B-63E4-4D15-90A6-73E0C1B4E6A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8" name="Rectangle 6"/>
          <p:cNvSpPr txBox="1">
            <a:spLocks noChangeArrowheads="1"/>
          </p:cNvSpPr>
          <p:nvPr userDrawn="1"/>
        </p:nvSpPr>
        <p:spPr bwMode="auto">
          <a:xfrm rot="16200000">
            <a:off x="-2133600" y="2933700"/>
            <a:ext cx="4610100" cy="3429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b="1" kern="120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/>
              <a:t>The LHC and its path to high performance – V. Kain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half" idx="10"/>
          </p:nvPr>
        </p:nvSpPr>
        <p:spPr>
          <a:xfrm>
            <a:off x="1524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1"/>
            <a:ext cx="2133600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</a:lstStyle>
          <a:p>
            <a:fld id="{80312B61-8FBB-43B8-A6DD-B3B75C37806A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35496" y="6505599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latin typeface="Constantia" pitchFamily="18" charset="0"/>
              </a:rPr>
              <a:t>H. Damerau, A. Findlay,</a:t>
            </a:r>
            <a:r>
              <a:rPr lang="en-US" sz="1400" baseline="0" dirty="0" smtClean="0">
                <a:latin typeface="Constantia" pitchFamily="18" charset="0"/>
              </a:rPr>
              <a:t> S. Hancock, </a:t>
            </a:r>
            <a:r>
              <a:rPr lang="en-US" sz="1400" dirty="0" smtClean="0">
                <a:latin typeface="Constantia" pitchFamily="18" charset="0"/>
              </a:rPr>
              <a:t>CMAC 16/08/2012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" name="Picture 9" descr="logo-presentation-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11" name="Picture 10" descr="liu_ppt-0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38"/>
            <a:ext cx="552909" cy="6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32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1"/>
            <a:ext cx="2133600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</a:lstStyle>
          <a:p>
            <a:fld id="{80312B61-8FBB-43B8-A6DD-B3B75C37806A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35496" y="6505599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latin typeface="Constantia" pitchFamily="18" charset="0"/>
              </a:rPr>
              <a:t>H. Damerau, A. Findlay,</a:t>
            </a:r>
            <a:r>
              <a:rPr lang="en-US" sz="1400" baseline="0" dirty="0" smtClean="0">
                <a:latin typeface="Constantia" pitchFamily="18" charset="0"/>
              </a:rPr>
              <a:t> S. Hancock, </a:t>
            </a:r>
            <a:r>
              <a:rPr lang="en-US" sz="1400" dirty="0" smtClean="0">
                <a:latin typeface="Constantia" pitchFamily="18" charset="0"/>
              </a:rPr>
              <a:t>CMAC 16/08/2012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" name="Picture 9" descr="logo-presentation-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11" name="Picture 10" descr="liu_ppt-0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38"/>
            <a:ext cx="552909" cy="6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50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877824"/>
            <a:ext cx="9144000" cy="14826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Title 13"/>
          <p:cNvSpPr>
            <a:spLocks noGrp="1"/>
          </p:cNvSpPr>
          <p:nvPr>
            <p:ph type="title" hasCustomPrompt="1"/>
          </p:nvPr>
        </p:nvSpPr>
        <p:spPr>
          <a:xfrm>
            <a:off x="1010093" y="93476"/>
            <a:ext cx="7123814" cy="680483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  <a:gs pos="72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ctr"/>
          <a:lstStyle>
            <a:lvl1pPr>
              <a:defRPr sz="3200" b="1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7160" y="1051560"/>
            <a:ext cx="8869680" cy="5212080"/>
          </a:xfrm>
          <a:prstGeom prst="rect">
            <a:avLst/>
          </a:prstGeom>
        </p:spPr>
        <p:txBody>
          <a:bodyPr/>
          <a:lstStyle>
            <a:lvl1pPr>
              <a:tabLst>
                <a:tab pos="693738" algn="l"/>
              </a:tabLst>
              <a:defRPr sz="28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412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1"/>
            <a:ext cx="2133600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</a:lstStyle>
          <a:p>
            <a:fld id="{80312B61-8FBB-43B8-A6DD-B3B75C37806A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35496" y="6505599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latin typeface="Constantia" pitchFamily="18" charset="0"/>
              </a:rPr>
              <a:t>H. Damerau, A. Findlay,</a:t>
            </a:r>
            <a:r>
              <a:rPr lang="en-US" sz="1400" baseline="0" dirty="0" smtClean="0">
                <a:latin typeface="Constantia" pitchFamily="18" charset="0"/>
              </a:rPr>
              <a:t> S. Hancock, </a:t>
            </a:r>
            <a:r>
              <a:rPr lang="en-US" sz="1400" dirty="0" smtClean="0">
                <a:latin typeface="Constantia" pitchFamily="18" charset="0"/>
              </a:rPr>
              <a:t>CMAC 16/08/2012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" name="Picture 9" descr="logo-presentation-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11" name="Picture 10" descr="liu_ppt-0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38"/>
            <a:ext cx="552909" cy="6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63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13.06.2013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The LHC and </a:t>
            </a: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err="1" smtClean="0"/>
              <a:t>path</a:t>
            </a:r>
            <a:r>
              <a:rPr lang="fr-FR" dirty="0" smtClean="0"/>
              <a:t> to </a:t>
            </a:r>
            <a:r>
              <a:rPr lang="fr-FR" dirty="0" err="1" smtClean="0"/>
              <a:t>high</a:t>
            </a:r>
            <a:r>
              <a:rPr lang="fr-FR" dirty="0" smtClean="0"/>
              <a:t> performance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BCA23-32AC-4B7C-8AE3-3A46E140FAB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banner-ble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24.05.2013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Le chemin vers la haute performance au LHC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02427-AFE3-4BCF-9038-0FB899F3E4BB}" type="slidenum">
              <a:rPr lang="en-US"/>
              <a:pPr/>
              <a:t>‹Nr.›</a:t>
            </a:fld>
            <a:endParaRPr 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396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239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931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429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569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569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 userDrawn="1"/>
        </p:nvSpPr>
        <p:spPr bwMode="auto">
          <a:xfrm>
            <a:off x="0" y="877824"/>
            <a:ext cx="9144000" cy="14826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7160" y="1051560"/>
            <a:ext cx="8869680" cy="5212080"/>
          </a:xfrm>
          <a:prstGeom prst="rect">
            <a:avLst/>
          </a:prstGeom>
        </p:spPr>
        <p:txBody>
          <a:bodyPr/>
          <a:lstStyle>
            <a:lvl1pPr>
              <a:buFont typeface="Arial" pitchFamily="34" charset="0"/>
              <a:buChar char="•"/>
              <a:defRPr sz="2400"/>
            </a:lvl1pPr>
            <a:lvl2pPr marL="914400" indent="-457200">
              <a:buFont typeface="Arial" pitchFamily="34" charset="0"/>
              <a:buChar char="•"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13"/>
          <p:cNvSpPr>
            <a:spLocks noGrp="1"/>
          </p:cNvSpPr>
          <p:nvPr>
            <p:ph type="title" hasCustomPrompt="1"/>
          </p:nvPr>
        </p:nvSpPr>
        <p:spPr>
          <a:xfrm>
            <a:off x="1010093" y="74426"/>
            <a:ext cx="7123814" cy="680483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  <a:gs pos="72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>
              <a:defRPr sz="3600" b="1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0840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CFD49-5B0A-E341-A063-6F97F8AB6A26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45E7-1DD5-6240-894D-65FFB05EE4E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52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CFD49-5B0A-E341-A063-6F97F8AB6A26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45E7-1DD5-6240-894D-65FFB05EE4E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900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CFD49-5B0A-E341-A063-6F97F8AB6A26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45E7-1DD5-6240-894D-65FFB05EE4E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8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24.05.2013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Le chemin vers la haute performance au LHC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94539-D6C4-43A4-B860-F1DFC8E4DF5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CFD49-5B0A-E341-A063-6F97F8AB6A26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45E7-1DD5-6240-894D-65FFB05EE4E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928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CFD49-5B0A-E341-A063-6F97F8AB6A26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45E7-1DD5-6240-894D-65FFB05EE4E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89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CFD49-5B0A-E341-A063-6F97F8AB6A26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45E7-1DD5-6240-894D-65FFB05EE4E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173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CFD49-5B0A-E341-A063-6F97F8AB6A26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45E7-1DD5-6240-894D-65FFB05EE4E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157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CFD49-5B0A-E341-A063-6F97F8AB6A26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45E7-1DD5-6240-894D-65FFB05EE4E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055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CFD49-5B0A-E341-A063-6F97F8AB6A26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45E7-1DD5-6240-894D-65FFB05EE4E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079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CFD49-5B0A-E341-A063-6F97F8AB6A26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45E7-1DD5-6240-894D-65FFB05EE4E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992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CFD49-5B0A-E341-A063-6F97F8AB6A26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45E7-1DD5-6240-894D-65FFB05EE4E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71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A9EC-42B1-954D-B2B7-0748C84BF39A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15A2-AA12-9648-843E-4960852916D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14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A9EC-42B1-954D-B2B7-0748C84BF39A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15A2-AA12-9648-843E-4960852916D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270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24.05.2013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Le chemin vers la haute performance au LHC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0DC79-7F61-41FF-9316-39EF2215662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A9EC-42B1-954D-B2B7-0748C84BF39A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15A2-AA12-9648-843E-4960852916D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303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A9EC-42B1-954D-B2B7-0748C84BF39A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15A2-AA12-9648-843E-4960852916D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36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A9EC-42B1-954D-B2B7-0748C84BF39A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15A2-AA12-9648-843E-4960852916D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668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A9EC-42B1-954D-B2B7-0748C84BF39A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15A2-AA12-9648-843E-4960852916D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397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A9EC-42B1-954D-B2B7-0748C84BF39A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15A2-AA12-9648-843E-4960852916D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471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A9EC-42B1-954D-B2B7-0748C84BF39A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15A2-AA12-9648-843E-4960852916D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769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A9EC-42B1-954D-B2B7-0748C84BF39A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15A2-AA12-9648-843E-4960852916D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9267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A9EC-42B1-954D-B2B7-0748C84BF39A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15A2-AA12-9648-843E-4960852916D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763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A9EC-42B1-954D-B2B7-0748C84BF39A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15A2-AA12-9648-843E-4960852916D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90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24.05.2013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Le chemin vers la haute performance au LHC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54AE3-93E8-4287-A05B-4B0FBAEEFE12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eaLnBrk="1" hangingPunct="1">
              <a:defRPr/>
            </a:pP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Picture 8" descr="lhclogo.prev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0"/>
            <a:ext cx="8382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7" descr="Logo CERN width=144,      height=144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7429500" cy="8001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-552450" y="5962650"/>
            <a:ext cx="1447800" cy="342900"/>
          </a:xfrm>
        </p:spPr>
        <p:txBody>
          <a:bodyPr/>
          <a:lstStyle>
            <a:lvl1pPr>
              <a:defRPr sz="1200" b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13.06.2013</a:t>
            </a:r>
            <a:endParaRPr lang="en-US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E4E98C2-E612-405D-9D9D-D2D7EB854B0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13.06.2013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Le chemin vers la haute performance au LHC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10275-3A49-46CA-A6EE-68DB2BA80498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5" name="Rectangle 6"/>
          <p:cNvSpPr txBox="1">
            <a:spLocks noChangeArrowheads="1"/>
          </p:cNvSpPr>
          <p:nvPr userDrawn="1"/>
        </p:nvSpPr>
        <p:spPr bwMode="auto">
          <a:xfrm rot="16200000">
            <a:off x="-2133600" y="2933700"/>
            <a:ext cx="4610100" cy="3429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b="1" kern="120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/>
              <a:t>The LHC and its path to high performance – V. Kain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24.05.2013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BEA62-16F5-4832-A462-CC341ED0F65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8" name="Rectangle 6"/>
          <p:cNvSpPr txBox="1">
            <a:spLocks noChangeArrowheads="1"/>
          </p:cNvSpPr>
          <p:nvPr userDrawn="1"/>
        </p:nvSpPr>
        <p:spPr bwMode="auto">
          <a:xfrm rot="16200000">
            <a:off x="-2133600" y="2933700"/>
            <a:ext cx="4610100" cy="3429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b="1" kern="120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/>
              <a:t>The LHC and its path to high performance – V. Kain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24.05.2013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C1E19-85E8-4E0E-9136-72C62C7695B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8" name="Rectangle 6"/>
          <p:cNvSpPr txBox="1">
            <a:spLocks noChangeArrowheads="1"/>
          </p:cNvSpPr>
          <p:nvPr userDrawn="1"/>
        </p:nvSpPr>
        <p:spPr bwMode="auto">
          <a:xfrm rot="16200000">
            <a:off x="-2133600" y="2933700"/>
            <a:ext cx="4610100" cy="3429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b="1" kern="120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/>
              <a:t>The LHC and its path to high performance – V. Kain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1534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 rot="16200000">
            <a:off x="-495300" y="5905500"/>
            <a:ext cx="14478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13.06.2013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 rot="16200000">
            <a:off x="-1981200" y="2971800"/>
            <a:ext cx="44196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dirty="0" smtClean="0"/>
              <a:t>The LHC and </a:t>
            </a: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err="1" smtClean="0"/>
              <a:t>path</a:t>
            </a:r>
            <a:r>
              <a:rPr lang="fr-FR" dirty="0" smtClean="0"/>
              <a:t> </a:t>
            </a:r>
            <a:r>
              <a:rPr lang="fr-FR" dirty="0" err="1" smtClean="0"/>
              <a:t>towards</a:t>
            </a:r>
            <a:r>
              <a:rPr lang="fr-FR" dirty="0" smtClean="0"/>
              <a:t> </a:t>
            </a:r>
            <a:r>
              <a:rPr lang="fr-FR" dirty="0" err="1" smtClean="0"/>
              <a:t>high</a:t>
            </a:r>
            <a:r>
              <a:rPr lang="fr-FR" dirty="0" smtClean="0"/>
              <a:t> performance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6700" y="6400800"/>
            <a:ext cx="914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93C8C17-11B6-4841-AA6C-480BD23B0372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82" r:id="rId1"/>
    <p:sldLayoutId id="2147486883" r:id="rId2"/>
    <p:sldLayoutId id="2147486884" r:id="rId3"/>
    <p:sldLayoutId id="2147486885" r:id="rId4"/>
    <p:sldLayoutId id="2147486886" r:id="rId5"/>
    <p:sldLayoutId id="2147486894" r:id="rId6"/>
    <p:sldLayoutId id="2147486887" r:id="rId7"/>
    <p:sldLayoutId id="2147486888" r:id="rId8"/>
    <p:sldLayoutId id="2147486889" r:id="rId9"/>
    <p:sldLayoutId id="2147486890" r:id="rId10"/>
    <p:sldLayoutId id="2147486891" r:id="rId11"/>
    <p:sldLayoutId id="2147486892" r:id="rId12"/>
    <p:sldLayoutId id="2147486893" r:id="rId13"/>
    <p:sldLayoutId id="2147486895" r:id="rId14"/>
    <p:sldLayoutId id="2147486896" r:id="rId15"/>
    <p:sldLayoutId id="2147486897" r:id="rId16"/>
    <p:sldLayoutId id="2147486898" r:id="rId17"/>
    <p:sldLayoutId id="2147486899" r:id="rId18"/>
    <p:sldLayoutId id="2147486900" r:id="rId19"/>
    <p:sldLayoutId id="2147486901" r:id="rId20"/>
    <p:sldLayoutId id="2147486902" r:id="rId21"/>
    <p:sldLayoutId id="2147486903" r:id="rId22"/>
    <p:sldLayoutId id="2147486904" r:id="rId23"/>
    <p:sldLayoutId id="2147486905" r:id="rId24"/>
    <p:sldLayoutId id="2147486906" r:id="rId25"/>
    <p:sldLayoutId id="2147486907" r:id="rId26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itchFamily="2" charset="2"/>
        <a:buChar char="q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CFD49-5B0A-E341-A063-6F97F8AB6A26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445E7-1DD5-6240-894D-65FFB05EE4E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66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21" r:id="rId1"/>
    <p:sldLayoutId id="2147486922" r:id="rId2"/>
    <p:sldLayoutId id="2147486923" r:id="rId3"/>
    <p:sldLayoutId id="2147486924" r:id="rId4"/>
    <p:sldLayoutId id="2147486925" r:id="rId5"/>
    <p:sldLayoutId id="2147486926" r:id="rId6"/>
    <p:sldLayoutId id="2147486927" r:id="rId7"/>
    <p:sldLayoutId id="2147486928" r:id="rId8"/>
    <p:sldLayoutId id="2147486929" r:id="rId9"/>
    <p:sldLayoutId id="2147486930" r:id="rId10"/>
    <p:sldLayoutId id="21474869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1A9EC-42B1-954D-B2B7-0748C84BF39A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015A2-AA12-9648-843E-4960852916D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09" r:id="rId1"/>
    <p:sldLayoutId id="2147486910" r:id="rId2"/>
    <p:sldLayoutId id="2147486911" r:id="rId3"/>
    <p:sldLayoutId id="2147486912" r:id="rId4"/>
    <p:sldLayoutId id="2147486913" r:id="rId5"/>
    <p:sldLayoutId id="2147486914" r:id="rId6"/>
    <p:sldLayoutId id="2147486915" r:id="rId7"/>
    <p:sldLayoutId id="2147486916" r:id="rId8"/>
    <p:sldLayoutId id="2147486917" r:id="rId9"/>
    <p:sldLayoutId id="2147486918" r:id="rId10"/>
    <p:sldLayoutId id="21474869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hyperlink" Target="http://elogbook.cern.ch/eLogbook/attach_viewer.jsp?attach_id=1025394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jpeg"/><Relationship Id="rId10" Type="http://schemas.openxmlformats.org/officeDocument/2006/relationships/image" Target="../media/image65.png"/><Relationship Id="rId4" Type="http://schemas.openxmlformats.org/officeDocument/2006/relationships/image" Target="../media/image59.jpeg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7.w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8.wmf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5.jpeg"/><Relationship Id="rId5" Type="http://schemas.openxmlformats.org/officeDocument/2006/relationships/image" Target="../media/image83.wmf"/><Relationship Id="rId4" Type="http://schemas.openxmlformats.org/officeDocument/2006/relationships/oleObject" Target="../embeddings/oleObject3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tiff"/><Relationship Id="rId4" Type="http://schemas.openxmlformats.org/officeDocument/2006/relationships/image" Target="../media/image8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63.png"/><Relationship Id="rId7" Type="http://schemas.openxmlformats.org/officeDocument/2006/relationships/image" Target="../media/image10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29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A25DB464-E875-4487-9518-D45C3C90006A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462665" y="2046420"/>
            <a:ext cx="8153400" cy="1433159"/>
          </a:xfrm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ts val="1800"/>
              </a:spcBef>
              <a:defRPr/>
            </a:pPr>
            <a:r>
              <a:rPr lang="fr-FR" sz="3600" dirty="0" smtClean="0">
                <a:solidFill>
                  <a:srgbClr val="FFFF00"/>
                </a:solidFill>
              </a:rPr>
              <a:t>The LHC and </a:t>
            </a:r>
            <a:r>
              <a:rPr lang="fr-FR" sz="3600" dirty="0" err="1" smtClean="0">
                <a:solidFill>
                  <a:srgbClr val="FFFF00"/>
                </a:solidFill>
              </a:rPr>
              <a:t>its</a:t>
            </a:r>
            <a:r>
              <a:rPr lang="fr-FR" sz="3600" dirty="0" smtClean="0">
                <a:solidFill>
                  <a:srgbClr val="FFFF00"/>
                </a:solidFill>
              </a:rPr>
              <a:t> </a:t>
            </a:r>
            <a:r>
              <a:rPr lang="fr-FR" sz="3600" dirty="0" err="1" smtClean="0">
                <a:solidFill>
                  <a:srgbClr val="FFFF00"/>
                </a:solidFill>
              </a:rPr>
              <a:t>path</a:t>
            </a:r>
            <a:r>
              <a:rPr lang="fr-FR" sz="3600" dirty="0" smtClean="0">
                <a:solidFill>
                  <a:srgbClr val="FFFF00"/>
                </a:solidFill>
              </a:rPr>
              <a:t> to </a:t>
            </a:r>
            <a:r>
              <a:rPr lang="fr-FR" sz="3600" dirty="0" err="1" smtClean="0">
                <a:solidFill>
                  <a:srgbClr val="FFFF00"/>
                </a:solidFill>
              </a:rPr>
              <a:t>high</a:t>
            </a:r>
            <a:r>
              <a:rPr lang="fr-FR" sz="3600" dirty="0" smtClean="0">
                <a:solidFill>
                  <a:srgbClr val="FFFF00"/>
                </a:solidFill>
              </a:rPr>
              <a:t> performance </a:t>
            </a:r>
            <a:endParaRPr lang="en-US" sz="2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687215" y="5080415"/>
            <a:ext cx="4214680" cy="1247845"/>
          </a:xfrm>
          <a:prstGeom prst="rect">
            <a:avLst/>
          </a:prstGeom>
          <a:noFill/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de-DE" b="1" kern="0" dirty="0" smtClean="0">
                <a:solidFill>
                  <a:schemeClr val="bg1"/>
                </a:solidFill>
                <a:latin typeface="+mn-lt"/>
              </a:rPr>
              <a:t>Verena Kain</a:t>
            </a:r>
            <a:endParaRPr lang="en-US" b="1" kern="0" dirty="0">
              <a:solidFill>
                <a:schemeClr val="bg1"/>
              </a:solidFill>
              <a:latin typeface="+mn-lt"/>
              <a:cs typeface="Arial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de-DE" b="1" kern="0" dirty="0">
                <a:solidFill>
                  <a:schemeClr val="bg1"/>
                </a:solidFill>
                <a:latin typeface="+mn-lt"/>
              </a:rPr>
              <a:t> CERN </a:t>
            </a:r>
            <a:r>
              <a:rPr lang="de-DE" b="1" kern="0" dirty="0" smtClean="0">
                <a:solidFill>
                  <a:schemeClr val="bg1"/>
                </a:solidFill>
                <a:latin typeface="+mn-lt"/>
              </a:rPr>
              <a:t>Beams </a:t>
            </a:r>
            <a:r>
              <a:rPr lang="de-DE" b="1" kern="0" dirty="0">
                <a:solidFill>
                  <a:schemeClr val="bg1"/>
                </a:solidFill>
                <a:latin typeface="+mn-lt"/>
              </a:rPr>
              <a:t>Department </a:t>
            </a:r>
            <a:endParaRPr lang="de-DE" b="1" kern="0" dirty="0" smtClean="0">
              <a:solidFill>
                <a:schemeClr val="bg1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de-DE" b="1" kern="0" dirty="0" smtClean="0">
                <a:solidFill>
                  <a:schemeClr val="bg1"/>
                </a:solidFill>
                <a:latin typeface="+mn-lt"/>
              </a:rPr>
              <a:t>Operations group</a:t>
            </a:r>
            <a:endParaRPr lang="de-DE" b="1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13.06.2013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769905" y="3505810"/>
            <a:ext cx="7757809" cy="1247845"/>
          </a:xfrm>
          <a:prstGeom prst="rect">
            <a:avLst/>
          </a:prstGeom>
          <a:noFill/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de-DE" sz="2000" b="1" kern="0" dirty="0" smtClean="0">
                <a:solidFill>
                  <a:schemeClr val="bg1"/>
                </a:solidFill>
                <a:latin typeface="+mn-lt"/>
              </a:rPr>
              <a:t> Wien, Teilchenphysik Seminar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5855" y="6354871"/>
            <a:ext cx="8045204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solidFill>
                  <a:schemeClr val="bg1"/>
                </a:solidFill>
                <a:latin typeface="+mn-lt"/>
              </a:rPr>
              <a:t>Acknowledgments to J. </a:t>
            </a:r>
            <a:r>
              <a:rPr lang="en-US" sz="1600" b="1" i="1" kern="0" dirty="0" err="1" smtClean="0">
                <a:solidFill>
                  <a:schemeClr val="bg1"/>
                </a:solidFill>
                <a:latin typeface="+mn-lt"/>
              </a:rPr>
              <a:t>Wenninger</a:t>
            </a:r>
            <a:r>
              <a:rPr lang="en-US" sz="1600" b="1" i="1" kern="0" dirty="0" smtClean="0">
                <a:solidFill>
                  <a:schemeClr val="bg1"/>
                </a:solidFill>
                <a:latin typeface="+mn-lt"/>
              </a:rPr>
              <a:t> and other OP colleagues for plots and slides</a:t>
            </a:r>
            <a:endParaRPr lang="en-GB" sz="1600" b="1" i="1" kern="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5" descr="ATLA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865" y="471815"/>
            <a:ext cx="1667016" cy="103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Tunn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45" y="471815"/>
            <a:ext cx="1464841" cy="105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CM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710" y="471815"/>
            <a:ext cx="1536200" cy="104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LHCb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35" y="471815"/>
            <a:ext cx="1504200" cy="1079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ALIC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160" y="493950"/>
            <a:ext cx="1458775" cy="10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41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</a:t>
            </a:r>
            <a:r>
              <a:rPr lang="en-US" dirty="0"/>
              <a:t>e</a:t>
            </a:r>
            <a:r>
              <a:rPr lang="en-US" dirty="0" smtClean="0"/>
              <a:t>nergy </a:t>
            </a:r>
            <a:r>
              <a:rPr lang="en-US" dirty="0"/>
              <a:t>e</a:t>
            </a:r>
            <a:r>
              <a:rPr lang="en-US" dirty="0" smtClean="0"/>
              <a:t>volution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26" name="Down Arrow 25"/>
          <p:cNvSpPr/>
          <p:nvPr/>
        </p:nvSpPr>
        <p:spPr bwMode="auto">
          <a:xfrm rot="10800000">
            <a:off x="654690" y="1393535"/>
            <a:ext cx="230431" cy="4938186"/>
          </a:xfrm>
          <a:prstGeom prst="downArrow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7450" y="1055874"/>
            <a:ext cx="1449436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kern="0" dirty="0" smtClean="0">
                <a:solidFill>
                  <a:srgbClr val="0000FF"/>
                </a:solidFill>
                <a:latin typeface="+mn-lt"/>
              </a:rPr>
              <a:t>Energy (</a:t>
            </a:r>
            <a:r>
              <a:rPr lang="en-US" sz="1600" b="1" kern="0" dirty="0" err="1" smtClean="0">
                <a:solidFill>
                  <a:srgbClr val="0000FF"/>
                </a:solidFill>
                <a:latin typeface="+mn-lt"/>
              </a:rPr>
              <a:t>TeV</a:t>
            </a:r>
            <a:r>
              <a:rPr lang="en-US" sz="1600" b="1" kern="0" dirty="0" smtClean="0">
                <a:solidFill>
                  <a:srgbClr val="0000FF"/>
                </a:solidFill>
                <a:latin typeface="+mn-lt"/>
              </a:rPr>
              <a:t>)</a:t>
            </a:r>
            <a:endParaRPr lang="en-GB" sz="1600" b="1" kern="0" dirty="0" smtClean="0">
              <a:solidFill>
                <a:srgbClr val="0000FF"/>
              </a:solidFill>
              <a:latin typeface="+mn-lt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885122" y="1899891"/>
            <a:ext cx="1997058" cy="415364"/>
            <a:chOff x="885122" y="1899891"/>
            <a:chExt cx="1997058" cy="415364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885122" y="2276850"/>
              <a:ext cx="966695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30" name="TextBox 29"/>
            <p:cNvSpPr txBox="1"/>
            <p:nvPr/>
          </p:nvSpPr>
          <p:spPr>
            <a:xfrm>
              <a:off x="1077145" y="1899891"/>
              <a:ext cx="731290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kern="0" dirty="0" smtClean="0">
                  <a:solidFill>
                    <a:srgbClr val="0070C0"/>
                  </a:solidFill>
                  <a:latin typeface="+mn-lt"/>
                </a:rPr>
                <a:t>7 </a:t>
              </a:r>
              <a:r>
                <a:rPr lang="en-US" sz="1600" b="1" kern="0" dirty="0" err="1" smtClean="0">
                  <a:solidFill>
                    <a:srgbClr val="0070C0"/>
                  </a:solidFill>
                  <a:latin typeface="+mn-lt"/>
                </a:rPr>
                <a:t>TeV</a:t>
              </a:r>
              <a:endParaRPr lang="en-GB" sz="1600" b="1" kern="0" dirty="0" smtClean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979369" y="1945923"/>
              <a:ext cx="902811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i="1" kern="0" dirty="0" smtClean="0">
                  <a:latin typeface="+mn-lt"/>
                </a:rPr>
                <a:t>Design</a:t>
              </a:r>
              <a:endParaRPr lang="en-GB" i="1" kern="0" dirty="0" smtClean="0">
                <a:latin typeface="+mn-lt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76410" y="2622495"/>
            <a:ext cx="2976680" cy="646331"/>
            <a:chOff x="1614229" y="2622495"/>
            <a:chExt cx="2976680" cy="646331"/>
          </a:xfrm>
        </p:grpSpPr>
        <p:cxnSp>
          <p:nvCxnSpPr>
            <p:cNvPr id="33" name="Straight Connector 32"/>
            <p:cNvCxnSpPr/>
            <p:nvPr/>
          </p:nvCxnSpPr>
          <p:spPr bwMode="auto">
            <a:xfrm>
              <a:off x="1691039" y="3121760"/>
              <a:ext cx="551814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34" name="TextBox 33"/>
            <p:cNvSpPr txBox="1"/>
            <p:nvPr/>
          </p:nvSpPr>
          <p:spPr>
            <a:xfrm>
              <a:off x="1614229" y="2744801"/>
              <a:ext cx="731290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kern="0" dirty="0">
                  <a:solidFill>
                    <a:srgbClr val="0070C0"/>
                  </a:solidFill>
                  <a:latin typeface="+mn-lt"/>
                </a:rPr>
                <a:t>5</a:t>
              </a:r>
              <a:r>
                <a:rPr lang="en-US" sz="1600" b="1" kern="0" dirty="0" smtClean="0">
                  <a:solidFill>
                    <a:srgbClr val="0070C0"/>
                  </a:solidFill>
                  <a:latin typeface="+mn-lt"/>
                </a:rPr>
                <a:t> </a:t>
              </a:r>
              <a:r>
                <a:rPr lang="en-US" sz="1600" b="1" kern="0" dirty="0" err="1" smtClean="0">
                  <a:solidFill>
                    <a:srgbClr val="0070C0"/>
                  </a:solidFill>
                  <a:latin typeface="+mn-lt"/>
                </a:rPr>
                <a:t>TeV</a:t>
              </a:r>
              <a:endParaRPr lang="en-GB" sz="1600" b="1" kern="0" dirty="0" smtClean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05519" y="2622495"/>
              <a:ext cx="2285390" cy="646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i="1" kern="0" dirty="0" smtClean="0">
                  <a:latin typeface="+mn-lt"/>
                </a:rPr>
                <a:t>Magnet de-training after installation</a:t>
              </a:r>
              <a:endParaRPr lang="en-GB" i="1" kern="0" dirty="0" smtClean="0">
                <a:latin typeface="+mn-lt"/>
              </a:endParaRPr>
            </a:p>
          </p:txBody>
        </p:sp>
      </p:grpSp>
      <p:sp>
        <p:nvSpPr>
          <p:cNvPr id="42" name="Down Arrow 41"/>
          <p:cNvSpPr/>
          <p:nvPr/>
        </p:nvSpPr>
        <p:spPr bwMode="auto">
          <a:xfrm rot="16200000">
            <a:off x="4354626" y="2904385"/>
            <a:ext cx="253529" cy="7017313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00335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2007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768435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2008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574940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2009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19850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2010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41570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2011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63290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2012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146605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2013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953110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2014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734176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2015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80" name="Down Arrow 79"/>
          <p:cNvSpPr/>
          <p:nvPr/>
        </p:nvSpPr>
        <p:spPr bwMode="auto">
          <a:xfrm>
            <a:off x="1192360" y="2377347"/>
            <a:ext cx="252918" cy="70600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23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8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0809002_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55" y="1031366"/>
            <a:ext cx="8566120" cy="570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September 10</a:t>
            </a:r>
            <a:r>
              <a:rPr lang="en-US" baseline="30000" dirty="0" smtClean="0"/>
              <a:t>th</a:t>
            </a:r>
            <a:r>
              <a:rPr lang="en-US" dirty="0" smtClean="0"/>
              <a:t> 2008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40885" y="755100"/>
            <a:ext cx="4481795" cy="523220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0000"/>
                </a:solidFill>
                <a:latin typeface="+mj-lt"/>
              </a:rPr>
              <a:t>A brief moment of glory</a:t>
            </a:r>
            <a:endParaRPr lang="en-US" sz="2800" b="1" i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1269170" y="3774645"/>
            <a:ext cx="2501146" cy="1835150"/>
            <a:chOff x="3888" y="864"/>
            <a:chExt cx="1640" cy="1252"/>
          </a:xfrm>
        </p:grpSpPr>
        <p:pic>
          <p:nvPicPr>
            <p:cNvPr id="11" name="Picture 8" descr="first beam IR7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864"/>
              <a:ext cx="1640" cy="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5040" y="960"/>
              <a:ext cx="41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IR7</a:t>
              </a:r>
            </a:p>
          </p:txBody>
        </p:sp>
      </p:grp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2997395" y="2622495"/>
            <a:ext cx="2753367" cy="1855420"/>
            <a:chOff x="1536" y="1920"/>
            <a:chExt cx="1935" cy="1272"/>
          </a:xfrm>
        </p:grpSpPr>
        <p:pic>
          <p:nvPicPr>
            <p:cNvPr id="17" name="Picture 14" descr="first shot point 6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50" t="31650" b="5180"/>
            <a:stretch>
              <a:fillRect/>
            </a:stretch>
          </p:blipFill>
          <p:spPr bwMode="auto">
            <a:xfrm>
              <a:off x="1536" y="1920"/>
              <a:ext cx="1935" cy="1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2880" y="2016"/>
              <a:ext cx="41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IR6</a:t>
              </a: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4341570" y="1355130"/>
            <a:ext cx="2803565" cy="1838685"/>
            <a:chOff x="1488" y="1344"/>
            <a:chExt cx="1920" cy="1300"/>
          </a:xfrm>
        </p:grpSpPr>
        <p:pic>
          <p:nvPicPr>
            <p:cNvPr id="14" name="Picture 9" descr="firstBeam_ip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344"/>
              <a:ext cx="1920" cy="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2880" y="1488"/>
              <a:ext cx="41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IR3</a:t>
              </a:r>
              <a:endParaRPr lang="en-US"/>
            </a:p>
          </p:txBody>
        </p:sp>
      </p:grpSp>
      <p:grpSp>
        <p:nvGrpSpPr>
          <p:cNvPr id="19" name="Group 19"/>
          <p:cNvGrpSpPr>
            <a:grpSpLocks/>
          </p:cNvGrpSpPr>
          <p:nvPr/>
        </p:nvGrpSpPr>
        <p:grpSpPr bwMode="auto">
          <a:xfrm>
            <a:off x="654690" y="3160165"/>
            <a:ext cx="2534730" cy="2735292"/>
            <a:chOff x="1353" y="1978"/>
            <a:chExt cx="1885" cy="2016"/>
          </a:xfrm>
        </p:grpSpPr>
        <p:pic>
          <p:nvPicPr>
            <p:cNvPr id="20" name="Picture 17" descr="first-turn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3" y="1978"/>
              <a:ext cx="1885" cy="2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18"/>
            <p:cNvSpPr>
              <a:spLocks noChangeArrowheads="1"/>
            </p:cNvSpPr>
            <p:nvPr/>
          </p:nvSpPr>
          <p:spPr bwMode="auto">
            <a:xfrm>
              <a:off x="1629" y="2166"/>
              <a:ext cx="9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First turn !</a:t>
              </a:r>
            </a:p>
          </p:txBody>
        </p:sp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50"/>
            <a:ext cx="2150909" cy="82074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822" y="-27450"/>
            <a:ext cx="2150909" cy="82074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115" y="4043480"/>
            <a:ext cx="4966996" cy="1956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115" y="4043480"/>
            <a:ext cx="4883786" cy="1953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140" y="4043480"/>
            <a:ext cx="4803777" cy="1921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140" y="4043480"/>
            <a:ext cx="4795873" cy="191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75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</a:t>
            </a:r>
            <a:r>
              <a:rPr lang="en-US" dirty="0"/>
              <a:t>m</a:t>
            </a:r>
            <a:r>
              <a:rPr lang="en-US" dirty="0" smtClean="0"/>
              <a:t>agnet interconnection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 descr="tunnel_magne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54690" y="1086295"/>
            <a:ext cx="8000135" cy="534269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725553" y="2392065"/>
            <a:ext cx="4153687" cy="4032525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040" y="1047890"/>
            <a:ext cx="5567107" cy="2257974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24885" y="4043480"/>
            <a:ext cx="2995590" cy="1323439"/>
          </a:xfrm>
          <a:prstGeom prst="rect">
            <a:avLst/>
          </a:prstGeom>
          <a:solidFill>
            <a:schemeClr val="tx1">
              <a:lumMod val="95000"/>
              <a:lumOff val="5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i="1" kern="0" dirty="0" smtClean="0">
                <a:solidFill>
                  <a:srgbClr val="FFFF00"/>
                </a:solidFill>
                <a:latin typeface="+mn-lt"/>
              </a:rPr>
              <a:t>On 19</a:t>
            </a:r>
            <a:r>
              <a:rPr lang="en-US" sz="2000" i="1" kern="0" baseline="30000" dirty="0" smtClean="0">
                <a:solidFill>
                  <a:srgbClr val="FFFF00"/>
                </a:solidFill>
                <a:latin typeface="+mn-lt"/>
              </a:rPr>
              <a:t>th</a:t>
            </a:r>
            <a:r>
              <a:rPr lang="en-US" sz="2000" i="1" kern="0" dirty="0" smtClean="0">
                <a:solidFill>
                  <a:srgbClr val="FFFF00"/>
                </a:solidFill>
                <a:latin typeface="+mn-lt"/>
              </a:rPr>
              <a:t> September magnet interconnections became the hot topic for more than 1 year </a:t>
            </a:r>
            <a:endParaRPr lang="en-GB" sz="2000" i="1" kern="0" dirty="0" smtClean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500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Incident September 19</a:t>
            </a:r>
            <a:r>
              <a:rPr lang="en-US" baseline="30000" dirty="0"/>
              <a:t>th </a:t>
            </a:r>
            <a:r>
              <a:rPr lang="en-US" dirty="0"/>
              <a:t>2008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4385" y="1872937"/>
            <a:ext cx="4084637" cy="3682755"/>
            <a:chOff x="179512" y="2563239"/>
            <a:chExt cx="4084637" cy="3682755"/>
          </a:xfrm>
        </p:grpSpPr>
        <p:pic>
          <p:nvPicPr>
            <p:cNvPr id="7" name="Picture 4" descr="QBQI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2924944"/>
              <a:ext cx="4084637" cy="332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23653" y="2563239"/>
              <a:ext cx="34195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FF"/>
                  </a:solidFill>
                  <a:latin typeface="+mj-lt"/>
                </a:rPr>
                <a:t>Arcing in the interconnection</a:t>
              </a:r>
              <a:endParaRPr lang="en-US" sz="2000" dirty="0">
                <a:solidFill>
                  <a:srgbClr val="0000FF"/>
                </a:solidFill>
                <a:latin typeface="+mj-l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90273" y="2632658"/>
            <a:ext cx="4075112" cy="3458544"/>
            <a:chOff x="4961384" y="3026246"/>
            <a:chExt cx="4075112" cy="3458544"/>
          </a:xfrm>
        </p:grpSpPr>
        <p:sp>
          <p:nvSpPr>
            <p:cNvPr id="10" name="TextBox 9"/>
            <p:cNvSpPr txBox="1"/>
            <p:nvPr/>
          </p:nvSpPr>
          <p:spPr>
            <a:xfrm>
              <a:off x="5916001" y="6084680"/>
              <a:ext cx="26212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FF"/>
                  </a:solidFill>
                  <a:latin typeface="+mj-lt"/>
                </a:rPr>
                <a:t>Magnet displacement</a:t>
              </a:r>
              <a:endParaRPr lang="en-US" sz="2000" dirty="0">
                <a:solidFill>
                  <a:srgbClr val="0000FF"/>
                </a:solidFill>
                <a:latin typeface="+mj-lt"/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1384" y="3026246"/>
              <a:ext cx="4075112" cy="306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3036007" y="2814129"/>
            <a:ext cx="2645002" cy="3533651"/>
            <a:chOff x="3007118" y="3207717"/>
            <a:chExt cx="2645002" cy="3533651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7118" y="3207717"/>
              <a:ext cx="2645002" cy="3533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3336259" y="3242710"/>
              <a:ext cx="182133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FFFFF"/>
                  </a:solidFill>
                  <a:latin typeface="+mj-lt"/>
                </a:rPr>
                <a:t>Over-pressure</a:t>
              </a:r>
              <a:endParaRPr lang="en-US" sz="2000" dirty="0">
                <a:solidFill>
                  <a:srgbClr val="FFFFFF"/>
                </a:solidFill>
                <a:latin typeface="+mj-lt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74869" y="5201749"/>
            <a:ext cx="2211799" cy="707886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latin typeface="+mn-lt"/>
              </a:rPr>
              <a:t>53 magnets had to be repaired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3911" y="815488"/>
            <a:ext cx="830320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latin typeface="+mn-lt"/>
              </a:rPr>
              <a:t>An electrical arc in a defect interconnection provoked a He pressure wave that damaged ~700 m of the LHC and polluted the beam vacuum over more than 2 km…</a:t>
            </a:r>
            <a:endParaRPr lang="en-GB" sz="2000" kern="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318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repair and consolidation</a:t>
            </a:r>
          </a:p>
        </p:txBody>
      </p:sp>
      <p:sp>
        <p:nvSpPr>
          <p:cNvPr id="7270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5A788DE5-80D0-4901-87D2-7888161A8859}" type="slidenum">
              <a:rPr lang="en-US" smtClean="0">
                <a:latin typeface="Arial" pitchFamily="34" charset="0"/>
              </a:rPr>
              <a:pPr/>
              <a:t>14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72710" name="Picture 2" descr="Z:\Documents\reports etc\2009.02.09 - DESY AccPhysSem\Data and Images\LHC repairs in deta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0"/>
          <a:stretch>
            <a:fillRect/>
          </a:stretch>
        </p:blipFill>
        <p:spPr bwMode="auto">
          <a:xfrm>
            <a:off x="552450" y="1050925"/>
            <a:ext cx="8039100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43000" y="1219200"/>
            <a:ext cx="1943100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2"/>
                </a:solidFill>
                <a:latin typeface="+mn-lt"/>
              </a:rPr>
              <a:t>14 </a:t>
            </a:r>
            <a:r>
              <a:rPr lang="en-US" sz="1400" b="1" dirty="0" err="1">
                <a:solidFill>
                  <a:schemeClr val="tx2"/>
                </a:solidFill>
                <a:latin typeface="+mn-lt"/>
              </a:rPr>
              <a:t>quadrupole</a:t>
            </a:r>
            <a:r>
              <a:rPr lang="en-US" sz="1400" b="1" dirty="0">
                <a:solidFill>
                  <a:schemeClr val="tx2"/>
                </a:solidFill>
                <a:latin typeface="+mn-lt"/>
              </a:rPr>
              <a:t> magnets replaced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09900" y="1219200"/>
            <a:ext cx="1943100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2"/>
                </a:solidFill>
                <a:latin typeface="+mn-lt"/>
              </a:rPr>
              <a:t>39 dipole magnets replaced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14900" y="1219200"/>
            <a:ext cx="1995488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2"/>
                </a:solidFill>
                <a:latin typeface="+mn-lt"/>
              </a:rPr>
              <a:t>204 electrical inter-connections repaired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34200" y="1219200"/>
            <a:ext cx="1995488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2"/>
                </a:solidFill>
                <a:latin typeface="+mn-lt"/>
              </a:rPr>
              <a:t>Over 4km of vacuum beam tube cleaned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100" y="5638800"/>
            <a:ext cx="2673350" cy="7381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2"/>
                </a:solidFill>
                <a:latin typeface="+mn-lt"/>
              </a:rPr>
              <a:t>New longitudinal restraining system for 50 quadrupoles</a:t>
            </a:r>
          </a:p>
          <a:p>
            <a:pPr>
              <a:defRPr/>
            </a:pPr>
            <a:endParaRPr lang="en-US" sz="1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86100" y="5638800"/>
            <a:ext cx="2673350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2"/>
                </a:solidFill>
                <a:latin typeface="+mn-lt"/>
              </a:rPr>
              <a:t>Almost 900 new helium pressure release ports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24513" y="5668963"/>
            <a:ext cx="3413125" cy="73818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2"/>
                </a:solidFill>
                <a:latin typeface="+mn-lt"/>
              </a:rPr>
              <a:t>6500 new detectors and 250km cables for new Quench Protection System to protect from </a:t>
            </a:r>
            <a:r>
              <a:rPr lang="en-US" sz="1400" b="1" dirty="0" err="1">
                <a:solidFill>
                  <a:schemeClr val="tx2"/>
                </a:solidFill>
                <a:latin typeface="+mn-lt"/>
              </a:rPr>
              <a:t>busbar</a:t>
            </a:r>
            <a:r>
              <a:rPr lang="en-US" sz="1400" b="1" dirty="0">
                <a:solidFill>
                  <a:schemeClr val="tx2"/>
                </a:solidFill>
                <a:latin typeface="+mn-lt"/>
              </a:rPr>
              <a:t> quenches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95400" y="6362700"/>
            <a:ext cx="32289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latin typeface="+mj-lt"/>
              </a:rPr>
              <a:t>Collateral damage mitigation</a:t>
            </a:r>
          </a:p>
        </p:txBody>
      </p:sp>
      <p:cxnSp>
        <p:nvCxnSpPr>
          <p:cNvPr id="72719" name="Straight Arrow Connector 15"/>
          <p:cNvCxnSpPr>
            <a:cxnSpLocks noChangeShapeType="1"/>
            <a:stCxn id="14" idx="0"/>
          </p:cNvCxnSpPr>
          <p:nvPr/>
        </p:nvCxnSpPr>
        <p:spPr bwMode="auto">
          <a:xfrm rot="16200000" flipV="1">
            <a:off x="2445544" y="5898356"/>
            <a:ext cx="190500" cy="7381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20" name="Straight Arrow Connector 16"/>
          <p:cNvCxnSpPr>
            <a:cxnSpLocks noChangeShapeType="1"/>
            <a:stCxn id="14" idx="0"/>
          </p:cNvCxnSpPr>
          <p:nvPr/>
        </p:nvCxnSpPr>
        <p:spPr bwMode="auto">
          <a:xfrm rot="5400000" flipH="1" flipV="1">
            <a:off x="3188494" y="5931694"/>
            <a:ext cx="152400" cy="709612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61225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problems on the joints</a:t>
            </a:r>
          </a:p>
        </p:txBody>
      </p:sp>
      <p:sp>
        <p:nvSpPr>
          <p:cNvPr id="7168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C691A539-7B47-45B7-AC99-70CA72BAA04E}" type="slidenum">
              <a:rPr lang="en-US" smtClean="0">
                <a:latin typeface="Arial" pitchFamily="34" charset="0"/>
              </a:rPr>
              <a:pPr/>
              <a:t>15</a:t>
            </a:fld>
            <a:endParaRPr lang="en-US" smtClean="0">
              <a:latin typeface="Arial" pitchFamily="34" charset="0"/>
            </a:endParaRPr>
          </a:p>
        </p:txBody>
      </p:sp>
      <p:grpSp>
        <p:nvGrpSpPr>
          <p:cNvPr id="71686" name="Group 148"/>
          <p:cNvGrpSpPr>
            <a:grpSpLocks/>
          </p:cNvGrpSpPr>
          <p:nvPr/>
        </p:nvGrpSpPr>
        <p:grpSpPr bwMode="auto">
          <a:xfrm>
            <a:off x="945510" y="2699305"/>
            <a:ext cx="7543800" cy="1219200"/>
            <a:chOff x="685800" y="4114800"/>
            <a:chExt cx="7543800" cy="1219200"/>
          </a:xfrm>
        </p:grpSpPr>
        <p:sp>
          <p:nvSpPr>
            <p:cNvPr id="169" name="Rectangle 168"/>
            <p:cNvSpPr>
              <a:spLocks noChangeArrowheads="1"/>
            </p:cNvSpPr>
            <p:nvPr/>
          </p:nvSpPr>
          <p:spPr bwMode="auto">
            <a:xfrm>
              <a:off x="3200400" y="4872038"/>
              <a:ext cx="4876800" cy="88900"/>
            </a:xfrm>
            <a:prstGeom prst="rect">
              <a:avLst/>
            </a:prstGeom>
            <a:solidFill>
              <a:srgbClr val="000000">
                <a:lumMod val="75000"/>
                <a:lumOff val="25000"/>
              </a:srgb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170" name="Rectangle 141"/>
            <p:cNvSpPr>
              <a:spLocks noChangeArrowheads="1"/>
            </p:cNvSpPr>
            <p:nvPr/>
          </p:nvSpPr>
          <p:spPr bwMode="auto">
            <a:xfrm>
              <a:off x="3200400" y="4489450"/>
              <a:ext cx="2971800" cy="304800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1" name="Rectangle 142"/>
            <p:cNvSpPr>
              <a:spLocks noChangeArrowheads="1"/>
            </p:cNvSpPr>
            <p:nvPr/>
          </p:nvSpPr>
          <p:spPr bwMode="auto">
            <a:xfrm>
              <a:off x="2895600" y="4946650"/>
              <a:ext cx="3581400" cy="365125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2" name="Rectangle 143"/>
            <p:cNvSpPr>
              <a:spLocks noChangeArrowheads="1"/>
            </p:cNvSpPr>
            <p:nvPr/>
          </p:nvSpPr>
          <p:spPr bwMode="auto">
            <a:xfrm>
              <a:off x="6483350" y="4946650"/>
              <a:ext cx="1600200" cy="365125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3" name="Rectangle 144"/>
            <p:cNvSpPr>
              <a:spLocks noChangeArrowheads="1"/>
            </p:cNvSpPr>
            <p:nvPr/>
          </p:nvSpPr>
          <p:spPr bwMode="auto">
            <a:xfrm>
              <a:off x="6178550" y="4489450"/>
              <a:ext cx="1905000" cy="381000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" name="Text Box 14"/>
            <p:cNvSpPr txBox="1">
              <a:spLocks noChangeArrowheads="1"/>
            </p:cNvSpPr>
            <p:nvPr/>
          </p:nvSpPr>
          <p:spPr bwMode="auto">
            <a:xfrm>
              <a:off x="1447800" y="4932363"/>
              <a:ext cx="590550" cy="3667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>
                  <a:solidFill>
                    <a:sysClr val="windowText" lastClr="000000"/>
                  </a:solidFill>
                </a:rPr>
                <a:t>bus</a:t>
              </a:r>
            </a:p>
          </p:txBody>
        </p:sp>
        <p:sp>
          <p:nvSpPr>
            <p:cNvPr id="175" name="Text Box 15"/>
            <p:cNvSpPr txBox="1">
              <a:spLocks noChangeArrowheads="1"/>
            </p:cNvSpPr>
            <p:nvPr/>
          </p:nvSpPr>
          <p:spPr bwMode="auto">
            <a:xfrm>
              <a:off x="4148138" y="4932363"/>
              <a:ext cx="1057275" cy="36988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>
                  <a:solidFill>
                    <a:sysClr val="windowText" lastClr="000000"/>
                  </a:solidFill>
                  <a:latin typeface="+mn-lt"/>
                </a:rPr>
                <a:t>U-profile</a:t>
              </a:r>
            </a:p>
          </p:txBody>
        </p:sp>
        <p:sp>
          <p:nvSpPr>
            <p:cNvPr id="176" name="Text Box 17"/>
            <p:cNvSpPr txBox="1">
              <a:spLocks noChangeArrowheads="1"/>
            </p:cNvSpPr>
            <p:nvPr/>
          </p:nvSpPr>
          <p:spPr bwMode="auto">
            <a:xfrm>
              <a:off x="7046913" y="4960938"/>
              <a:ext cx="555625" cy="36988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+mn-lt"/>
                </a:rPr>
                <a:t>bus</a:t>
              </a:r>
            </a:p>
          </p:txBody>
        </p:sp>
        <p:sp>
          <p:nvSpPr>
            <p:cNvPr id="177" name="Rectangle 4"/>
            <p:cNvSpPr>
              <a:spLocks noChangeArrowheads="1"/>
            </p:cNvSpPr>
            <p:nvPr/>
          </p:nvSpPr>
          <p:spPr bwMode="auto">
            <a:xfrm>
              <a:off x="838200" y="4786313"/>
              <a:ext cx="5257800" cy="84137"/>
            </a:xfrm>
            <a:prstGeom prst="rect">
              <a:avLst/>
            </a:prstGeom>
            <a:solidFill>
              <a:srgbClr val="000000">
                <a:lumMod val="75000"/>
                <a:lumOff val="25000"/>
              </a:srgb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178" name="Rectangle 149"/>
            <p:cNvSpPr>
              <a:spLocks noChangeArrowheads="1"/>
            </p:cNvSpPr>
            <p:nvPr/>
          </p:nvSpPr>
          <p:spPr bwMode="auto">
            <a:xfrm>
              <a:off x="6172200" y="4779963"/>
              <a:ext cx="1920875" cy="90487"/>
            </a:xfrm>
            <a:prstGeom prst="rect">
              <a:avLst/>
            </a:prstGeom>
            <a:solidFill>
              <a:srgbClr val="00B0F0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9" name="Rectangle 20"/>
            <p:cNvSpPr>
              <a:spLocks noChangeArrowheads="1"/>
            </p:cNvSpPr>
            <p:nvPr/>
          </p:nvSpPr>
          <p:spPr bwMode="auto">
            <a:xfrm>
              <a:off x="6172200" y="4932363"/>
              <a:ext cx="1920875" cy="90487"/>
            </a:xfrm>
            <a:prstGeom prst="rect">
              <a:avLst/>
            </a:prstGeom>
            <a:solidFill>
              <a:srgbClr val="00B0F0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0" name="Rectangle 29"/>
            <p:cNvSpPr>
              <a:spLocks noChangeArrowheads="1"/>
            </p:cNvSpPr>
            <p:nvPr/>
          </p:nvSpPr>
          <p:spPr bwMode="auto">
            <a:xfrm>
              <a:off x="6172200" y="4489450"/>
              <a:ext cx="76200" cy="365125"/>
            </a:xfrm>
            <a:prstGeom prst="rect">
              <a:avLst/>
            </a:prstGeom>
            <a:solidFill>
              <a:srgbClr val="00B0F0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1" name="Rectangle 30"/>
            <p:cNvSpPr>
              <a:spLocks noChangeArrowheads="1"/>
            </p:cNvSpPr>
            <p:nvPr/>
          </p:nvSpPr>
          <p:spPr bwMode="auto">
            <a:xfrm>
              <a:off x="6477000" y="4946650"/>
              <a:ext cx="76200" cy="365125"/>
            </a:xfrm>
            <a:prstGeom prst="rect">
              <a:avLst/>
            </a:prstGeom>
            <a:solidFill>
              <a:srgbClr val="00B0F0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2" name="Text Box 17"/>
            <p:cNvSpPr txBox="1">
              <a:spLocks noChangeArrowheads="1"/>
            </p:cNvSpPr>
            <p:nvPr/>
          </p:nvSpPr>
          <p:spPr bwMode="auto">
            <a:xfrm>
              <a:off x="4286250" y="4427538"/>
              <a:ext cx="865188" cy="36988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+mn-lt"/>
                </a:rPr>
                <a:t>wedge</a:t>
              </a:r>
            </a:p>
          </p:txBody>
        </p:sp>
        <p:cxnSp>
          <p:nvCxnSpPr>
            <p:cNvPr id="71706" name="Straight Connector 182"/>
            <p:cNvCxnSpPr>
              <a:cxnSpLocks noChangeShapeType="1"/>
            </p:cNvCxnSpPr>
            <p:nvPr/>
          </p:nvCxnSpPr>
          <p:spPr bwMode="auto">
            <a:xfrm>
              <a:off x="3194050" y="4779962"/>
              <a:ext cx="3048000" cy="0"/>
            </a:xfrm>
            <a:prstGeom prst="line">
              <a:avLst/>
            </a:prstGeom>
            <a:noFill/>
            <a:ln w="12700" algn="ctr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707" name="Straight Connector 183"/>
            <p:cNvCxnSpPr>
              <a:cxnSpLocks noChangeShapeType="1"/>
            </p:cNvCxnSpPr>
            <p:nvPr/>
          </p:nvCxnSpPr>
          <p:spPr bwMode="auto">
            <a:xfrm>
              <a:off x="3200400" y="4870450"/>
              <a:ext cx="2895600" cy="0"/>
            </a:xfrm>
            <a:prstGeom prst="line">
              <a:avLst/>
            </a:prstGeom>
            <a:noFill/>
            <a:ln w="12700" algn="ctr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708" name="Straight Connector 184"/>
            <p:cNvCxnSpPr>
              <a:cxnSpLocks noChangeShapeType="1"/>
            </p:cNvCxnSpPr>
            <p:nvPr/>
          </p:nvCxnSpPr>
          <p:spPr bwMode="auto">
            <a:xfrm>
              <a:off x="3195638" y="4946650"/>
              <a:ext cx="3048000" cy="0"/>
            </a:xfrm>
            <a:prstGeom prst="line">
              <a:avLst/>
            </a:prstGeom>
            <a:noFill/>
            <a:ln w="12700" algn="ctr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6" name="TextBox 157"/>
            <p:cNvSpPr txBox="1">
              <a:spLocks noChangeArrowheads="1"/>
            </p:cNvSpPr>
            <p:nvPr/>
          </p:nvSpPr>
          <p:spPr bwMode="auto">
            <a:xfrm>
              <a:off x="914400" y="4114800"/>
              <a:ext cx="838200" cy="338138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kern="0" dirty="0">
                  <a:solidFill>
                    <a:sysClr val="windowText" lastClr="000000"/>
                  </a:solidFill>
                  <a:latin typeface="+mn-lt"/>
                </a:rPr>
                <a:t>Solder</a:t>
              </a:r>
            </a:p>
          </p:txBody>
        </p:sp>
        <p:sp>
          <p:nvSpPr>
            <p:cNvPr id="187" name="Rectangle 158"/>
            <p:cNvSpPr>
              <a:spLocks noChangeArrowheads="1"/>
            </p:cNvSpPr>
            <p:nvPr/>
          </p:nvSpPr>
          <p:spPr bwMode="auto">
            <a:xfrm>
              <a:off x="838200" y="4953000"/>
              <a:ext cx="1981200" cy="381000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838200" y="4695825"/>
              <a:ext cx="1447800" cy="76200"/>
            </a:xfrm>
            <a:prstGeom prst="rect">
              <a:avLst/>
            </a:prstGeom>
            <a:solidFill>
              <a:srgbClr val="00B0F0"/>
            </a:solidFill>
            <a:ln w="1905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srgbClr val="FFFFFF"/>
                </a:solidFill>
                <a:latin typeface="Arial Unicode MS"/>
              </a:endParaRPr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838200" y="4876800"/>
              <a:ext cx="1447800" cy="76200"/>
            </a:xfrm>
            <a:prstGeom prst="rect">
              <a:avLst/>
            </a:prstGeom>
            <a:solidFill>
              <a:srgbClr val="00B0F0"/>
            </a:solidFill>
            <a:ln w="1905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srgbClr val="FFFFFF"/>
                </a:solidFill>
                <a:latin typeface="Arial Unicode MS"/>
              </a:endParaRPr>
            </a:p>
          </p:txBody>
        </p:sp>
        <p:sp>
          <p:nvSpPr>
            <p:cNvPr id="190" name="Rectangle 161"/>
            <p:cNvSpPr>
              <a:spLocks noChangeArrowheads="1"/>
            </p:cNvSpPr>
            <p:nvPr/>
          </p:nvSpPr>
          <p:spPr bwMode="auto">
            <a:xfrm>
              <a:off x="830263" y="4503738"/>
              <a:ext cx="2286000" cy="182562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71714" name="Straight Arrow Connector 190"/>
            <p:cNvCxnSpPr>
              <a:cxnSpLocks noChangeShapeType="1"/>
              <a:stCxn id="186" idx="2"/>
            </p:cNvCxnSpPr>
            <p:nvPr/>
          </p:nvCxnSpPr>
          <p:spPr bwMode="auto">
            <a:xfrm rot="16200000" flipH="1">
              <a:off x="1423987" y="4362450"/>
              <a:ext cx="314325" cy="495300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2" name="TextBox 163"/>
            <p:cNvSpPr txBox="1">
              <a:spLocks noChangeArrowheads="1"/>
            </p:cNvSpPr>
            <p:nvPr/>
          </p:nvSpPr>
          <p:spPr bwMode="auto">
            <a:xfrm>
              <a:off x="3352800" y="4114800"/>
              <a:ext cx="1143000" cy="338138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kern="0" dirty="0">
                  <a:solidFill>
                    <a:sysClr val="windowText" lastClr="000000"/>
                  </a:solidFill>
                  <a:latin typeface="+mn-lt"/>
                </a:rPr>
                <a:t>No solder</a:t>
              </a:r>
            </a:p>
          </p:txBody>
        </p:sp>
        <p:cxnSp>
          <p:nvCxnSpPr>
            <p:cNvPr id="71716" name="Straight Arrow Connector 192"/>
            <p:cNvCxnSpPr>
              <a:cxnSpLocks noChangeShapeType="1"/>
              <a:stCxn id="192" idx="1"/>
            </p:cNvCxnSpPr>
            <p:nvPr/>
          </p:nvCxnSpPr>
          <p:spPr bwMode="auto">
            <a:xfrm rot="10800000" flipV="1">
              <a:off x="2743200" y="4284662"/>
              <a:ext cx="609600" cy="439738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5" name="Group 120"/>
            <p:cNvGrpSpPr/>
            <p:nvPr/>
          </p:nvGrpSpPr>
          <p:grpSpPr>
            <a:xfrm flipV="1">
              <a:off x="7924800" y="4478548"/>
              <a:ext cx="304800" cy="838200"/>
              <a:chOff x="8153400" y="3962400"/>
              <a:chExt cx="304800" cy="838200"/>
            </a:xfrm>
            <a:solidFill>
              <a:srgbClr val="FFFFFF"/>
            </a:solidFill>
          </p:grpSpPr>
          <p:grpSp>
            <p:nvGrpSpPr>
              <p:cNvPr id="6" name="Group 89"/>
              <p:cNvGrpSpPr/>
              <p:nvPr/>
            </p:nvGrpSpPr>
            <p:grpSpPr>
              <a:xfrm>
                <a:off x="8153400" y="3962400"/>
                <a:ext cx="152400" cy="838200"/>
                <a:chOff x="8458200" y="3962400"/>
                <a:chExt cx="152400" cy="838200"/>
              </a:xfrm>
              <a:grpFill/>
            </p:grpSpPr>
            <p:sp>
              <p:nvSpPr>
                <p:cNvPr id="211" name="Right Triangle 210"/>
                <p:cNvSpPr/>
                <p:nvPr/>
              </p:nvSpPr>
              <p:spPr>
                <a:xfrm flipH="1">
                  <a:off x="8458200" y="39624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12" name="Right Triangle 211"/>
                <p:cNvSpPr/>
                <p:nvPr/>
              </p:nvSpPr>
              <p:spPr>
                <a:xfrm flipH="1">
                  <a:off x="8458200" y="40386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13" name="Right Triangle 212"/>
                <p:cNvSpPr/>
                <p:nvPr/>
              </p:nvSpPr>
              <p:spPr>
                <a:xfrm flipH="1">
                  <a:off x="8458200" y="41148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14" name="Right Triangle 213"/>
                <p:cNvSpPr/>
                <p:nvPr/>
              </p:nvSpPr>
              <p:spPr>
                <a:xfrm flipH="1">
                  <a:off x="8458200" y="41910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15" name="Right Triangle 214"/>
                <p:cNvSpPr/>
                <p:nvPr/>
              </p:nvSpPr>
              <p:spPr>
                <a:xfrm flipH="1">
                  <a:off x="8458200" y="42672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16" name="Right Triangle 215"/>
                <p:cNvSpPr/>
                <p:nvPr/>
              </p:nvSpPr>
              <p:spPr>
                <a:xfrm flipH="1">
                  <a:off x="8458200" y="43434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17" name="Right Triangle 216"/>
                <p:cNvSpPr/>
                <p:nvPr/>
              </p:nvSpPr>
              <p:spPr>
                <a:xfrm flipH="1">
                  <a:off x="8458200" y="44196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18" name="Right Triangle 217"/>
                <p:cNvSpPr/>
                <p:nvPr/>
              </p:nvSpPr>
              <p:spPr>
                <a:xfrm flipH="1">
                  <a:off x="8458200" y="44958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19" name="Right Triangle 218"/>
                <p:cNvSpPr/>
                <p:nvPr/>
              </p:nvSpPr>
              <p:spPr>
                <a:xfrm flipH="1">
                  <a:off x="8458200" y="45720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20" name="Right Triangle 219"/>
                <p:cNvSpPr/>
                <p:nvPr/>
              </p:nvSpPr>
              <p:spPr>
                <a:xfrm flipH="1">
                  <a:off x="8458200" y="46482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21" name="Right Triangle 220"/>
                <p:cNvSpPr/>
                <p:nvPr/>
              </p:nvSpPr>
              <p:spPr>
                <a:xfrm flipH="1">
                  <a:off x="8458200" y="47244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</p:grpSp>
          <p:sp>
            <p:nvSpPr>
              <p:cNvPr id="210" name="Rectangle 209"/>
              <p:cNvSpPr/>
              <p:nvPr/>
            </p:nvSpPr>
            <p:spPr>
              <a:xfrm>
                <a:off x="8305800" y="3962400"/>
                <a:ext cx="152400" cy="838200"/>
              </a:xfrm>
              <a:prstGeom prst="rect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kern="0">
                  <a:solidFill>
                    <a:srgbClr val="FFFFFF"/>
                  </a:solidFill>
                  <a:latin typeface="Arial Unicode MS"/>
                </a:endParaRPr>
              </a:p>
            </p:txBody>
          </p:sp>
        </p:grpSp>
        <p:grpSp>
          <p:nvGrpSpPr>
            <p:cNvPr id="7" name="Group 134"/>
            <p:cNvGrpSpPr/>
            <p:nvPr/>
          </p:nvGrpSpPr>
          <p:grpSpPr>
            <a:xfrm flipH="1" flipV="1">
              <a:off x="685800" y="4495800"/>
              <a:ext cx="304800" cy="838200"/>
              <a:chOff x="8153400" y="3962400"/>
              <a:chExt cx="304800" cy="838200"/>
            </a:xfrm>
            <a:solidFill>
              <a:srgbClr val="FFFFFF"/>
            </a:solidFill>
          </p:grpSpPr>
          <p:grpSp>
            <p:nvGrpSpPr>
              <p:cNvPr id="8" name="Group 89"/>
              <p:cNvGrpSpPr/>
              <p:nvPr/>
            </p:nvGrpSpPr>
            <p:grpSpPr>
              <a:xfrm>
                <a:off x="8153400" y="3962400"/>
                <a:ext cx="152400" cy="838200"/>
                <a:chOff x="8458200" y="3962400"/>
                <a:chExt cx="152400" cy="838200"/>
              </a:xfrm>
              <a:grpFill/>
            </p:grpSpPr>
            <p:sp>
              <p:nvSpPr>
                <p:cNvPr id="198" name="Right Triangle 197"/>
                <p:cNvSpPr/>
                <p:nvPr/>
              </p:nvSpPr>
              <p:spPr>
                <a:xfrm flipH="1">
                  <a:off x="8458200" y="39624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199" name="Right Triangle 198"/>
                <p:cNvSpPr/>
                <p:nvPr/>
              </p:nvSpPr>
              <p:spPr>
                <a:xfrm flipH="1">
                  <a:off x="8458200" y="40386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00" name="Right Triangle 199"/>
                <p:cNvSpPr/>
                <p:nvPr/>
              </p:nvSpPr>
              <p:spPr>
                <a:xfrm flipH="1">
                  <a:off x="8458200" y="41148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01" name="Right Triangle 200"/>
                <p:cNvSpPr/>
                <p:nvPr/>
              </p:nvSpPr>
              <p:spPr>
                <a:xfrm flipH="1">
                  <a:off x="8458200" y="41910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02" name="Right Triangle 201"/>
                <p:cNvSpPr/>
                <p:nvPr/>
              </p:nvSpPr>
              <p:spPr>
                <a:xfrm flipH="1">
                  <a:off x="8458200" y="42672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03" name="Right Triangle 202"/>
                <p:cNvSpPr/>
                <p:nvPr/>
              </p:nvSpPr>
              <p:spPr>
                <a:xfrm flipH="1">
                  <a:off x="8458200" y="43434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04" name="Right Triangle 203"/>
                <p:cNvSpPr/>
                <p:nvPr/>
              </p:nvSpPr>
              <p:spPr>
                <a:xfrm flipH="1">
                  <a:off x="8458200" y="44196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05" name="Right Triangle 204"/>
                <p:cNvSpPr/>
                <p:nvPr/>
              </p:nvSpPr>
              <p:spPr>
                <a:xfrm flipH="1">
                  <a:off x="8458200" y="44958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06" name="Right Triangle 205"/>
                <p:cNvSpPr/>
                <p:nvPr/>
              </p:nvSpPr>
              <p:spPr>
                <a:xfrm flipH="1">
                  <a:off x="8458200" y="45720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07" name="Right Triangle 206"/>
                <p:cNvSpPr/>
                <p:nvPr/>
              </p:nvSpPr>
              <p:spPr>
                <a:xfrm flipH="1">
                  <a:off x="8458200" y="46482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08" name="Right Triangle 207"/>
                <p:cNvSpPr/>
                <p:nvPr/>
              </p:nvSpPr>
              <p:spPr>
                <a:xfrm flipH="1">
                  <a:off x="8458200" y="47244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</p:grpSp>
          <p:sp>
            <p:nvSpPr>
              <p:cNvPr id="197" name="Rectangle 196"/>
              <p:cNvSpPr/>
              <p:nvPr/>
            </p:nvSpPr>
            <p:spPr>
              <a:xfrm>
                <a:off x="8305800" y="3962400"/>
                <a:ext cx="152400" cy="838200"/>
              </a:xfrm>
              <a:prstGeom prst="rect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kern="0">
                  <a:solidFill>
                    <a:srgbClr val="FFFFFF"/>
                  </a:solidFill>
                  <a:latin typeface="Arial Unicode MS"/>
                </a:endParaRPr>
              </a:p>
            </p:txBody>
          </p:sp>
        </p:grpSp>
      </p:grpSp>
      <p:sp>
        <p:nvSpPr>
          <p:cNvPr id="224" name="Content Placeholder 2"/>
          <p:cNvSpPr txBox="1">
            <a:spLocks/>
          </p:cNvSpPr>
          <p:nvPr/>
        </p:nvSpPr>
        <p:spPr>
          <a:xfrm>
            <a:off x="462664" y="817460"/>
            <a:ext cx="8410695" cy="198486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GB" sz="2000" kern="0" dirty="0">
                <a:latin typeface="+mn-lt"/>
              </a:rPr>
              <a:t>The copper stabilizes the bus bar in the event of a cable quench (=bypass for the current while the energy is extracted from the circuit).</a:t>
            </a:r>
          </a:p>
          <a:p>
            <a:pPr marL="1257300" lvl="2" indent="-342900">
              <a:spcBef>
                <a:spcPct val="20000"/>
              </a:spcBef>
              <a:buClr>
                <a:srgbClr val="0000FF"/>
              </a:buClr>
              <a:buSzPct val="80000"/>
              <a:defRPr/>
            </a:pPr>
            <a:r>
              <a:rPr lang="en-GB" i="1" kern="0" dirty="0">
                <a:solidFill>
                  <a:srgbClr val="0000FF"/>
                </a:solidFill>
                <a:latin typeface="+mn-lt"/>
              </a:rPr>
              <a:t>Protection system in place in 2008 not sufficiently sensitive.</a:t>
            </a:r>
          </a:p>
          <a:p>
            <a:pPr marL="342900" indent="-342900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GB" sz="2000" kern="0" dirty="0">
                <a:latin typeface="+mn-lt"/>
              </a:rPr>
              <a:t>A copper bus bar with reduced continuity coupled to a </a:t>
            </a:r>
            <a:r>
              <a:rPr lang="en-GB" sz="2000" kern="0" dirty="0">
                <a:solidFill>
                  <a:srgbClr val="000000"/>
                </a:solidFill>
                <a:latin typeface="Arial"/>
              </a:rPr>
              <a:t>badly soldered </a:t>
            </a:r>
            <a:r>
              <a:rPr lang="en-GB" sz="2000" kern="0" dirty="0" smtClean="0">
                <a:latin typeface="+mn-lt"/>
              </a:rPr>
              <a:t>superconducting </a:t>
            </a:r>
            <a:r>
              <a:rPr lang="en-GB" sz="2000" kern="0" dirty="0">
                <a:latin typeface="+mn-lt"/>
              </a:rPr>
              <a:t>cable </a:t>
            </a:r>
            <a:r>
              <a:rPr lang="en-GB" sz="2000" kern="0" dirty="0" smtClean="0">
                <a:latin typeface="+mn-lt"/>
              </a:rPr>
              <a:t>can </a:t>
            </a:r>
            <a:r>
              <a:rPr lang="en-GB" sz="2000" kern="0" dirty="0">
                <a:latin typeface="+mn-lt"/>
              </a:rPr>
              <a:t>lead to a serious incident.</a:t>
            </a:r>
          </a:p>
        </p:txBody>
      </p:sp>
      <p:pic>
        <p:nvPicPr>
          <p:cNvPr id="71688" name="Picture 6" descr="Xray-B25R3-M3.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4319635"/>
            <a:ext cx="3867150" cy="1447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Content Placeholder 2"/>
          <p:cNvSpPr txBox="1">
            <a:spLocks/>
          </p:cNvSpPr>
          <p:nvPr/>
        </p:nvSpPr>
        <p:spPr>
          <a:xfrm>
            <a:off x="4417490" y="4158695"/>
            <a:ext cx="4686300" cy="1113745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GB" sz="2000" kern="0" dirty="0">
                <a:latin typeface="+mn-lt"/>
              </a:rPr>
              <a:t>During repair </a:t>
            </a:r>
            <a:r>
              <a:rPr lang="en-GB" sz="2000" kern="0" dirty="0" smtClean="0">
                <a:latin typeface="+mn-lt"/>
              </a:rPr>
              <a:t>work, </a:t>
            </a:r>
            <a:r>
              <a:rPr lang="en-GB" sz="2000" kern="0" dirty="0">
                <a:latin typeface="+mn-lt"/>
              </a:rPr>
              <a:t>inspection of the joints revealed systematic voids caused by the welding procedure.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577880" y="4005075"/>
            <a:ext cx="69762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 smtClean="0">
                <a:latin typeface="+mj-lt"/>
              </a:rPr>
              <a:t>X-ray</a:t>
            </a:r>
            <a:endParaRPr lang="en-US" sz="1600" b="1" dirty="0">
              <a:latin typeface="+mj-lt"/>
            </a:endParaRPr>
          </a:p>
        </p:txBody>
      </p:sp>
      <p:cxnSp>
        <p:nvCxnSpPr>
          <p:cNvPr id="71691" name="Straight Arrow Connector 192"/>
          <p:cNvCxnSpPr>
            <a:cxnSpLocks noChangeShapeType="1"/>
          </p:cNvCxnSpPr>
          <p:nvPr/>
        </p:nvCxnSpPr>
        <p:spPr bwMode="auto">
          <a:xfrm flipV="1">
            <a:off x="2582865" y="3924300"/>
            <a:ext cx="122235" cy="541635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5995228" y="5290492"/>
            <a:ext cx="2754790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400" i="1" kern="0" dirty="0" smtClean="0">
                <a:solidFill>
                  <a:srgbClr val="FF0000"/>
                </a:solidFill>
                <a:latin typeface="+mn-lt"/>
              </a:rPr>
              <a:t>Energy limitation for run 1 !!</a:t>
            </a:r>
            <a:endParaRPr lang="en-GB" sz="2400" i="1" kern="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4907910" y="5357181"/>
            <a:ext cx="968640" cy="499265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10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</a:t>
            </a:r>
            <a:r>
              <a:rPr lang="en-US" dirty="0"/>
              <a:t>E</a:t>
            </a:r>
            <a:r>
              <a:rPr lang="en-US" dirty="0" smtClean="0"/>
              <a:t>nergy </a:t>
            </a:r>
            <a:r>
              <a:rPr lang="en-US" dirty="0"/>
              <a:t>E</a:t>
            </a:r>
            <a:r>
              <a:rPr lang="en-US" dirty="0" smtClean="0"/>
              <a:t>volution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26" name="Down Arrow 25"/>
          <p:cNvSpPr/>
          <p:nvPr/>
        </p:nvSpPr>
        <p:spPr bwMode="auto">
          <a:xfrm rot="10800000">
            <a:off x="654690" y="1393535"/>
            <a:ext cx="230431" cy="4938186"/>
          </a:xfrm>
          <a:prstGeom prst="downArrow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7450" y="1055874"/>
            <a:ext cx="1449436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kern="0" dirty="0" smtClean="0">
                <a:solidFill>
                  <a:srgbClr val="0000FF"/>
                </a:solidFill>
                <a:latin typeface="+mn-lt"/>
              </a:rPr>
              <a:t>Energy (</a:t>
            </a:r>
            <a:r>
              <a:rPr lang="en-US" sz="1600" b="1" kern="0" dirty="0" err="1" smtClean="0">
                <a:solidFill>
                  <a:srgbClr val="0000FF"/>
                </a:solidFill>
                <a:latin typeface="+mn-lt"/>
              </a:rPr>
              <a:t>TeV</a:t>
            </a:r>
            <a:r>
              <a:rPr lang="en-US" sz="1600" b="1" kern="0" dirty="0" smtClean="0">
                <a:solidFill>
                  <a:srgbClr val="0000FF"/>
                </a:solidFill>
                <a:latin typeface="+mn-lt"/>
              </a:rPr>
              <a:t>)</a:t>
            </a:r>
            <a:endParaRPr lang="en-GB" sz="1600" b="1" kern="0" dirty="0" smtClean="0">
              <a:solidFill>
                <a:srgbClr val="0000FF"/>
              </a:solidFill>
              <a:latin typeface="+mn-lt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885122" y="1899891"/>
            <a:ext cx="1997058" cy="415364"/>
            <a:chOff x="885122" y="1899891"/>
            <a:chExt cx="1997058" cy="415364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885122" y="2276850"/>
              <a:ext cx="966695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30" name="TextBox 29"/>
            <p:cNvSpPr txBox="1"/>
            <p:nvPr/>
          </p:nvSpPr>
          <p:spPr>
            <a:xfrm>
              <a:off x="1077145" y="1899891"/>
              <a:ext cx="731290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kern="0" dirty="0" smtClean="0">
                  <a:solidFill>
                    <a:srgbClr val="0070C0"/>
                  </a:solidFill>
                  <a:latin typeface="+mn-lt"/>
                </a:rPr>
                <a:t>7 </a:t>
              </a:r>
              <a:r>
                <a:rPr lang="en-US" sz="1600" b="1" kern="0" dirty="0" err="1" smtClean="0">
                  <a:solidFill>
                    <a:srgbClr val="0070C0"/>
                  </a:solidFill>
                  <a:latin typeface="+mn-lt"/>
                </a:rPr>
                <a:t>TeV</a:t>
              </a:r>
              <a:endParaRPr lang="en-GB" sz="1600" b="1" kern="0" dirty="0" smtClean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979369" y="1945923"/>
              <a:ext cx="902811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i="1" kern="0" dirty="0" smtClean="0">
                  <a:latin typeface="+mn-lt"/>
                </a:rPr>
                <a:t>Design</a:t>
              </a:r>
              <a:endParaRPr lang="en-GB" i="1" kern="0" dirty="0" smtClean="0">
                <a:latin typeface="+mn-lt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76410" y="2622495"/>
            <a:ext cx="2976680" cy="646331"/>
            <a:chOff x="1614229" y="2622495"/>
            <a:chExt cx="2976680" cy="646331"/>
          </a:xfrm>
        </p:grpSpPr>
        <p:cxnSp>
          <p:nvCxnSpPr>
            <p:cNvPr id="33" name="Straight Connector 32"/>
            <p:cNvCxnSpPr/>
            <p:nvPr/>
          </p:nvCxnSpPr>
          <p:spPr bwMode="auto">
            <a:xfrm>
              <a:off x="1691039" y="3121760"/>
              <a:ext cx="551814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34" name="TextBox 33"/>
            <p:cNvSpPr txBox="1"/>
            <p:nvPr/>
          </p:nvSpPr>
          <p:spPr>
            <a:xfrm>
              <a:off x="1614229" y="2744801"/>
              <a:ext cx="731290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kern="0" dirty="0">
                  <a:solidFill>
                    <a:srgbClr val="0070C0"/>
                  </a:solidFill>
                  <a:latin typeface="+mn-lt"/>
                </a:rPr>
                <a:t>5</a:t>
              </a:r>
              <a:r>
                <a:rPr lang="en-US" sz="1600" b="1" kern="0" dirty="0" smtClean="0">
                  <a:solidFill>
                    <a:srgbClr val="0070C0"/>
                  </a:solidFill>
                  <a:latin typeface="+mn-lt"/>
                </a:rPr>
                <a:t> </a:t>
              </a:r>
              <a:r>
                <a:rPr lang="en-US" sz="1600" b="1" kern="0" dirty="0" err="1" smtClean="0">
                  <a:solidFill>
                    <a:srgbClr val="0070C0"/>
                  </a:solidFill>
                  <a:latin typeface="+mn-lt"/>
                </a:rPr>
                <a:t>TeV</a:t>
              </a:r>
              <a:endParaRPr lang="en-GB" sz="1600" b="1" kern="0" dirty="0" smtClean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05519" y="2622495"/>
              <a:ext cx="2285390" cy="646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i="1" kern="0" dirty="0" smtClean="0">
                  <a:latin typeface="+mn-lt"/>
                </a:rPr>
                <a:t>Magnet de-training after installation</a:t>
              </a:r>
              <a:endParaRPr lang="en-GB" i="1" kern="0" dirty="0" smtClean="0">
                <a:latin typeface="+mn-lt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02682" y="3582620"/>
            <a:ext cx="2271523" cy="923330"/>
            <a:chOff x="1089207" y="3582620"/>
            <a:chExt cx="2271523" cy="923330"/>
          </a:xfrm>
        </p:grpSpPr>
        <p:cxnSp>
          <p:nvCxnSpPr>
            <p:cNvPr id="36" name="Straight Connector 35"/>
            <p:cNvCxnSpPr/>
            <p:nvPr/>
          </p:nvCxnSpPr>
          <p:spPr bwMode="auto">
            <a:xfrm>
              <a:off x="2491559" y="4038145"/>
              <a:ext cx="811857" cy="5336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37" name="TextBox 36"/>
            <p:cNvSpPr txBox="1"/>
            <p:nvPr/>
          </p:nvSpPr>
          <p:spPr>
            <a:xfrm>
              <a:off x="2457919" y="3666521"/>
              <a:ext cx="902811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kern="0" dirty="0" smtClean="0">
                  <a:solidFill>
                    <a:srgbClr val="0070C0"/>
                  </a:solidFill>
                  <a:latin typeface="+mn-lt"/>
                </a:rPr>
                <a:t>3.5 </a:t>
              </a:r>
              <a:r>
                <a:rPr lang="en-US" sz="1600" b="1" kern="0" dirty="0" err="1" smtClean="0">
                  <a:solidFill>
                    <a:srgbClr val="0070C0"/>
                  </a:solidFill>
                  <a:latin typeface="+mn-lt"/>
                </a:rPr>
                <a:t>TeV</a:t>
              </a:r>
              <a:endParaRPr lang="en-GB" sz="1600" b="1" kern="0" dirty="0" smtClean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89207" y="3582620"/>
              <a:ext cx="1388208" cy="92333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ct val="80000"/>
              </a:pPr>
              <a:r>
                <a:rPr lang="en-US" i="1" kern="0" dirty="0" smtClean="0">
                  <a:latin typeface="+mn-lt"/>
                </a:rPr>
                <a:t>Joint problems,</a:t>
              </a:r>
            </a:p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ct val="80000"/>
              </a:pPr>
              <a:r>
                <a:rPr lang="en-US" i="1" kern="0" dirty="0" smtClean="0">
                  <a:latin typeface="+mn-lt"/>
                </a:rPr>
                <a:t>incident</a:t>
              </a:r>
              <a:endParaRPr lang="en-GB" i="1" kern="0" dirty="0" smtClean="0">
                <a:latin typeface="+mn-lt"/>
              </a:endParaRPr>
            </a:p>
          </p:txBody>
        </p:sp>
      </p:grpSp>
      <p:sp>
        <p:nvSpPr>
          <p:cNvPr id="42" name="Down Arrow 41"/>
          <p:cNvSpPr/>
          <p:nvPr/>
        </p:nvSpPr>
        <p:spPr bwMode="auto">
          <a:xfrm rot="16200000">
            <a:off x="4354626" y="2904385"/>
            <a:ext cx="253529" cy="7017313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00335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2007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768435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2008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574940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2009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19850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2010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41570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2011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63290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2012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146605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2013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953110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2014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734176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2015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80" name="Down Arrow 79"/>
          <p:cNvSpPr/>
          <p:nvPr/>
        </p:nvSpPr>
        <p:spPr bwMode="auto">
          <a:xfrm>
            <a:off x="1192360" y="2377347"/>
            <a:ext cx="252918" cy="70600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2" name="Down Arrow 81"/>
          <p:cNvSpPr/>
          <p:nvPr/>
        </p:nvSpPr>
        <p:spPr bwMode="auto">
          <a:xfrm>
            <a:off x="1922055" y="3260662"/>
            <a:ext cx="252918" cy="70600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0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8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</a:t>
            </a:r>
            <a:r>
              <a:rPr lang="en-US" dirty="0"/>
              <a:t>E</a:t>
            </a:r>
            <a:r>
              <a:rPr lang="en-US" dirty="0" smtClean="0"/>
              <a:t>nergy </a:t>
            </a:r>
            <a:r>
              <a:rPr lang="en-US" dirty="0"/>
              <a:t>E</a:t>
            </a:r>
            <a:r>
              <a:rPr lang="en-US" dirty="0" smtClean="0"/>
              <a:t>volution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26" name="Down Arrow 25"/>
          <p:cNvSpPr/>
          <p:nvPr/>
        </p:nvSpPr>
        <p:spPr bwMode="auto">
          <a:xfrm rot="10800000">
            <a:off x="654690" y="1393535"/>
            <a:ext cx="230431" cy="4938186"/>
          </a:xfrm>
          <a:prstGeom prst="downArrow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7450" y="1055874"/>
            <a:ext cx="1449436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kern="0" dirty="0" smtClean="0">
                <a:solidFill>
                  <a:srgbClr val="0000FF"/>
                </a:solidFill>
                <a:latin typeface="+mn-lt"/>
              </a:rPr>
              <a:t>Energy (</a:t>
            </a:r>
            <a:r>
              <a:rPr lang="en-US" sz="1600" b="1" kern="0" dirty="0" err="1" smtClean="0">
                <a:solidFill>
                  <a:srgbClr val="0000FF"/>
                </a:solidFill>
                <a:latin typeface="+mn-lt"/>
              </a:rPr>
              <a:t>TeV</a:t>
            </a:r>
            <a:r>
              <a:rPr lang="en-US" sz="1600" b="1" kern="0" dirty="0" smtClean="0">
                <a:solidFill>
                  <a:srgbClr val="0000FF"/>
                </a:solidFill>
                <a:latin typeface="+mn-lt"/>
              </a:rPr>
              <a:t>)</a:t>
            </a:r>
            <a:endParaRPr lang="en-GB" sz="1600" b="1" kern="0" dirty="0" smtClean="0">
              <a:solidFill>
                <a:srgbClr val="0000FF"/>
              </a:solidFill>
              <a:latin typeface="+mn-lt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885122" y="1899891"/>
            <a:ext cx="1997058" cy="415364"/>
            <a:chOff x="885122" y="1899891"/>
            <a:chExt cx="1997058" cy="415364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885122" y="2276850"/>
              <a:ext cx="966695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30" name="TextBox 29"/>
            <p:cNvSpPr txBox="1"/>
            <p:nvPr/>
          </p:nvSpPr>
          <p:spPr>
            <a:xfrm>
              <a:off x="1077145" y="1899891"/>
              <a:ext cx="731290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kern="0" dirty="0" smtClean="0">
                  <a:solidFill>
                    <a:srgbClr val="0070C0"/>
                  </a:solidFill>
                  <a:latin typeface="+mn-lt"/>
                </a:rPr>
                <a:t>7 </a:t>
              </a:r>
              <a:r>
                <a:rPr lang="en-US" sz="1600" b="1" kern="0" dirty="0" err="1" smtClean="0">
                  <a:solidFill>
                    <a:srgbClr val="0070C0"/>
                  </a:solidFill>
                  <a:latin typeface="+mn-lt"/>
                </a:rPr>
                <a:t>TeV</a:t>
              </a:r>
              <a:endParaRPr lang="en-GB" sz="1600" b="1" kern="0" dirty="0" smtClean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979369" y="1945923"/>
              <a:ext cx="902811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i="1" kern="0" dirty="0" smtClean="0">
                  <a:latin typeface="+mn-lt"/>
                </a:rPr>
                <a:t>Design</a:t>
              </a:r>
              <a:endParaRPr lang="en-GB" i="1" kern="0" dirty="0" smtClean="0">
                <a:latin typeface="+mn-lt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76410" y="2622495"/>
            <a:ext cx="2976680" cy="646331"/>
            <a:chOff x="1614229" y="2622495"/>
            <a:chExt cx="2976680" cy="646331"/>
          </a:xfrm>
        </p:grpSpPr>
        <p:cxnSp>
          <p:nvCxnSpPr>
            <p:cNvPr id="33" name="Straight Connector 32"/>
            <p:cNvCxnSpPr/>
            <p:nvPr/>
          </p:nvCxnSpPr>
          <p:spPr bwMode="auto">
            <a:xfrm>
              <a:off x="1691039" y="3121760"/>
              <a:ext cx="551814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34" name="TextBox 33"/>
            <p:cNvSpPr txBox="1"/>
            <p:nvPr/>
          </p:nvSpPr>
          <p:spPr>
            <a:xfrm>
              <a:off x="1614229" y="2744801"/>
              <a:ext cx="731290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kern="0" dirty="0">
                  <a:solidFill>
                    <a:srgbClr val="0070C0"/>
                  </a:solidFill>
                  <a:latin typeface="+mn-lt"/>
                </a:rPr>
                <a:t>5</a:t>
              </a:r>
              <a:r>
                <a:rPr lang="en-US" sz="1600" b="1" kern="0" dirty="0" smtClean="0">
                  <a:solidFill>
                    <a:srgbClr val="0070C0"/>
                  </a:solidFill>
                  <a:latin typeface="+mn-lt"/>
                </a:rPr>
                <a:t> </a:t>
              </a:r>
              <a:r>
                <a:rPr lang="en-US" sz="1600" b="1" kern="0" dirty="0" err="1" smtClean="0">
                  <a:solidFill>
                    <a:srgbClr val="0070C0"/>
                  </a:solidFill>
                  <a:latin typeface="+mn-lt"/>
                </a:rPr>
                <a:t>TeV</a:t>
              </a:r>
              <a:endParaRPr lang="en-GB" sz="1600" b="1" kern="0" dirty="0" smtClean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05519" y="2622495"/>
              <a:ext cx="2285390" cy="646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i="1" kern="0" dirty="0" smtClean="0">
                  <a:latin typeface="+mn-lt"/>
                </a:rPr>
                <a:t>Magnet de-training after installation</a:t>
              </a:r>
              <a:endParaRPr lang="en-GB" i="1" kern="0" dirty="0" smtClean="0">
                <a:latin typeface="+mn-lt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02682" y="3582620"/>
            <a:ext cx="2271523" cy="923330"/>
            <a:chOff x="1089207" y="3582620"/>
            <a:chExt cx="2271523" cy="923330"/>
          </a:xfrm>
        </p:grpSpPr>
        <p:cxnSp>
          <p:nvCxnSpPr>
            <p:cNvPr id="36" name="Straight Connector 35"/>
            <p:cNvCxnSpPr/>
            <p:nvPr/>
          </p:nvCxnSpPr>
          <p:spPr bwMode="auto">
            <a:xfrm>
              <a:off x="2491559" y="4038145"/>
              <a:ext cx="811857" cy="5336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37" name="TextBox 36"/>
            <p:cNvSpPr txBox="1"/>
            <p:nvPr/>
          </p:nvSpPr>
          <p:spPr>
            <a:xfrm>
              <a:off x="2457919" y="3666521"/>
              <a:ext cx="902811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kern="0" dirty="0" smtClean="0">
                  <a:solidFill>
                    <a:srgbClr val="0070C0"/>
                  </a:solidFill>
                  <a:latin typeface="+mn-lt"/>
                </a:rPr>
                <a:t>3.5 </a:t>
              </a:r>
              <a:r>
                <a:rPr lang="en-US" sz="1600" b="1" kern="0" dirty="0" err="1" smtClean="0">
                  <a:solidFill>
                    <a:srgbClr val="0070C0"/>
                  </a:solidFill>
                  <a:latin typeface="+mn-lt"/>
                </a:rPr>
                <a:t>TeV</a:t>
              </a:r>
              <a:endParaRPr lang="en-GB" sz="1600" b="1" kern="0" dirty="0" smtClean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89207" y="3582620"/>
              <a:ext cx="1388208" cy="92333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ct val="80000"/>
              </a:pPr>
              <a:r>
                <a:rPr lang="en-US" i="1" kern="0" dirty="0" smtClean="0">
                  <a:latin typeface="+mn-lt"/>
                </a:rPr>
                <a:t>Joint problems,</a:t>
              </a:r>
            </a:p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ct val="80000"/>
              </a:pPr>
              <a:r>
                <a:rPr lang="en-US" i="1" kern="0" dirty="0" smtClean="0">
                  <a:latin typeface="+mn-lt"/>
                </a:rPr>
                <a:t>incident</a:t>
              </a:r>
              <a:endParaRPr lang="en-GB" i="1" kern="0" dirty="0" smtClean="0">
                <a:latin typeface="+mn-lt"/>
              </a:endParaRPr>
            </a:p>
          </p:txBody>
        </p:sp>
      </p:grpSp>
      <p:sp>
        <p:nvSpPr>
          <p:cNvPr id="42" name="Down Arrow 41"/>
          <p:cNvSpPr/>
          <p:nvPr/>
        </p:nvSpPr>
        <p:spPr bwMode="auto">
          <a:xfrm rot="16200000">
            <a:off x="4354626" y="2904385"/>
            <a:ext cx="253529" cy="7017313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00335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2007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768435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2008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574940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2009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19850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2010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41570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2011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63290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2012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146605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2013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953110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2014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734176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2015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80" name="Down Arrow 79"/>
          <p:cNvSpPr/>
          <p:nvPr/>
        </p:nvSpPr>
        <p:spPr bwMode="auto">
          <a:xfrm>
            <a:off x="1192360" y="2377347"/>
            <a:ext cx="252918" cy="70600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2" name="Down Arrow 81"/>
          <p:cNvSpPr/>
          <p:nvPr/>
        </p:nvSpPr>
        <p:spPr bwMode="auto">
          <a:xfrm>
            <a:off x="1922055" y="3260662"/>
            <a:ext cx="252918" cy="70600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3" name="Down Arrow 82"/>
          <p:cNvSpPr/>
          <p:nvPr/>
        </p:nvSpPr>
        <p:spPr bwMode="auto">
          <a:xfrm>
            <a:off x="2437237" y="4182381"/>
            <a:ext cx="252918" cy="105165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846715" y="4626109"/>
            <a:ext cx="2953344" cy="646331"/>
            <a:chOff x="-190220" y="4856539"/>
            <a:chExt cx="2953344" cy="646331"/>
          </a:xfrm>
        </p:grpSpPr>
        <p:cxnSp>
          <p:nvCxnSpPr>
            <p:cNvPr id="70" name="Straight Connector 69"/>
            <p:cNvCxnSpPr/>
            <p:nvPr/>
          </p:nvCxnSpPr>
          <p:spPr bwMode="auto">
            <a:xfrm>
              <a:off x="1979956" y="5464465"/>
              <a:ext cx="470314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71" name="TextBox 70"/>
            <p:cNvSpPr txBox="1"/>
            <p:nvPr/>
          </p:nvSpPr>
          <p:spPr>
            <a:xfrm>
              <a:off x="1746499" y="5042010"/>
              <a:ext cx="1016625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kern="0" dirty="0" smtClean="0">
                  <a:solidFill>
                    <a:srgbClr val="0070C0"/>
                  </a:solidFill>
                  <a:latin typeface="+mn-lt"/>
                </a:rPr>
                <a:t>1.18 </a:t>
              </a:r>
              <a:r>
                <a:rPr lang="en-US" sz="1600" b="1" kern="0" dirty="0" err="1" smtClean="0">
                  <a:solidFill>
                    <a:srgbClr val="0070C0"/>
                  </a:solidFill>
                  <a:latin typeface="+mn-lt"/>
                </a:rPr>
                <a:t>TeV</a:t>
              </a:r>
              <a:endParaRPr lang="en-GB" sz="1600" b="1" kern="0" dirty="0" smtClean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-190220" y="4856539"/>
              <a:ext cx="1615451" cy="646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i="1" kern="0" dirty="0" smtClean="0">
                  <a:latin typeface="+mn-lt"/>
                </a:rPr>
                <a:t>Consolidation delays</a:t>
              </a:r>
              <a:endParaRPr lang="en-GB" i="1" kern="0" dirty="0" smtClean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988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8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mediaarchive.cern.ch/MediaArchive/Photo/Public/2009/0911187/0911187_94/0911187_94-A4-at-144-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5" y="1201510"/>
            <a:ext cx="7757810" cy="5164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is back !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2" descr="http://atlas.web.cern.ch/Atlas/public/EVTDISPLAY/atlas2009-collision-vp1-142308-482137-we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5813" y="2519368"/>
            <a:ext cx="4916356" cy="338560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82868" y="932675"/>
            <a:ext cx="6756978" cy="461665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400" i="1" kern="0" dirty="0" smtClean="0">
                <a:latin typeface="+mn-lt"/>
              </a:rPr>
              <a:t>29</a:t>
            </a:r>
            <a:r>
              <a:rPr lang="en-US" sz="2400" i="1" kern="0" baseline="30000" dirty="0" smtClean="0">
                <a:latin typeface="+mn-lt"/>
              </a:rPr>
              <a:t>th</a:t>
            </a:r>
            <a:r>
              <a:rPr lang="en-US" sz="2400" i="1" kern="0" dirty="0" smtClean="0">
                <a:latin typeface="+mn-lt"/>
              </a:rPr>
              <a:t> November  2009: after 14 months of repair</a:t>
            </a:r>
            <a:endParaRPr lang="en-GB" sz="2400" i="1" kern="0" dirty="0" smtClean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82805" y="4811580"/>
            <a:ext cx="2101857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400" b="1" i="1" kern="0" dirty="0" smtClean="0">
                <a:solidFill>
                  <a:schemeClr val="bg1"/>
                </a:solidFill>
                <a:latin typeface="+mn-lt"/>
              </a:rPr>
              <a:t>3 weeks later</a:t>
            </a:r>
            <a:endParaRPr lang="en-GB" sz="2400" b="1" i="1" kern="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20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</a:t>
            </a:r>
            <a:r>
              <a:rPr lang="en-US" dirty="0"/>
              <a:t>E</a:t>
            </a:r>
            <a:r>
              <a:rPr lang="en-US" dirty="0" smtClean="0"/>
              <a:t>nergy </a:t>
            </a:r>
            <a:r>
              <a:rPr lang="en-US" dirty="0"/>
              <a:t>E</a:t>
            </a:r>
            <a:r>
              <a:rPr lang="en-US" dirty="0" smtClean="0"/>
              <a:t>volution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26" name="Down Arrow 25"/>
          <p:cNvSpPr/>
          <p:nvPr/>
        </p:nvSpPr>
        <p:spPr bwMode="auto">
          <a:xfrm rot="10800000">
            <a:off x="654690" y="1393535"/>
            <a:ext cx="230431" cy="4938186"/>
          </a:xfrm>
          <a:prstGeom prst="downArrow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7450" y="1055874"/>
            <a:ext cx="1449436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kern="0" dirty="0" smtClean="0">
                <a:solidFill>
                  <a:srgbClr val="0000FF"/>
                </a:solidFill>
                <a:latin typeface="+mn-lt"/>
              </a:rPr>
              <a:t>Energy (</a:t>
            </a:r>
            <a:r>
              <a:rPr lang="en-US" sz="1600" b="1" kern="0" dirty="0" err="1" smtClean="0">
                <a:solidFill>
                  <a:srgbClr val="0000FF"/>
                </a:solidFill>
                <a:latin typeface="+mn-lt"/>
              </a:rPr>
              <a:t>TeV</a:t>
            </a:r>
            <a:r>
              <a:rPr lang="en-US" sz="1600" b="1" kern="0" dirty="0" smtClean="0">
                <a:solidFill>
                  <a:srgbClr val="0000FF"/>
                </a:solidFill>
                <a:latin typeface="+mn-lt"/>
              </a:rPr>
              <a:t>)</a:t>
            </a:r>
            <a:endParaRPr lang="en-GB" sz="1600" b="1" kern="0" dirty="0" smtClean="0">
              <a:solidFill>
                <a:srgbClr val="0000FF"/>
              </a:solidFill>
              <a:latin typeface="+mn-lt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885122" y="1899891"/>
            <a:ext cx="1997058" cy="415364"/>
            <a:chOff x="885122" y="1899891"/>
            <a:chExt cx="1997058" cy="415364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885122" y="2276850"/>
              <a:ext cx="966695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30" name="TextBox 29"/>
            <p:cNvSpPr txBox="1"/>
            <p:nvPr/>
          </p:nvSpPr>
          <p:spPr>
            <a:xfrm>
              <a:off x="1077145" y="1899891"/>
              <a:ext cx="731290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kern="0" dirty="0" smtClean="0">
                  <a:solidFill>
                    <a:srgbClr val="0070C0"/>
                  </a:solidFill>
                  <a:latin typeface="+mn-lt"/>
                </a:rPr>
                <a:t>7 </a:t>
              </a:r>
              <a:r>
                <a:rPr lang="en-US" sz="1600" b="1" kern="0" dirty="0" err="1" smtClean="0">
                  <a:solidFill>
                    <a:srgbClr val="0070C0"/>
                  </a:solidFill>
                  <a:latin typeface="+mn-lt"/>
                </a:rPr>
                <a:t>TeV</a:t>
              </a:r>
              <a:endParaRPr lang="en-GB" sz="1600" b="1" kern="0" dirty="0" smtClean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979369" y="1945923"/>
              <a:ext cx="902811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i="1" kern="0" dirty="0" smtClean="0">
                  <a:latin typeface="+mn-lt"/>
                </a:rPr>
                <a:t>Design</a:t>
              </a:r>
              <a:endParaRPr lang="en-GB" i="1" kern="0" dirty="0" smtClean="0">
                <a:latin typeface="+mn-lt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76410" y="2622495"/>
            <a:ext cx="2976680" cy="646331"/>
            <a:chOff x="1614229" y="2622495"/>
            <a:chExt cx="2976680" cy="646331"/>
          </a:xfrm>
        </p:grpSpPr>
        <p:cxnSp>
          <p:nvCxnSpPr>
            <p:cNvPr id="33" name="Straight Connector 32"/>
            <p:cNvCxnSpPr/>
            <p:nvPr/>
          </p:nvCxnSpPr>
          <p:spPr bwMode="auto">
            <a:xfrm>
              <a:off x="1691039" y="3121760"/>
              <a:ext cx="551814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34" name="TextBox 33"/>
            <p:cNvSpPr txBox="1"/>
            <p:nvPr/>
          </p:nvSpPr>
          <p:spPr>
            <a:xfrm>
              <a:off x="1614229" y="2744801"/>
              <a:ext cx="731290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kern="0" dirty="0">
                  <a:solidFill>
                    <a:srgbClr val="0070C0"/>
                  </a:solidFill>
                  <a:latin typeface="+mn-lt"/>
                </a:rPr>
                <a:t>5</a:t>
              </a:r>
              <a:r>
                <a:rPr lang="en-US" sz="1600" b="1" kern="0" dirty="0" smtClean="0">
                  <a:solidFill>
                    <a:srgbClr val="0070C0"/>
                  </a:solidFill>
                  <a:latin typeface="+mn-lt"/>
                </a:rPr>
                <a:t> </a:t>
              </a:r>
              <a:r>
                <a:rPr lang="en-US" sz="1600" b="1" kern="0" dirty="0" err="1" smtClean="0">
                  <a:solidFill>
                    <a:srgbClr val="0070C0"/>
                  </a:solidFill>
                  <a:latin typeface="+mn-lt"/>
                </a:rPr>
                <a:t>TeV</a:t>
              </a:r>
              <a:endParaRPr lang="en-GB" sz="1600" b="1" kern="0" dirty="0" smtClean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05519" y="2622495"/>
              <a:ext cx="2285390" cy="646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i="1" kern="0" dirty="0" smtClean="0">
                  <a:latin typeface="+mn-lt"/>
                </a:rPr>
                <a:t>Magnet de-training after installation</a:t>
              </a:r>
              <a:endParaRPr lang="en-GB" i="1" kern="0" dirty="0" smtClean="0">
                <a:latin typeface="+mn-lt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02682" y="3582620"/>
            <a:ext cx="2271523" cy="923330"/>
            <a:chOff x="1089207" y="3582620"/>
            <a:chExt cx="2271523" cy="923330"/>
          </a:xfrm>
        </p:grpSpPr>
        <p:cxnSp>
          <p:nvCxnSpPr>
            <p:cNvPr id="36" name="Straight Connector 35"/>
            <p:cNvCxnSpPr/>
            <p:nvPr/>
          </p:nvCxnSpPr>
          <p:spPr bwMode="auto">
            <a:xfrm>
              <a:off x="2491559" y="4038145"/>
              <a:ext cx="811857" cy="5336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37" name="TextBox 36"/>
            <p:cNvSpPr txBox="1"/>
            <p:nvPr/>
          </p:nvSpPr>
          <p:spPr>
            <a:xfrm>
              <a:off x="2457919" y="3666521"/>
              <a:ext cx="902811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kern="0" dirty="0" smtClean="0">
                  <a:solidFill>
                    <a:srgbClr val="0070C0"/>
                  </a:solidFill>
                  <a:latin typeface="+mn-lt"/>
                </a:rPr>
                <a:t>3.5 </a:t>
              </a:r>
              <a:r>
                <a:rPr lang="en-US" sz="1600" b="1" kern="0" dirty="0" err="1" smtClean="0">
                  <a:solidFill>
                    <a:srgbClr val="0070C0"/>
                  </a:solidFill>
                  <a:latin typeface="+mn-lt"/>
                </a:rPr>
                <a:t>TeV</a:t>
              </a:r>
              <a:endParaRPr lang="en-GB" sz="1600" b="1" kern="0" dirty="0" smtClean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89207" y="3582620"/>
              <a:ext cx="1388208" cy="92333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20000"/>
                </a:spcBef>
                <a:spcAft>
                  <a:spcPts val="0"/>
                </a:spcAft>
                <a:buClr>
                  <a:srgbClr val="0000FF"/>
                </a:buClr>
                <a:buSzPct val="80000"/>
              </a:pPr>
              <a:r>
                <a:rPr lang="en-US" i="1" kern="0" dirty="0" smtClean="0">
                  <a:latin typeface="+mn-lt"/>
                </a:rPr>
                <a:t>Joint problems,</a:t>
              </a:r>
            </a:p>
            <a:p>
              <a:pPr algn="ctr">
                <a:spcBef>
                  <a:spcPts val="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i="1" kern="0" dirty="0">
                  <a:latin typeface="+mn-lt"/>
                </a:rPr>
                <a:t>i</a:t>
              </a:r>
              <a:r>
                <a:rPr lang="en-US" i="1" kern="0" dirty="0" smtClean="0">
                  <a:latin typeface="+mn-lt"/>
                </a:rPr>
                <a:t>ncident</a:t>
              </a:r>
              <a:endParaRPr lang="en-GB" i="1" kern="0" dirty="0" smtClean="0">
                <a:latin typeface="+mn-lt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44274" y="4619555"/>
            <a:ext cx="2955785" cy="646331"/>
            <a:chOff x="-192661" y="4849985"/>
            <a:chExt cx="2955785" cy="646331"/>
          </a:xfrm>
        </p:grpSpPr>
        <p:cxnSp>
          <p:nvCxnSpPr>
            <p:cNvPr id="39" name="Straight Connector 38"/>
            <p:cNvCxnSpPr/>
            <p:nvPr/>
          </p:nvCxnSpPr>
          <p:spPr bwMode="auto">
            <a:xfrm>
              <a:off x="1979956" y="5464465"/>
              <a:ext cx="470314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40" name="TextBox 39"/>
            <p:cNvSpPr txBox="1"/>
            <p:nvPr/>
          </p:nvSpPr>
          <p:spPr>
            <a:xfrm>
              <a:off x="1746499" y="5042010"/>
              <a:ext cx="1016625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kern="0" dirty="0" smtClean="0">
                  <a:solidFill>
                    <a:srgbClr val="0070C0"/>
                  </a:solidFill>
                  <a:latin typeface="+mn-lt"/>
                </a:rPr>
                <a:t>1.18 </a:t>
              </a:r>
              <a:r>
                <a:rPr lang="en-US" sz="1600" b="1" kern="0" dirty="0" err="1" smtClean="0">
                  <a:solidFill>
                    <a:srgbClr val="0070C0"/>
                  </a:solidFill>
                  <a:latin typeface="+mn-lt"/>
                </a:rPr>
                <a:t>TeV</a:t>
              </a:r>
              <a:endParaRPr lang="en-GB" sz="1600" b="1" kern="0" dirty="0" smtClean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-192661" y="4849985"/>
              <a:ext cx="1615451" cy="646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i="1" kern="0" dirty="0" smtClean="0">
                  <a:latin typeface="+mn-lt"/>
                </a:rPr>
                <a:t>Consolidation delays</a:t>
              </a:r>
              <a:endParaRPr lang="en-GB" i="1" kern="0" dirty="0" smtClean="0">
                <a:latin typeface="+mn-lt"/>
              </a:endParaRPr>
            </a:p>
          </p:txBody>
        </p:sp>
      </p:grpSp>
      <p:sp>
        <p:nvSpPr>
          <p:cNvPr id="42" name="Down Arrow 41"/>
          <p:cNvSpPr/>
          <p:nvPr/>
        </p:nvSpPr>
        <p:spPr bwMode="auto">
          <a:xfrm rot="16200000">
            <a:off x="4354626" y="2904385"/>
            <a:ext cx="253529" cy="7017313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00335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2007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768435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2008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574940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2009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19850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2010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41570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2011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63290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2012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146605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2013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953110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2014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734176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2015</a:t>
            </a:r>
            <a:endParaRPr lang="en-GB" sz="1600" b="1" i="1" kern="0" dirty="0" smtClean="0">
              <a:latin typeface="+mn-lt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3487205" y="3666521"/>
            <a:ext cx="3005045" cy="554266"/>
            <a:chOff x="2091905" y="3661186"/>
            <a:chExt cx="3005045" cy="554266"/>
          </a:xfrm>
        </p:grpSpPr>
        <p:cxnSp>
          <p:nvCxnSpPr>
            <p:cNvPr id="58" name="Straight Connector 57"/>
            <p:cNvCxnSpPr/>
            <p:nvPr/>
          </p:nvCxnSpPr>
          <p:spPr bwMode="auto">
            <a:xfrm flipV="1">
              <a:off x="2091905" y="4038145"/>
              <a:ext cx="1494284" cy="1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59" name="TextBox 58"/>
            <p:cNvSpPr txBox="1"/>
            <p:nvPr/>
          </p:nvSpPr>
          <p:spPr>
            <a:xfrm>
              <a:off x="2389104" y="3661186"/>
              <a:ext cx="902811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kern="0" dirty="0" smtClean="0">
                  <a:solidFill>
                    <a:srgbClr val="0070C0"/>
                  </a:solidFill>
                  <a:latin typeface="+mn-lt"/>
                </a:rPr>
                <a:t>3.5 </a:t>
              </a:r>
              <a:r>
                <a:rPr lang="en-US" sz="1600" b="1" kern="0" dirty="0" err="1" smtClean="0">
                  <a:solidFill>
                    <a:srgbClr val="0070C0"/>
                  </a:solidFill>
                  <a:latin typeface="+mn-lt"/>
                </a:rPr>
                <a:t>TeV</a:t>
              </a:r>
              <a:endParaRPr lang="en-GB" sz="1600" b="1" kern="0" dirty="0" smtClean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380226" y="3846120"/>
              <a:ext cx="1716724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i="1" kern="0" dirty="0" smtClean="0">
                  <a:latin typeface="+mn-lt"/>
                </a:rPr>
                <a:t>Operation</a:t>
              </a:r>
              <a:endParaRPr lang="en-GB" i="1" kern="0" dirty="0" smtClean="0">
                <a:latin typeface="+mn-lt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099103" y="3128851"/>
            <a:ext cx="2816571" cy="530579"/>
            <a:chOff x="2236418" y="3661186"/>
            <a:chExt cx="2816571" cy="530579"/>
          </a:xfrm>
        </p:grpSpPr>
        <p:cxnSp>
          <p:nvCxnSpPr>
            <p:cNvPr id="62" name="Straight Connector 61"/>
            <p:cNvCxnSpPr/>
            <p:nvPr/>
          </p:nvCxnSpPr>
          <p:spPr bwMode="auto">
            <a:xfrm>
              <a:off x="2236418" y="4038145"/>
              <a:ext cx="1239527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63" name="TextBox 62"/>
            <p:cNvSpPr txBox="1"/>
            <p:nvPr/>
          </p:nvSpPr>
          <p:spPr>
            <a:xfrm>
              <a:off x="2477415" y="3661186"/>
              <a:ext cx="731290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kern="0" dirty="0">
                  <a:solidFill>
                    <a:srgbClr val="0070C0"/>
                  </a:solidFill>
                  <a:latin typeface="+mn-lt"/>
                </a:rPr>
                <a:t>4</a:t>
              </a:r>
              <a:r>
                <a:rPr lang="en-US" sz="1600" b="1" kern="0" dirty="0" smtClean="0">
                  <a:solidFill>
                    <a:srgbClr val="0070C0"/>
                  </a:solidFill>
                  <a:latin typeface="+mn-lt"/>
                </a:rPr>
                <a:t> </a:t>
              </a:r>
              <a:r>
                <a:rPr lang="en-US" sz="1600" b="1" kern="0" dirty="0" err="1" smtClean="0">
                  <a:solidFill>
                    <a:srgbClr val="0070C0"/>
                  </a:solidFill>
                  <a:latin typeface="+mn-lt"/>
                </a:rPr>
                <a:t>TeV</a:t>
              </a:r>
              <a:endParaRPr lang="en-GB" sz="1600" b="1" kern="0" dirty="0" smtClean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168705" y="3822433"/>
              <a:ext cx="1884284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i="1" kern="0" dirty="0" smtClean="0">
                  <a:latin typeface="+mn-lt"/>
                </a:rPr>
                <a:t>Operation</a:t>
              </a:r>
              <a:endParaRPr lang="en-GB" i="1" kern="0" dirty="0" smtClean="0">
                <a:latin typeface="+mn-lt"/>
              </a:endParaRPr>
            </a:p>
          </p:txBody>
        </p:sp>
      </p:grpSp>
      <p:sp>
        <p:nvSpPr>
          <p:cNvPr id="80" name="Down Arrow 79"/>
          <p:cNvSpPr/>
          <p:nvPr/>
        </p:nvSpPr>
        <p:spPr bwMode="auto">
          <a:xfrm>
            <a:off x="1192360" y="2377347"/>
            <a:ext cx="252918" cy="70600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2" name="Down Arrow 81"/>
          <p:cNvSpPr/>
          <p:nvPr/>
        </p:nvSpPr>
        <p:spPr bwMode="auto">
          <a:xfrm>
            <a:off x="1922055" y="3260662"/>
            <a:ext cx="252918" cy="70600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3" name="Down Arrow 82"/>
          <p:cNvSpPr/>
          <p:nvPr/>
        </p:nvSpPr>
        <p:spPr bwMode="auto">
          <a:xfrm>
            <a:off x="2437237" y="4182381"/>
            <a:ext cx="252918" cy="105165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4" name="Down Arrow 83"/>
          <p:cNvSpPr/>
          <p:nvPr/>
        </p:nvSpPr>
        <p:spPr bwMode="auto">
          <a:xfrm flipV="1">
            <a:off x="3453456" y="4158695"/>
            <a:ext cx="235229" cy="649063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rgbClr val="008E4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5" name="Down Arrow 84"/>
          <p:cNvSpPr/>
          <p:nvPr/>
        </p:nvSpPr>
        <p:spPr bwMode="auto">
          <a:xfrm flipV="1">
            <a:off x="4863874" y="3602563"/>
            <a:ext cx="235229" cy="324532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rgbClr val="008E4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0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84" grpId="0" animBg="1"/>
      <p:bldP spid="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</a:p>
        </p:txBody>
      </p:sp>
      <p:sp>
        <p:nvSpPr>
          <p:cNvPr id="1024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579BE2F-DB50-40EC-BFFE-E0B3089C6DEC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6" name="TextBox 5"/>
          <p:cNvSpPr txBox="1"/>
          <p:nvPr/>
        </p:nvSpPr>
        <p:spPr>
          <a:xfrm>
            <a:off x="921170" y="1086295"/>
            <a:ext cx="7581900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+mn-lt"/>
              </a:rPr>
              <a:t>Introduction</a:t>
            </a:r>
            <a:r>
              <a:rPr lang="en-US" sz="2800" b="1" dirty="0" smtClean="0">
                <a:solidFill>
                  <a:srgbClr val="0000FF">
                    <a:alpha val="38000"/>
                  </a:srgbClr>
                </a:solidFill>
                <a:latin typeface="+mn-lt"/>
              </a:rPr>
              <a:t> 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4000"/>
                  </a:srgbClr>
                </a:solidFill>
                <a:latin typeface="+mn-lt"/>
              </a:rPr>
              <a:t>LHC magnets and early commissioning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9000"/>
                  </a:srgbClr>
                </a:solidFill>
                <a:latin typeface="+mn-lt"/>
              </a:rPr>
              <a:t>LHC performance 2010-2012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>
                <a:solidFill>
                  <a:srgbClr val="0000FF">
                    <a:alpha val="49000"/>
                  </a:srgbClr>
                </a:solidFill>
                <a:latin typeface="+mj-lt"/>
              </a:rPr>
              <a:t>Mastering the </a:t>
            </a:r>
            <a:r>
              <a:rPr lang="en-US" sz="2800" b="1" dirty="0" smtClean="0">
                <a:solidFill>
                  <a:srgbClr val="0000FF">
                    <a:alpha val="49000"/>
                  </a:srgbClr>
                </a:solidFill>
                <a:latin typeface="+mj-lt"/>
              </a:rPr>
              <a:t>challenges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9000"/>
                  </a:srgbClr>
                </a:solidFill>
                <a:latin typeface="+mn-lt"/>
              </a:rPr>
              <a:t>Towards top energy</a:t>
            </a:r>
          </a:p>
        </p:txBody>
      </p:sp>
    </p:spTree>
    <p:extLst>
      <p:ext uri="{BB962C8B-B14F-4D97-AF65-F5344CB8AC3E}">
        <p14:creationId xmlns:p14="http://schemas.microsoft.com/office/powerpoint/2010/main" val="205747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</a:p>
        </p:txBody>
      </p:sp>
      <p:sp>
        <p:nvSpPr>
          <p:cNvPr id="1024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579BE2F-DB50-40EC-BFFE-E0B3089C6DEC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6" name="TextBox 5"/>
          <p:cNvSpPr txBox="1"/>
          <p:nvPr/>
        </p:nvSpPr>
        <p:spPr>
          <a:xfrm>
            <a:off x="921170" y="1086295"/>
            <a:ext cx="7581900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42000"/>
                  </a:srgbClr>
                </a:solidFill>
                <a:latin typeface="+mn-lt"/>
              </a:rPr>
              <a:t>Introduction</a:t>
            </a:r>
            <a:r>
              <a:rPr lang="en-US" sz="2800" b="1" dirty="0" smtClean="0">
                <a:solidFill>
                  <a:srgbClr val="0000FF">
                    <a:alpha val="38000"/>
                  </a:srgbClr>
                </a:solidFill>
                <a:latin typeface="+mn-lt"/>
              </a:rPr>
              <a:t> 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44000"/>
                  </a:srgbClr>
                </a:solidFill>
                <a:latin typeface="+mn-lt"/>
              </a:rPr>
              <a:t>LHC magnets and early commissioning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+mn-lt"/>
              </a:rPr>
              <a:t>LHC performance 2010-2012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>
                <a:solidFill>
                  <a:srgbClr val="0000FF">
                    <a:alpha val="49000"/>
                  </a:srgbClr>
                </a:solidFill>
                <a:latin typeface="+mj-lt"/>
              </a:rPr>
              <a:t>Mastering the </a:t>
            </a:r>
            <a:r>
              <a:rPr lang="en-US" sz="2800" b="1" dirty="0" smtClean="0">
                <a:solidFill>
                  <a:srgbClr val="0000FF">
                    <a:alpha val="49000"/>
                  </a:srgbClr>
                </a:solidFill>
                <a:latin typeface="+mj-lt"/>
              </a:rPr>
              <a:t>challenges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9000"/>
                  </a:srgbClr>
                </a:solidFill>
                <a:latin typeface="+mn-lt"/>
              </a:rPr>
              <a:t>Towards top energy</a:t>
            </a:r>
          </a:p>
        </p:txBody>
      </p:sp>
    </p:spTree>
    <p:extLst>
      <p:ext uri="{BB962C8B-B14F-4D97-AF65-F5344CB8AC3E}">
        <p14:creationId xmlns:p14="http://schemas.microsoft.com/office/powerpoint/2010/main" val="180521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LHC run1 timeline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-13648" y="3898531"/>
            <a:ext cx="1828800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2008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733" y="3898531"/>
            <a:ext cx="1828800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2009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69476" y="3898531"/>
            <a:ext cx="1828800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2010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0152" y="3898531"/>
            <a:ext cx="1828800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2011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33475" y="2185757"/>
            <a:ext cx="2173882" cy="1712825"/>
            <a:chOff x="762000" y="2553191"/>
            <a:chExt cx="2173882" cy="1712825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838200" y="3429000"/>
              <a:ext cx="0" cy="837016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919350" y="3388429"/>
              <a:ext cx="20165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j-lt"/>
                </a:rPr>
                <a:t>September 10, 2008</a:t>
              </a:r>
            </a:p>
            <a:p>
              <a:r>
                <a:rPr lang="en-US" sz="1400" dirty="0" smtClean="0">
                  <a:latin typeface="+mj-lt"/>
                </a:rPr>
                <a:t>Circulating beams</a:t>
              </a:r>
              <a:endParaRPr lang="en-US" sz="1400" dirty="0">
                <a:latin typeface="+mj-lt"/>
              </a:endParaRPr>
            </a:p>
          </p:txBody>
        </p:sp>
        <p:pic>
          <p:nvPicPr>
            <p:cNvPr id="10" name="Picture 7" descr="attach_reader?attach_id=1025394&amp;height=150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2553191"/>
              <a:ext cx="2065360" cy="78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900752" y="4208481"/>
            <a:ext cx="1974233" cy="2484944"/>
            <a:chOff x="529277" y="4572000"/>
            <a:chExt cx="1974233" cy="2484944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990600" y="4572000"/>
              <a:ext cx="0" cy="297976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29277" y="4897295"/>
              <a:ext cx="197423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j-lt"/>
                </a:rPr>
                <a:t>September 19, 2008 </a:t>
              </a:r>
            </a:p>
            <a:p>
              <a:r>
                <a:rPr lang="en-US" sz="1400" dirty="0" smtClean="0">
                  <a:latin typeface="+mj-lt"/>
                </a:rPr>
                <a:t>Incident</a:t>
              </a:r>
              <a:br>
                <a:rPr lang="en-US" sz="1400" dirty="0" smtClean="0">
                  <a:latin typeface="+mj-lt"/>
                </a:rPr>
              </a:br>
              <a:endParaRPr lang="en-US" sz="1400" dirty="0">
                <a:latin typeface="+mj-lt"/>
              </a:endParaRP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94"/>
            <a:stretch/>
          </p:blipFill>
          <p:spPr bwMode="auto">
            <a:xfrm>
              <a:off x="628860" y="5422491"/>
              <a:ext cx="1298756" cy="1634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3343039" y="2106882"/>
            <a:ext cx="1881846" cy="1791241"/>
            <a:chOff x="4233363" y="2889501"/>
            <a:chExt cx="1881846" cy="1791241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4233363" y="4228563"/>
              <a:ext cx="1" cy="452179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265046" y="3966953"/>
              <a:ext cx="18501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j-lt"/>
                </a:rPr>
                <a:t>November 19, 2009 </a:t>
              </a:r>
            </a:p>
            <a:p>
              <a:r>
                <a:rPr lang="en-US" sz="1400" dirty="0" smtClean="0">
                  <a:latin typeface="+mj-lt"/>
                </a:rPr>
                <a:t>Beams back</a:t>
              </a:r>
              <a:endParaRPr lang="en-US" sz="1400" dirty="0">
                <a:latin typeface="+mj-lt"/>
              </a:endParaRPr>
            </a:p>
          </p:txBody>
        </p:sp>
        <p:pic>
          <p:nvPicPr>
            <p:cNvPr id="18" name="Picture 2" descr="http://mediaarchive.cern.ch/MediaArchive/Photo/Public/2009/0911187/0911187_94/0911187_94-A4-at-144-dpi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1472" y="2889501"/>
              <a:ext cx="1650117" cy="1098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838200" y="815400"/>
            <a:ext cx="2920530" cy="3078808"/>
            <a:chOff x="381000" y="1182834"/>
            <a:chExt cx="2920530" cy="3078808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381000" y="1463675"/>
              <a:ext cx="0" cy="2797967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416625" y="1182834"/>
              <a:ext cx="2884905" cy="1115805"/>
              <a:chOff x="416625" y="1182834"/>
              <a:chExt cx="2884905" cy="111580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416625" y="1301104"/>
                <a:ext cx="161120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latin typeface="+mj-lt"/>
                  </a:rPr>
                  <a:t>August 2008</a:t>
                </a:r>
              </a:p>
              <a:p>
                <a:r>
                  <a:rPr lang="en-US" sz="1400" dirty="0" smtClean="0">
                    <a:latin typeface="+mj-lt"/>
                  </a:rPr>
                  <a:t>First Injection tests</a:t>
                </a:r>
                <a:endParaRPr lang="en-US" sz="1400" dirty="0">
                  <a:latin typeface="+mj-lt"/>
                </a:endParaRPr>
              </a:p>
            </p:txBody>
          </p:sp>
          <p:pic>
            <p:nvPicPr>
              <p:cNvPr id="23" name="Picture 22" descr="Screen shot 2009-11-25 at 9.20.42 PM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656880" y="1182834"/>
                <a:ext cx="1644650" cy="1115805"/>
              </a:xfrm>
              <a:prstGeom prst="rect">
                <a:avLst/>
              </a:pr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5200650" y="4214392"/>
            <a:ext cx="1692015" cy="1977886"/>
            <a:chOff x="5200650" y="4587436"/>
            <a:chExt cx="1692015" cy="1977886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5200650" y="4587436"/>
              <a:ext cx="0" cy="673998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255317" y="4902840"/>
              <a:ext cx="16209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j-lt"/>
                </a:rPr>
                <a:t>November 2010</a:t>
              </a:r>
            </a:p>
            <a:p>
              <a:r>
                <a:rPr lang="en-US" sz="1400" dirty="0" smtClean="0">
                  <a:latin typeface="+mj-lt"/>
                </a:rPr>
                <a:t>First Lead ion run 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14236" y="5460422"/>
              <a:ext cx="1578429" cy="1104900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3266230" y="4200939"/>
            <a:ext cx="1556669" cy="2415676"/>
            <a:chOff x="3266230" y="4573983"/>
            <a:chExt cx="1556669" cy="2415676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4215407" y="4573983"/>
              <a:ext cx="0" cy="380586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3266230" y="5031004"/>
              <a:ext cx="155666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j-lt"/>
                </a:rPr>
                <a:t>March 30, 2010</a:t>
              </a:r>
            </a:p>
            <a:p>
              <a:r>
                <a:rPr lang="en-US" sz="1400" dirty="0" smtClean="0">
                  <a:latin typeface="+mj-lt"/>
                </a:rPr>
                <a:t>First collisions at </a:t>
              </a:r>
              <a:r>
                <a:rPr lang="en-US" sz="1400" dirty="0">
                  <a:latin typeface="+mj-lt"/>
                </a:rPr>
                <a:t>7</a:t>
              </a:r>
              <a:r>
                <a:rPr lang="en-US" sz="1400" dirty="0" smtClean="0">
                  <a:latin typeface="+mj-lt"/>
                </a:rPr>
                <a:t> </a:t>
              </a:r>
              <a:r>
                <a:rPr lang="en-US" sz="1400" dirty="0" err="1" smtClean="0">
                  <a:latin typeface="+mj-lt"/>
                </a:rPr>
                <a:t>TeV</a:t>
              </a:r>
              <a:r>
                <a:rPr lang="en-US" sz="1400" dirty="0" smtClean="0">
                  <a:latin typeface="+mj-lt"/>
                </a:rPr>
                <a:t> CM</a:t>
              </a:r>
              <a:endParaRPr lang="en-US" sz="1400" dirty="0">
                <a:latin typeface="+mj-lt"/>
              </a:endParaRPr>
            </a:p>
          </p:txBody>
        </p:sp>
        <p:pic>
          <p:nvPicPr>
            <p:cNvPr id="31" name="Picture 30" descr="Screen shot 2011-09-01 at 10.12.37 AM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4635" y="5781315"/>
              <a:ext cx="1450686" cy="1208344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5422101" y="2675609"/>
            <a:ext cx="1752600" cy="1228563"/>
            <a:chOff x="6976750" y="3043012"/>
            <a:chExt cx="1752600" cy="1228563"/>
          </a:xfrm>
        </p:grpSpPr>
        <p:sp>
          <p:nvSpPr>
            <p:cNvPr id="33" name="Rectangle 32"/>
            <p:cNvSpPr/>
            <p:nvPr/>
          </p:nvSpPr>
          <p:spPr>
            <a:xfrm>
              <a:off x="7162800" y="3549725"/>
              <a:ext cx="990600" cy="3048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1380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7848600" y="3966358"/>
              <a:ext cx="0" cy="305217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6976750" y="3043012"/>
              <a:ext cx="17526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j-lt"/>
                </a:rPr>
                <a:t>June 28, 2011</a:t>
              </a:r>
            </a:p>
            <a:p>
              <a:r>
                <a:rPr lang="en-US" sz="1400" dirty="0" smtClean="0">
                  <a:latin typeface="+mj-lt"/>
                </a:rPr>
                <a:t>1380 bunches</a:t>
              </a:r>
              <a:br>
                <a:rPr lang="en-US" sz="1400" dirty="0" smtClean="0">
                  <a:latin typeface="+mj-lt"/>
                </a:rPr>
              </a:br>
              <a:endParaRPr lang="en-US" sz="1400" dirty="0" smtClean="0">
                <a:latin typeface="+mj-lt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908539" y="937928"/>
            <a:ext cx="2043987" cy="2960685"/>
            <a:chOff x="5908539" y="1310972"/>
            <a:chExt cx="2043987" cy="2960685"/>
          </a:xfrm>
        </p:grpSpPr>
        <p:pic>
          <p:nvPicPr>
            <p:cNvPr id="37" name="Picture 8" descr="fig_13.png"/>
            <p:cNvPicPr preferRelativeResize="0"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8539" y="1310972"/>
              <a:ext cx="1469896" cy="99336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grpSp>
          <p:nvGrpSpPr>
            <p:cNvPr id="38" name="Group 37"/>
            <p:cNvGrpSpPr/>
            <p:nvPr/>
          </p:nvGrpSpPr>
          <p:grpSpPr>
            <a:xfrm>
              <a:off x="6047526" y="2384406"/>
              <a:ext cx="1905000" cy="1887251"/>
              <a:chOff x="7614050" y="2378765"/>
              <a:chExt cx="1905000" cy="1887251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8553736" y="2771011"/>
                <a:ext cx="0" cy="1495005"/>
              </a:xfrm>
              <a:prstGeom prst="line">
                <a:avLst/>
              </a:prstGeom>
              <a:ln w="15875">
                <a:solidFill>
                  <a:schemeClr val="tx1">
                    <a:lumMod val="85000"/>
                    <a:lumOff val="15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7614050" y="2378765"/>
                <a:ext cx="1905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latin typeface="+mj-lt"/>
                  </a:rPr>
                  <a:t>December 2011</a:t>
                </a:r>
              </a:p>
              <a:p>
                <a:r>
                  <a:rPr lang="en-US" sz="1400" dirty="0" smtClean="0">
                    <a:latin typeface="+mj-lt"/>
                  </a:rPr>
                  <a:t>5.6 fb</a:t>
                </a:r>
                <a:r>
                  <a:rPr lang="en-US" sz="1400" baseline="30000" dirty="0" smtClean="0">
                    <a:latin typeface="+mj-lt"/>
                  </a:rPr>
                  <a:t>-1</a:t>
                </a:r>
              </a:p>
            </p:txBody>
          </p:sp>
        </p:grpSp>
      </p:grpSp>
      <p:sp>
        <p:nvSpPr>
          <p:cNvPr id="41" name="TextBox 52"/>
          <p:cNvSpPr txBox="1"/>
          <p:nvPr/>
        </p:nvSpPr>
        <p:spPr>
          <a:xfrm>
            <a:off x="7349838" y="3898531"/>
            <a:ext cx="1828800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2012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7682805" y="2095831"/>
            <a:ext cx="1360670" cy="1794029"/>
            <a:chOff x="7682805" y="2660898"/>
            <a:chExt cx="1360670" cy="1794029"/>
          </a:xfrm>
        </p:grpSpPr>
        <p:grpSp>
          <p:nvGrpSpPr>
            <p:cNvPr id="43" name="Group 42"/>
            <p:cNvGrpSpPr/>
            <p:nvPr/>
          </p:nvGrpSpPr>
          <p:grpSpPr>
            <a:xfrm>
              <a:off x="7682805" y="2973785"/>
              <a:ext cx="1263005" cy="1481142"/>
              <a:chOff x="6293549" y="2974193"/>
              <a:chExt cx="1263005" cy="1481142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6370359" y="3536560"/>
                <a:ext cx="0" cy="918775"/>
              </a:xfrm>
              <a:prstGeom prst="line">
                <a:avLst/>
              </a:prstGeom>
              <a:ln w="15875">
                <a:solidFill>
                  <a:schemeClr val="tx1">
                    <a:lumMod val="85000"/>
                    <a:lumOff val="15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/>
              <p:cNvSpPr txBox="1"/>
              <p:nvPr/>
            </p:nvSpPr>
            <p:spPr>
              <a:xfrm>
                <a:off x="6293549" y="2974193"/>
                <a:ext cx="126300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latin typeface="+mj-lt"/>
                  </a:rPr>
                  <a:t>March 2012</a:t>
                </a:r>
              </a:p>
              <a:p>
                <a:r>
                  <a:rPr lang="en-US" sz="1400" dirty="0" smtClean="0">
                    <a:latin typeface="+mj-lt"/>
                  </a:rPr>
                  <a:t>4 TeV</a:t>
                </a:r>
              </a:p>
              <a:p>
                <a:endParaRPr lang="en-US" sz="1400" dirty="0">
                  <a:latin typeface="+mj-lt"/>
                </a:endParaRPr>
              </a:p>
            </p:txBody>
          </p:sp>
        </p:grpSp>
        <p:grpSp>
          <p:nvGrpSpPr>
            <p:cNvPr id="44" name="Gruppieren 7"/>
            <p:cNvGrpSpPr/>
            <p:nvPr/>
          </p:nvGrpSpPr>
          <p:grpSpPr>
            <a:xfrm>
              <a:off x="7712764" y="2660898"/>
              <a:ext cx="1330711" cy="307777"/>
              <a:chOff x="6987212" y="3492341"/>
              <a:chExt cx="1674475" cy="387285"/>
            </a:xfrm>
          </p:grpSpPr>
          <p:pic>
            <p:nvPicPr>
              <p:cNvPr id="45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00" t="22248" r="66330" b="71365"/>
              <a:stretch/>
            </p:blipFill>
            <p:spPr bwMode="auto">
              <a:xfrm>
                <a:off x="6987212" y="3504217"/>
                <a:ext cx="1558911" cy="357454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4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19" t="23081" r="72167" b="73335"/>
              <a:stretch/>
            </p:blipFill>
            <p:spPr bwMode="auto">
              <a:xfrm>
                <a:off x="8122410" y="3652009"/>
                <a:ext cx="423713" cy="2005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7" name="Textfeld 6"/>
              <p:cNvSpPr txBox="1"/>
              <p:nvPr/>
            </p:nvSpPr>
            <p:spPr>
              <a:xfrm>
                <a:off x="7640176" y="3492341"/>
                <a:ext cx="1021511" cy="387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4 TeV</a:t>
                </a:r>
              </a:p>
            </p:txBody>
          </p:sp>
        </p:grpSp>
      </p:grp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7008603" y="4200939"/>
            <a:ext cx="2133592" cy="2606874"/>
            <a:chOff x="7008603" y="4200939"/>
            <a:chExt cx="2133592" cy="2606874"/>
          </a:xfrm>
        </p:grpSpPr>
        <p:grpSp>
          <p:nvGrpSpPr>
            <p:cNvPr id="61" name="Group 60"/>
            <p:cNvGrpSpPr/>
            <p:nvPr/>
          </p:nvGrpSpPr>
          <p:grpSpPr>
            <a:xfrm>
              <a:off x="7221945" y="4200939"/>
              <a:ext cx="1428336" cy="956286"/>
              <a:chOff x="7221945" y="4573983"/>
              <a:chExt cx="1428336" cy="956286"/>
            </a:xfrm>
          </p:grpSpPr>
          <p:cxnSp>
            <p:nvCxnSpPr>
              <p:cNvPr id="57" name="Straight Connector 56"/>
              <p:cNvCxnSpPr/>
              <p:nvPr/>
            </p:nvCxnSpPr>
            <p:spPr>
              <a:xfrm>
                <a:off x="8467479" y="4573983"/>
                <a:ext cx="0" cy="305518"/>
              </a:xfrm>
              <a:prstGeom prst="line">
                <a:avLst/>
              </a:prstGeom>
              <a:ln w="15875">
                <a:solidFill>
                  <a:schemeClr val="tx1">
                    <a:lumMod val="85000"/>
                    <a:lumOff val="15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/>
              <p:cNvSpPr txBox="1"/>
              <p:nvPr/>
            </p:nvSpPr>
            <p:spPr>
              <a:xfrm>
                <a:off x="7221945" y="4791605"/>
                <a:ext cx="142833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latin typeface="+mj-lt"/>
                  </a:rPr>
                  <a:t>July 4,  2012</a:t>
                </a:r>
              </a:p>
              <a:p>
                <a:r>
                  <a:rPr lang="en-US" sz="1400" dirty="0" smtClean="0">
                    <a:latin typeface="+mj-lt"/>
                  </a:rPr>
                  <a:t>Higgs Seminar </a:t>
                </a:r>
              </a:p>
              <a:p>
                <a:endParaRPr lang="en-US" sz="1400" dirty="0">
                  <a:latin typeface="+mj-lt"/>
                </a:endParaRPr>
              </a:p>
            </p:txBody>
          </p:sp>
        </p:grpSp>
        <p:pic>
          <p:nvPicPr>
            <p:cNvPr id="24579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8603" y="4925780"/>
              <a:ext cx="2133592" cy="1882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863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3304635" y="1623965"/>
            <a:ext cx="2765423" cy="84491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ea typeface="Helvetica"/>
                <a:cs typeface="Helvetica"/>
              </a:rPr>
              <a:t>Collider luminosity</a:t>
            </a:r>
          </a:p>
        </p:txBody>
      </p:sp>
      <p:sp>
        <p:nvSpPr>
          <p:cNvPr id="103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D5E1139C-07BD-48FC-A272-5E382EB9B9E5}" type="slidenum">
              <a:rPr lang="en-US" smtClean="0">
                <a:latin typeface="Helvetica"/>
                <a:ea typeface="Helvetica"/>
                <a:cs typeface="Helvetica"/>
              </a:rPr>
              <a:pPr/>
              <a:t>22</a:t>
            </a:fld>
            <a:endParaRPr lang="en-US" smtClean="0">
              <a:latin typeface="Helvetica"/>
              <a:ea typeface="Helvetica"/>
              <a:cs typeface="Helvetica"/>
            </a:endParaRPr>
          </a:p>
        </p:txBody>
      </p:sp>
      <p:sp>
        <p:nvSpPr>
          <p:cNvPr id="43" name="Rectangle 3"/>
          <p:cNvSpPr txBox="1">
            <a:spLocks noChangeArrowheads="1"/>
          </p:cNvSpPr>
          <p:nvPr/>
        </p:nvSpPr>
        <p:spPr>
          <a:xfrm>
            <a:off x="565215" y="873126"/>
            <a:ext cx="8185150" cy="101967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>
              <a:spcBef>
                <a:spcPct val="20000"/>
              </a:spcBef>
              <a:buFont typeface="Monotype Sorts" pitchFamily="2" charset="2"/>
              <a:buNone/>
              <a:defRPr/>
            </a:pPr>
            <a:r>
              <a:rPr lang="de-DE" sz="2000" kern="0" dirty="0" smtClean="0">
                <a:latin typeface="Helvetica" pitchFamily="34" charset="0"/>
                <a:cs typeface="Helvetica" pitchFamily="34" charset="0"/>
              </a:rPr>
              <a:t>The key parameter for the experiments is the </a:t>
            </a:r>
            <a:r>
              <a:rPr lang="de-DE" sz="2000" kern="0" dirty="0">
                <a:latin typeface="Helvetica" pitchFamily="34" charset="0"/>
                <a:cs typeface="Helvetica" pitchFamily="34" charset="0"/>
              </a:rPr>
              <a:t>event rate </a:t>
            </a:r>
            <a:r>
              <a:rPr lang="de-DE" sz="2000" kern="0" dirty="0" smtClean="0">
                <a:latin typeface="Helvetica" pitchFamily="34" charset="0"/>
                <a:cs typeface="Helvetica" pitchFamily="34" charset="0"/>
              </a:rPr>
              <a:t>dN/dt. </a:t>
            </a:r>
            <a:r>
              <a:rPr lang="de-DE" sz="2000" kern="0" dirty="0">
                <a:latin typeface="Helvetica" pitchFamily="34" charset="0"/>
                <a:cs typeface="Helvetica" pitchFamily="34" charset="0"/>
              </a:rPr>
              <a:t>F</a:t>
            </a:r>
            <a:r>
              <a:rPr lang="de-DE" sz="2000" kern="0" dirty="0" smtClean="0">
                <a:latin typeface="Helvetica" pitchFamily="34" charset="0"/>
                <a:cs typeface="Helvetica" pitchFamily="34" charset="0"/>
              </a:rPr>
              <a:t>or </a:t>
            </a:r>
            <a:r>
              <a:rPr lang="de-DE" sz="2000" kern="0" dirty="0">
                <a:latin typeface="Helvetica" pitchFamily="34" charset="0"/>
                <a:cs typeface="Helvetica" pitchFamily="34" charset="0"/>
              </a:rPr>
              <a:t>a physics process with </a:t>
            </a:r>
            <a:r>
              <a:rPr lang="de-DE" sz="2000" i="1" u="sng" kern="0" dirty="0">
                <a:latin typeface="Helvetica" pitchFamily="34" charset="0"/>
                <a:cs typeface="Helvetica" pitchFamily="34" charset="0"/>
              </a:rPr>
              <a:t>cross-section </a:t>
            </a:r>
            <a:r>
              <a:rPr lang="de-DE" sz="2000" i="1" u="sng" kern="0" dirty="0">
                <a:latin typeface="Symbol" pitchFamily="18" charset="2"/>
                <a:cs typeface="Helvetica" pitchFamily="34" charset="0"/>
              </a:rPr>
              <a:t>s</a:t>
            </a:r>
            <a:r>
              <a:rPr lang="de-DE" sz="2000" kern="0" dirty="0"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kern="0" dirty="0" smtClean="0">
                <a:latin typeface="Helvetica" pitchFamily="34" charset="0"/>
                <a:cs typeface="Helvetica" pitchFamily="34" charset="0"/>
              </a:rPr>
              <a:t> it is </a:t>
            </a:r>
            <a:r>
              <a:rPr lang="de-DE" sz="2000" kern="0" dirty="0">
                <a:latin typeface="Helvetica" pitchFamily="34" charset="0"/>
                <a:cs typeface="Helvetica" pitchFamily="34" charset="0"/>
              </a:rPr>
              <a:t>proprotional to the collider </a:t>
            </a:r>
            <a:r>
              <a:rPr lang="de-DE" sz="2000" b="1" u="sng" kern="0" dirty="0">
                <a:solidFill>
                  <a:srgbClr val="008E40"/>
                </a:solidFill>
                <a:latin typeface="Helvetica" pitchFamily="34" charset="0"/>
                <a:cs typeface="Helvetica" pitchFamily="34" charset="0"/>
              </a:rPr>
              <a:t>Luminosity </a:t>
            </a:r>
            <a:r>
              <a:rPr lang="de-DE" sz="2000" b="1" i="1" u="sng" kern="0" dirty="0">
                <a:solidFill>
                  <a:srgbClr val="008E40"/>
                </a:solidFill>
                <a:latin typeface="Helvetica" pitchFamily="34" charset="0"/>
                <a:cs typeface="Helvetica" pitchFamily="34" charset="0"/>
              </a:rPr>
              <a:t>L</a:t>
            </a:r>
            <a:r>
              <a:rPr lang="de-DE" sz="2000" kern="0" dirty="0">
                <a:latin typeface="Helvetica" pitchFamily="34" charset="0"/>
                <a:cs typeface="Helvetica" pitchFamily="34" charset="0"/>
              </a:rPr>
              <a:t>:</a:t>
            </a:r>
          </a:p>
        </p:txBody>
      </p:sp>
      <p:graphicFrame>
        <p:nvGraphicFramePr>
          <p:cNvPr id="102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241885"/>
              </p:ext>
            </p:extLst>
          </p:nvPr>
        </p:nvGraphicFramePr>
        <p:xfrm>
          <a:off x="3368675" y="1758950"/>
          <a:ext cx="2624138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4" name="Equation" r:id="rId4" imgW="825480" imgH="177480" progId="Equation.3">
                  <p:embed/>
                </p:oleObj>
              </mc:Choice>
              <mc:Fallback>
                <p:oleObj name="Equation" r:id="rId4" imgW="8254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8675" y="1758950"/>
                        <a:ext cx="2624138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Group 28"/>
          <p:cNvGrpSpPr/>
          <p:nvPr/>
        </p:nvGrpSpPr>
        <p:grpSpPr>
          <a:xfrm>
            <a:off x="1892630" y="2679489"/>
            <a:ext cx="5530320" cy="1479206"/>
            <a:chOff x="2344510" y="2414409"/>
            <a:chExt cx="5530320" cy="1479206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2882180" y="3006546"/>
              <a:ext cx="499265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6" name="Group 15"/>
            <p:cNvGrpSpPr/>
            <p:nvPr/>
          </p:nvGrpSpPr>
          <p:grpSpPr>
            <a:xfrm>
              <a:off x="2344510" y="2814519"/>
              <a:ext cx="2496325" cy="384052"/>
              <a:chOff x="616285" y="2814519"/>
              <a:chExt cx="2496325" cy="384052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230765" y="2814519"/>
                <a:ext cx="1881845" cy="384052"/>
                <a:chOff x="1230765" y="2814519"/>
                <a:chExt cx="1881845" cy="384052"/>
              </a:xfrm>
            </p:grpSpPr>
            <p:sp>
              <p:nvSpPr>
                <p:cNvPr id="4" name="Flowchart: Direct Access Storage 3"/>
                <p:cNvSpPr/>
                <p:nvPr/>
              </p:nvSpPr>
              <p:spPr bwMode="auto">
                <a:xfrm rot="10800000">
                  <a:off x="1230765" y="2814521"/>
                  <a:ext cx="1881845" cy="384050"/>
                </a:xfrm>
                <a:prstGeom prst="flowChartMagneticDrum">
                  <a:avLst/>
                </a:prstGeom>
                <a:solidFill>
                  <a:srgbClr val="0000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5" name="Flowchart: Connector 4"/>
                <p:cNvSpPr/>
                <p:nvPr/>
              </p:nvSpPr>
              <p:spPr bwMode="auto">
                <a:xfrm>
                  <a:off x="1233289" y="2814519"/>
                  <a:ext cx="688766" cy="384051"/>
                </a:xfrm>
                <a:prstGeom prst="flowChartConnector">
                  <a:avLst/>
                </a:prstGeom>
                <a:pattFill prst="ltDnDiag">
                  <a:fgClr>
                    <a:srgbClr val="0000FF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 bwMode="auto">
              <a:xfrm>
                <a:off x="616285" y="3006546"/>
                <a:ext cx="961387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5" name="Group 14"/>
            <p:cNvGrpSpPr/>
            <p:nvPr/>
          </p:nvGrpSpPr>
          <p:grpSpPr>
            <a:xfrm>
              <a:off x="5224885" y="2814520"/>
              <a:ext cx="2336799" cy="384052"/>
              <a:chOff x="5224885" y="2814520"/>
              <a:chExt cx="2336799" cy="384052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5677315" y="2814520"/>
                <a:ext cx="1884369" cy="384052"/>
                <a:chOff x="3801376" y="2814520"/>
                <a:chExt cx="1884369" cy="384052"/>
              </a:xfrm>
            </p:grpSpPr>
            <p:sp>
              <p:nvSpPr>
                <p:cNvPr id="26" name="Flowchart: Direct Access Storage 25"/>
                <p:cNvSpPr/>
                <p:nvPr/>
              </p:nvSpPr>
              <p:spPr bwMode="auto">
                <a:xfrm rot="10800000">
                  <a:off x="3803900" y="2814520"/>
                  <a:ext cx="1881845" cy="384050"/>
                </a:xfrm>
                <a:prstGeom prst="flowChartMagneticDrum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28" name="Flowchart: Connector 27"/>
                <p:cNvSpPr/>
                <p:nvPr/>
              </p:nvSpPr>
              <p:spPr bwMode="auto">
                <a:xfrm>
                  <a:off x="3801376" y="2814521"/>
                  <a:ext cx="688766" cy="384051"/>
                </a:xfrm>
                <a:prstGeom prst="flowChartConnector">
                  <a:avLst/>
                </a:prstGeom>
                <a:pattFill prst="ltDnDiag">
                  <a:fgClr>
                    <a:srgbClr val="FF0000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 bwMode="auto">
              <a:xfrm>
                <a:off x="5224885" y="3006544"/>
                <a:ext cx="796813" cy="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8" name="Explosion 2 17"/>
            <p:cNvSpPr/>
            <p:nvPr/>
          </p:nvSpPr>
          <p:spPr bwMode="auto">
            <a:xfrm>
              <a:off x="5061062" y="2518150"/>
              <a:ext cx="503914" cy="998530"/>
            </a:xfrm>
            <a:prstGeom prst="irregularSeal2">
              <a:avLst/>
            </a:prstGeom>
            <a:solidFill>
              <a:srgbClr val="FFFF99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074205" y="2414409"/>
              <a:ext cx="1749197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2000" kern="0" dirty="0" smtClean="0">
                  <a:solidFill>
                    <a:srgbClr val="0000FF"/>
                  </a:solidFill>
                  <a:latin typeface="+mn-lt"/>
                </a:rPr>
                <a:t>Population N</a:t>
              </a:r>
              <a:r>
                <a:rPr lang="en-US" sz="2000" kern="0" baseline="-25000" dirty="0" smtClean="0">
                  <a:solidFill>
                    <a:srgbClr val="0000FF"/>
                  </a:solidFill>
                  <a:latin typeface="+mn-lt"/>
                </a:rPr>
                <a:t>1</a:t>
              </a:r>
              <a:endParaRPr lang="en-GB" sz="2000" kern="0" baseline="-25000" dirty="0" smtClean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724150" y="2419837"/>
              <a:ext cx="1749197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2000" kern="0" dirty="0" smtClean="0">
                  <a:solidFill>
                    <a:srgbClr val="FF0000"/>
                  </a:solidFill>
                  <a:latin typeface="+mn-lt"/>
                </a:rPr>
                <a:t>Population N</a:t>
              </a:r>
              <a:r>
                <a:rPr lang="en-US" sz="2000" kern="0" baseline="-25000" dirty="0" smtClean="0">
                  <a:solidFill>
                    <a:srgbClr val="FF0000"/>
                  </a:solidFill>
                  <a:latin typeface="+mn-lt"/>
                </a:rPr>
                <a:t>2</a:t>
              </a:r>
              <a:endParaRPr lang="en-GB" sz="2000" kern="0" baseline="-25000" dirty="0" smtClean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840835" y="3493505"/>
              <a:ext cx="939681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2000" kern="0" dirty="0">
                  <a:solidFill>
                    <a:srgbClr val="D60093"/>
                  </a:solidFill>
                  <a:latin typeface="+mn-lt"/>
                </a:rPr>
                <a:t>a</a:t>
              </a:r>
              <a:r>
                <a:rPr lang="en-US" sz="2000" kern="0" dirty="0" smtClean="0">
                  <a:solidFill>
                    <a:srgbClr val="D60093"/>
                  </a:solidFill>
                  <a:latin typeface="+mn-lt"/>
                </a:rPr>
                <a:t>rea A</a:t>
              </a:r>
              <a:endParaRPr lang="en-GB" sz="2000" kern="0" baseline="-25000" dirty="0" smtClean="0">
                <a:solidFill>
                  <a:srgbClr val="D60093"/>
                </a:solidFill>
                <a:latin typeface="+mn-lt"/>
              </a:endParaRPr>
            </a:p>
          </p:txBody>
        </p:sp>
        <p:cxnSp>
          <p:nvCxnSpPr>
            <p:cNvPr id="23" name="Straight Connector 22"/>
            <p:cNvCxnSpPr>
              <a:stCxn id="45" idx="0"/>
              <a:endCxn id="28" idx="3"/>
            </p:cNvCxnSpPr>
            <p:nvPr/>
          </p:nvCxnSpPr>
          <p:spPr bwMode="auto">
            <a:xfrm flipV="1">
              <a:off x="5310676" y="3142329"/>
              <a:ext cx="467506" cy="3511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>
              <a:off x="3447276" y="3317917"/>
              <a:ext cx="1146949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49" name="Straight Arrow Connector 48"/>
            <p:cNvCxnSpPr/>
            <p:nvPr/>
          </p:nvCxnSpPr>
          <p:spPr bwMode="auto">
            <a:xfrm flipH="1">
              <a:off x="6239172" y="3317917"/>
              <a:ext cx="1033891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  <p:grpSp>
        <p:nvGrpSpPr>
          <p:cNvPr id="2" name="Group 1"/>
          <p:cNvGrpSpPr/>
          <p:nvPr/>
        </p:nvGrpSpPr>
        <p:grpSpPr>
          <a:xfrm>
            <a:off x="693095" y="4427530"/>
            <a:ext cx="7008182" cy="1660919"/>
            <a:chOff x="1077145" y="4312315"/>
            <a:chExt cx="7008182" cy="1660919"/>
          </a:xfrm>
        </p:grpSpPr>
        <p:grpSp>
          <p:nvGrpSpPr>
            <p:cNvPr id="37" name="Group 36"/>
            <p:cNvGrpSpPr/>
            <p:nvPr/>
          </p:nvGrpSpPr>
          <p:grpSpPr>
            <a:xfrm>
              <a:off x="1077145" y="4312315"/>
              <a:ext cx="7008182" cy="852535"/>
              <a:chOff x="1538005" y="4601187"/>
              <a:chExt cx="7008182" cy="852535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1538005" y="4601187"/>
                <a:ext cx="7008182" cy="852535"/>
                <a:chOff x="1582225" y="3898295"/>
                <a:chExt cx="5664745" cy="852535"/>
              </a:xfrm>
            </p:grpSpPr>
            <p:sp>
              <p:nvSpPr>
                <p:cNvPr id="30" name="TextBox 29"/>
                <p:cNvSpPr txBox="1"/>
                <p:nvPr/>
              </p:nvSpPr>
              <p:spPr>
                <a:xfrm>
                  <a:off x="1582225" y="4070283"/>
                  <a:ext cx="1667844" cy="400110"/>
                </a:xfrm>
                <a:prstGeom prst="rect">
                  <a:avLst/>
                </a:prstGeom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ct val="20000"/>
                    </a:spcBef>
                    <a:spcAft>
                      <a:spcPts val="400"/>
                    </a:spcAft>
                    <a:buClr>
                      <a:srgbClr val="0000FF"/>
                    </a:buClr>
                    <a:buSzPct val="80000"/>
                  </a:pPr>
                  <a:r>
                    <a:rPr lang="en-US" sz="2000" kern="0" dirty="0">
                      <a:latin typeface="+mn-lt"/>
                    </a:rPr>
                    <a:t>C</a:t>
                  </a:r>
                  <a:r>
                    <a:rPr lang="en-US" sz="2000" kern="0" dirty="0" smtClean="0">
                      <a:latin typeface="+mn-lt"/>
                    </a:rPr>
                    <a:t>ollision rate   </a:t>
                  </a:r>
                  <a:r>
                    <a:rPr lang="en-US" sz="2000" kern="0" dirty="0" smtClean="0">
                      <a:latin typeface="+mn-lt"/>
                      <a:sym typeface="Symbol"/>
                    </a:rPr>
                    <a:t></a:t>
                  </a:r>
                  <a:endParaRPr lang="en-GB" sz="2000" kern="0" dirty="0" smtClean="0">
                    <a:latin typeface="+mn-lt"/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3910880" y="3898295"/>
                  <a:ext cx="915034" cy="400110"/>
                </a:xfrm>
                <a:prstGeom prst="rect">
                  <a:avLst/>
                </a:prstGeom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ct val="20000"/>
                    </a:spcBef>
                    <a:spcAft>
                      <a:spcPts val="400"/>
                    </a:spcAft>
                    <a:buClr>
                      <a:srgbClr val="0000FF"/>
                    </a:buClr>
                    <a:buSzPct val="80000"/>
                  </a:pPr>
                  <a:r>
                    <a:rPr lang="en-US" sz="2000" kern="0" dirty="0" smtClean="0">
                      <a:solidFill>
                        <a:srgbClr val="0000FF"/>
                      </a:solidFill>
                      <a:latin typeface="+mn-lt"/>
                    </a:rPr>
                    <a:t>N1</a:t>
                  </a:r>
                  <a:r>
                    <a:rPr lang="en-US" sz="2000" kern="0" dirty="0" smtClean="0">
                      <a:latin typeface="+mn-lt"/>
                    </a:rPr>
                    <a:t> × </a:t>
                  </a:r>
                  <a:r>
                    <a:rPr lang="en-US" sz="2000" kern="0" dirty="0" smtClean="0">
                      <a:solidFill>
                        <a:srgbClr val="FF0000"/>
                      </a:solidFill>
                      <a:latin typeface="+mn-lt"/>
                    </a:rPr>
                    <a:t>N2</a:t>
                  </a:r>
                  <a:endParaRPr lang="en-GB" sz="2000" kern="0" dirty="0" smtClean="0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  <p:cxnSp>
              <p:nvCxnSpPr>
                <p:cNvPr id="33" name="Straight Connector 32"/>
                <p:cNvCxnSpPr/>
                <p:nvPr/>
              </p:nvCxnSpPr>
              <p:spPr bwMode="auto">
                <a:xfrm>
                  <a:off x="3910880" y="4319330"/>
                  <a:ext cx="1068055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56" name="TextBox 55"/>
                <p:cNvSpPr txBox="1"/>
                <p:nvPr/>
              </p:nvSpPr>
              <p:spPr>
                <a:xfrm>
                  <a:off x="4334004" y="4350720"/>
                  <a:ext cx="287908" cy="400110"/>
                </a:xfrm>
                <a:prstGeom prst="rect">
                  <a:avLst/>
                </a:prstGeom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ct val="20000"/>
                    </a:spcBef>
                    <a:spcAft>
                      <a:spcPts val="400"/>
                    </a:spcAft>
                    <a:buClr>
                      <a:srgbClr val="0000FF"/>
                    </a:buClr>
                    <a:buSzPct val="80000"/>
                  </a:pPr>
                  <a:r>
                    <a:rPr lang="en-US" sz="2000" kern="0" dirty="0" smtClean="0">
                      <a:solidFill>
                        <a:srgbClr val="D60093"/>
                      </a:solidFill>
                      <a:latin typeface="+mn-lt"/>
                    </a:rPr>
                    <a:t>A</a:t>
                  </a:r>
                  <a:endParaRPr lang="en-GB" sz="2000" kern="0" dirty="0" smtClean="0">
                    <a:solidFill>
                      <a:srgbClr val="D60093"/>
                    </a:solidFill>
                    <a:latin typeface="+mn-lt"/>
                  </a:endParaRP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5072217" y="4070283"/>
                  <a:ext cx="2174753" cy="400110"/>
                </a:xfrm>
                <a:prstGeom prst="rect">
                  <a:avLst/>
                </a:prstGeom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ct val="20000"/>
                    </a:spcBef>
                    <a:spcAft>
                      <a:spcPts val="400"/>
                    </a:spcAft>
                    <a:buClr>
                      <a:srgbClr val="0000FF"/>
                    </a:buClr>
                    <a:buSzPct val="80000"/>
                  </a:pPr>
                  <a:r>
                    <a:rPr lang="en-US" sz="2000" kern="0" dirty="0" smtClean="0">
                      <a:latin typeface="+mj-lt"/>
                    </a:rPr>
                    <a:t>×</a:t>
                  </a:r>
                  <a:r>
                    <a:rPr lang="en-US" sz="2000" kern="0" dirty="0" smtClean="0">
                      <a:latin typeface="+mn-lt"/>
                    </a:rPr>
                    <a:t> encounters/second</a:t>
                  </a:r>
                  <a:endParaRPr lang="en-GB" sz="2000" kern="0" dirty="0" smtClean="0">
                    <a:latin typeface="+mn-lt"/>
                  </a:endParaRPr>
                </a:p>
              </p:txBody>
            </p:sp>
          </p:grpSp>
          <p:sp>
            <p:nvSpPr>
              <p:cNvPr id="61" name="TextBox 60"/>
              <p:cNvSpPr txBox="1"/>
              <p:nvPr/>
            </p:nvSpPr>
            <p:spPr>
              <a:xfrm>
                <a:off x="3683582" y="4773175"/>
                <a:ext cx="850013" cy="400110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US" sz="2000" kern="0" dirty="0" smtClean="0">
                    <a:latin typeface="Symbol" pitchFamily="18" charset="2"/>
                  </a:rPr>
                  <a:t>s</a:t>
                </a:r>
                <a:r>
                  <a:rPr lang="en-US" sz="2000" kern="0" dirty="0" smtClean="0"/>
                  <a:t> </a:t>
                </a:r>
                <a:r>
                  <a:rPr lang="en-US" sz="2000" kern="0" dirty="0" smtClean="0">
                    <a:latin typeface="+mj-lt"/>
                  </a:rPr>
                  <a:t>×</a:t>
                </a:r>
                <a:endParaRPr lang="en-GB" sz="2000" kern="0" dirty="0" smtClean="0">
                  <a:latin typeface="+mj-lt"/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5695019" y="5450014"/>
              <a:ext cx="476324" cy="52322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2800" b="1" i="1" kern="0" dirty="0" smtClean="0">
                  <a:solidFill>
                    <a:srgbClr val="008E40"/>
                  </a:solidFill>
                  <a:latin typeface="+mj-lt"/>
                </a:rPr>
                <a:t>L</a:t>
              </a:r>
              <a:endParaRPr lang="en-GB" sz="2000" b="1" i="1" kern="0" dirty="0" smtClean="0">
                <a:latin typeface="+mn-lt"/>
              </a:endParaRPr>
            </a:p>
          </p:txBody>
        </p:sp>
        <p:sp>
          <p:nvSpPr>
            <p:cNvPr id="38" name="Right Brace 37"/>
            <p:cNvSpPr/>
            <p:nvPr/>
          </p:nvSpPr>
          <p:spPr bwMode="auto">
            <a:xfrm rot="5400000">
              <a:off x="5688480" y="3195835"/>
              <a:ext cx="508245" cy="4018075"/>
            </a:xfrm>
            <a:prstGeom prst="rightBrac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460571" y="1692477"/>
            <a:ext cx="2191517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latin typeface="+mj-lt"/>
              </a:rPr>
              <a:t>unit of L :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latin typeface="+mj-lt"/>
              </a:rPr>
              <a:t>1/(surface × time) </a:t>
            </a:r>
            <a:endParaRPr lang="en-GB" sz="2000" kern="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53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ea typeface="Helvetica"/>
                <a:cs typeface="Helvetica"/>
              </a:rPr>
              <a:t>Collider luminosity</a:t>
            </a:r>
          </a:p>
        </p:txBody>
      </p:sp>
      <p:sp>
        <p:nvSpPr>
          <p:cNvPr id="103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D5E1139C-07BD-48FC-A272-5E382EB9B9E5}" type="slidenum">
              <a:rPr lang="en-US" smtClean="0">
                <a:latin typeface="Helvetica"/>
                <a:ea typeface="Helvetica"/>
                <a:cs typeface="Helvetica"/>
              </a:rPr>
              <a:pPr/>
              <a:t>23</a:t>
            </a:fld>
            <a:endParaRPr lang="en-US" smtClean="0">
              <a:latin typeface="Helvetica"/>
              <a:ea typeface="Helvetica"/>
              <a:cs typeface="Helvetica"/>
            </a:endParaRPr>
          </a:p>
        </p:txBody>
      </p:sp>
      <p:sp>
        <p:nvSpPr>
          <p:cNvPr id="43" name="Rectangle 3"/>
          <p:cNvSpPr txBox="1">
            <a:spLocks noChangeArrowheads="1"/>
          </p:cNvSpPr>
          <p:nvPr/>
        </p:nvSpPr>
        <p:spPr>
          <a:xfrm>
            <a:off x="501070" y="855865"/>
            <a:ext cx="8185150" cy="80645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>
              <a:spcBef>
                <a:spcPct val="20000"/>
              </a:spcBef>
              <a:buFont typeface="Monotype Sorts" pitchFamily="2" charset="2"/>
              <a:buNone/>
              <a:defRPr/>
            </a:pPr>
            <a:r>
              <a:rPr lang="de-DE" sz="2000" kern="0" dirty="0" smtClean="0">
                <a:latin typeface="Helvetica" pitchFamily="34" charset="0"/>
                <a:cs typeface="Helvetica" pitchFamily="34" charset="0"/>
              </a:rPr>
              <a:t>The luminosity can be expressed as (for equal particle populations and Gaussian profiles) :</a:t>
            </a:r>
            <a:endParaRPr lang="de-DE" sz="2000" kern="0" dirty="0">
              <a:latin typeface="Helvetica" pitchFamily="34" charset="0"/>
              <a:cs typeface="Helvetica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5995887" y="1278320"/>
            <a:ext cx="2800663" cy="2088629"/>
            <a:chOff x="5942602" y="1879631"/>
            <a:chExt cx="2800663" cy="2088629"/>
          </a:xfrm>
        </p:grpSpPr>
        <p:grpSp>
          <p:nvGrpSpPr>
            <p:cNvPr id="2" name="Group 1"/>
            <p:cNvGrpSpPr/>
            <p:nvPr/>
          </p:nvGrpSpPr>
          <p:grpSpPr>
            <a:xfrm>
              <a:off x="6241035" y="2382914"/>
              <a:ext cx="2502230" cy="1167899"/>
              <a:chOff x="638813" y="2360569"/>
              <a:chExt cx="1881845" cy="799597"/>
            </a:xfrm>
          </p:grpSpPr>
          <p:sp>
            <p:nvSpPr>
              <p:cNvPr id="39" name="Flowchart: Direct Access Storage 38"/>
              <p:cNvSpPr/>
              <p:nvPr/>
            </p:nvSpPr>
            <p:spPr bwMode="auto">
              <a:xfrm rot="10800000">
                <a:off x="638813" y="2360571"/>
                <a:ext cx="1881845" cy="799594"/>
              </a:xfrm>
              <a:prstGeom prst="flowChartMagneticDrum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0" name="Flowchart: Connector 39"/>
              <p:cNvSpPr/>
              <p:nvPr/>
            </p:nvSpPr>
            <p:spPr bwMode="auto">
              <a:xfrm>
                <a:off x="641338" y="2360569"/>
                <a:ext cx="688766" cy="799597"/>
              </a:xfrm>
              <a:prstGeom prst="flowChartConnector">
                <a:avLst/>
              </a:prstGeom>
              <a:pattFill prst="ltDnDiag">
                <a:fgClr>
                  <a:schemeClr val="accent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cxnSp>
          <p:nvCxnSpPr>
            <p:cNvPr id="8" name="Straight Connector 7"/>
            <p:cNvCxnSpPr/>
            <p:nvPr/>
          </p:nvCxnSpPr>
          <p:spPr bwMode="auto">
            <a:xfrm>
              <a:off x="5942602" y="2966864"/>
              <a:ext cx="70326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V="1">
              <a:off x="6645870" y="1879631"/>
              <a:ext cx="0" cy="108723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6" name="Straight Arrow Connector 45"/>
            <p:cNvCxnSpPr/>
            <p:nvPr/>
          </p:nvCxnSpPr>
          <p:spPr bwMode="auto">
            <a:xfrm>
              <a:off x="6645870" y="2966864"/>
              <a:ext cx="1356790" cy="73884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1" name="TextBox 40"/>
            <p:cNvSpPr txBox="1"/>
            <p:nvPr/>
          </p:nvSpPr>
          <p:spPr>
            <a:xfrm>
              <a:off x="6740071" y="1900675"/>
              <a:ext cx="312906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2000" kern="0" dirty="0" smtClean="0">
                  <a:latin typeface="+mn-lt"/>
                </a:rPr>
                <a:t>y</a:t>
              </a:r>
              <a:endParaRPr lang="en-GB" sz="2000" kern="0" dirty="0" smtClean="0">
                <a:latin typeface="+mn-lt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050882" y="3568150"/>
              <a:ext cx="312906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2000" kern="0" dirty="0">
                  <a:latin typeface="+mn-lt"/>
                </a:rPr>
                <a:t>x</a:t>
              </a:r>
              <a:endParaRPr lang="en-GB" sz="2000" kern="0" dirty="0" smtClean="0">
                <a:latin typeface="+mn-lt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569060" y="2430470"/>
              <a:ext cx="4235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2000" kern="0" dirty="0" err="1" smtClean="0">
                  <a:latin typeface="Symbol" pitchFamily="18" charset="2"/>
                </a:rPr>
                <a:t>s</a:t>
              </a:r>
              <a:r>
                <a:rPr lang="en-US" sz="2000" kern="0" baseline="-25000" dirty="0" err="1" smtClean="0">
                  <a:latin typeface="+mn-lt"/>
                </a:rPr>
                <a:t>y</a:t>
              </a:r>
              <a:endParaRPr lang="en-GB" sz="2000" kern="0" baseline="-25000" dirty="0" smtClean="0">
                <a:latin typeface="+mn-lt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624642" y="3006545"/>
              <a:ext cx="4235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2000" kern="0" dirty="0" err="1" smtClean="0">
                  <a:latin typeface="Symbol" pitchFamily="18" charset="2"/>
                </a:rPr>
                <a:t>s</a:t>
              </a:r>
              <a:r>
                <a:rPr lang="en-US" sz="2000" kern="0" baseline="-25000" dirty="0" err="1">
                  <a:latin typeface="+mn-lt"/>
                </a:rPr>
                <a:t>x</a:t>
              </a:r>
              <a:endParaRPr lang="en-GB" sz="2000" kern="0" baseline="-25000" dirty="0" smtClean="0">
                <a:latin typeface="+mn-l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368284" y="1508750"/>
            <a:ext cx="3471081" cy="1087685"/>
            <a:chOff x="2234520" y="1517604"/>
            <a:chExt cx="3471081" cy="1087685"/>
          </a:xfrm>
        </p:grpSpPr>
        <p:sp>
          <p:nvSpPr>
            <p:cNvPr id="27" name="Rectangle 26"/>
            <p:cNvSpPr/>
            <p:nvPr/>
          </p:nvSpPr>
          <p:spPr bwMode="auto">
            <a:xfrm>
              <a:off x="5336630" y="1517604"/>
              <a:ext cx="347835" cy="48873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954837" y="2095882"/>
              <a:ext cx="750764" cy="484796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3310602" y="2082520"/>
              <a:ext cx="865979" cy="484797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aphicFrame>
          <p:nvGraphicFramePr>
            <p:cNvPr id="47" name="Object 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50734397"/>
                </p:ext>
              </p:extLst>
            </p:nvPr>
          </p:nvGraphicFramePr>
          <p:xfrm>
            <a:off x="2234520" y="1521027"/>
            <a:ext cx="3451225" cy="1084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82" name="Equation" r:id="rId4" imgW="1498320" imgH="469800" progId="Equation.3">
                    <p:embed/>
                  </p:oleObj>
                </mc:Choice>
                <mc:Fallback>
                  <p:oleObj name="Equation" r:id="rId4" imgW="1498320" imgH="46980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34520" y="1521027"/>
                          <a:ext cx="3451225" cy="10842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2" name="Rectangle 3"/>
          <p:cNvSpPr txBox="1">
            <a:spLocks noChangeArrowheads="1"/>
          </p:cNvSpPr>
          <p:nvPr/>
        </p:nvSpPr>
        <p:spPr>
          <a:xfrm>
            <a:off x="424260" y="2660900"/>
            <a:ext cx="6073257" cy="167989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00FF"/>
              </a:buClr>
              <a:buFont typeface="Courier New" pitchFamily="49" charset="0"/>
              <a:buChar char="o"/>
              <a:defRPr/>
            </a:pPr>
            <a:r>
              <a:rPr lang="de-DE" b="1" i="1" kern="0" dirty="0">
                <a:latin typeface="Symbol" pitchFamily="18" charset="2"/>
                <a:cs typeface="Helvetica" pitchFamily="34" charset="0"/>
              </a:rPr>
              <a:t>s</a:t>
            </a:r>
            <a:r>
              <a:rPr lang="de-DE" b="1" i="1" kern="0" baseline="-25000" dirty="0" smtClean="0">
                <a:latin typeface="Helvetica" pitchFamily="34" charset="0"/>
                <a:cs typeface="Helvetica" pitchFamily="34" charset="0"/>
              </a:rPr>
              <a:t>x</a:t>
            </a:r>
            <a:r>
              <a:rPr lang="de-DE" b="1" i="1" kern="0" dirty="0" smtClean="0">
                <a:latin typeface="Helvetica" pitchFamily="34" charset="0"/>
                <a:cs typeface="Helvetica" pitchFamily="34" charset="0"/>
              </a:rPr>
              <a:t>,</a:t>
            </a:r>
            <a:r>
              <a:rPr lang="de-DE" b="1" i="1" kern="0" dirty="0" smtClean="0">
                <a:latin typeface="Symbol" pitchFamily="18" charset="2"/>
                <a:cs typeface="Helvetica" pitchFamily="34" charset="0"/>
              </a:rPr>
              <a:t>s</a:t>
            </a:r>
            <a:r>
              <a:rPr lang="de-DE" b="1" i="1" kern="0" baseline="-25000" dirty="0" smtClean="0">
                <a:latin typeface="Helvetica" pitchFamily="34" charset="0"/>
                <a:cs typeface="Helvetica" pitchFamily="34" charset="0"/>
              </a:rPr>
              <a:t>y</a:t>
            </a:r>
            <a:r>
              <a:rPr lang="de-DE" i="1" kern="0" dirty="0" smtClean="0">
                <a:latin typeface="Helvetica" pitchFamily="34" charset="0"/>
                <a:cs typeface="Helvetica" pitchFamily="34" charset="0"/>
              </a:rPr>
              <a:t> : transverse rms beam sizes. * refers to the IP.</a:t>
            </a:r>
          </a:p>
          <a:p>
            <a:pPr marL="342900" indent="-342900">
              <a:spcBef>
                <a:spcPct val="20000"/>
              </a:spcBef>
              <a:buClr>
                <a:srgbClr val="0000FF"/>
              </a:buClr>
              <a:buFont typeface="Courier New" pitchFamily="49" charset="0"/>
              <a:buChar char="o"/>
              <a:defRPr/>
            </a:pPr>
            <a:r>
              <a:rPr lang="de-DE" b="1" i="1" kern="0" dirty="0">
                <a:latin typeface="Symbol" pitchFamily="18" charset="2"/>
                <a:cs typeface="Helvetica" pitchFamily="34" charset="0"/>
              </a:rPr>
              <a:t>b</a:t>
            </a:r>
            <a:r>
              <a:rPr lang="de-DE" i="1" kern="0" dirty="0" smtClean="0">
                <a:latin typeface="Helvetica" pitchFamily="34" charset="0"/>
                <a:cs typeface="Helvetica" pitchFamily="34" charset="0"/>
              </a:rPr>
              <a:t>: beam enveloppe function at IP (</a:t>
            </a:r>
            <a:r>
              <a:rPr lang="de-DE" i="1" kern="0" dirty="0" smtClean="0">
                <a:latin typeface="Helvetica" pitchFamily="34" charset="0"/>
                <a:cs typeface="Helvetica" pitchFamily="34" charset="0"/>
                <a:sym typeface="Symbol"/>
              </a:rPr>
              <a:t> </a:t>
            </a:r>
            <a:r>
              <a:rPr lang="de-DE" i="1" kern="0" dirty="0" smtClean="0">
                <a:latin typeface="Helvetica" pitchFamily="34" charset="0"/>
                <a:cs typeface="Helvetica" pitchFamily="34" charset="0"/>
              </a:rPr>
              <a:t>optics).</a:t>
            </a:r>
          </a:p>
          <a:p>
            <a:pPr marL="342900" indent="-342900">
              <a:spcBef>
                <a:spcPct val="20000"/>
              </a:spcBef>
              <a:buClr>
                <a:srgbClr val="0000FF"/>
              </a:buClr>
              <a:buFont typeface="Courier New" pitchFamily="49" charset="0"/>
              <a:buChar char="o"/>
              <a:defRPr/>
            </a:pPr>
            <a:r>
              <a:rPr lang="de-DE" b="1" i="1" kern="0" dirty="0" smtClean="0">
                <a:latin typeface="Symbol" pitchFamily="18" charset="2"/>
                <a:cs typeface="Helvetica" pitchFamily="34" charset="0"/>
              </a:rPr>
              <a:t>e</a:t>
            </a:r>
            <a:r>
              <a:rPr lang="de-DE" i="1" kern="0" dirty="0" smtClean="0">
                <a:latin typeface="Helvetica" pitchFamily="34" charset="0"/>
                <a:cs typeface="Helvetica" pitchFamily="34" charset="0"/>
              </a:rPr>
              <a:t> : beam emittance (</a:t>
            </a:r>
            <a:r>
              <a:rPr lang="de-DE" i="1" kern="0" dirty="0" smtClean="0">
                <a:latin typeface="Helvetica" pitchFamily="34" charset="0"/>
                <a:cs typeface="Helvetica" pitchFamily="34" charset="0"/>
                <a:sym typeface="Symbol"/>
              </a:rPr>
              <a:t> </a:t>
            </a:r>
            <a:r>
              <a:rPr lang="de-DE" i="1" kern="0" dirty="0" smtClean="0">
                <a:latin typeface="Helvetica" pitchFamily="34" charset="0"/>
                <a:cs typeface="Helvetica" pitchFamily="34" charset="0"/>
              </a:rPr>
              <a:t>phase space volume).</a:t>
            </a:r>
          </a:p>
          <a:p>
            <a:pPr marL="342900" indent="-342900">
              <a:spcBef>
                <a:spcPct val="20000"/>
              </a:spcBef>
              <a:buClr>
                <a:srgbClr val="0000FF"/>
              </a:buClr>
              <a:buFont typeface="Courier New" pitchFamily="49" charset="0"/>
              <a:buChar char="o"/>
              <a:defRPr/>
            </a:pPr>
            <a:r>
              <a:rPr lang="de-DE" b="1" i="1" kern="0" dirty="0" smtClean="0">
                <a:latin typeface="Helvetica" pitchFamily="34" charset="0"/>
                <a:cs typeface="Helvetica" pitchFamily="34" charset="0"/>
              </a:rPr>
              <a:t>k </a:t>
            </a:r>
            <a:r>
              <a:rPr lang="de-DE" i="1" kern="0" dirty="0" smtClean="0">
                <a:latin typeface="Helvetica" pitchFamily="34" charset="0"/>
                <a:cs typeface="Helvetica" pitchFamily="34" charset="0"/>
              </a:rPr>
              <a:t>: number of particle packets / bunches per beam.</a:t>
            </a:r>
          </a:p>
          <a:p>
            <a:pPr marL="342900" indent="-342900">
              <a:spcBef>
                <a:spcPct val="20000"/>
              </a:spcBef>
              <a:buClr>
                <a:srgbClr val="0000FF"/>
              </a:buClr>
              <a:buFont typeface="Courier New" pitchFamily="49" charset="0"/>
              <a:buChar char="o"/>
              <a:defRPr/>
            </a:pPr>
            <a:r>
              <a:rPr lang="de-DE" b="1" i="1" kern="0" dirty="0">
                <a:latin typeface="Helvetica" pitchFamily="34" charset="0"/>
                <a:cs typeface="Helvetica" pitchFamily="34" charset="0"/>
              </a:rPr>
              <a:t>N</a:t>
            </a:r>
            <a:r>
              <a:rPr lang="de-DE" i="1" kern="0" dirty="0">
                <a:latin typeface="Helvetica" pitchFamily="34" charset="0"/>
                <a:cs typeface="Helvetica" pitchFamily="34" charset="0"/>
              </a:rPr>
              <a:t> : number of particles per bunch</a:t>
            </a:r>
            <a:r>
              <a:rPr lang="de-DE" i="1" kern="0" dirty="0" smtClean="0">
                <a:latin typeface="Helvetica" pitchFamily="34" charset="0"/>
                <a:cs typeface="Helvetica" pitchFamily="34" charset="0"/>
              </a:rPr>
              <a:t>.</a:t>
            </a:r>
          </a:p>
          <a:p>
            <a:pPr lvl="1">
              <a:spcBef>
                <a:spcPct val="20000"/>
              </a:spcBef>
              <a:buClr>
                <a:srgbClr val="0000FF"/>
              </a:buClr>
              <a:defRPr/>
            </a:pPr>
            <a:r>
              <a:rPr lang="de-DE" sz="1600" b="1" i="1" kern="0" dirty="0" smtClean="0">
                <a:latin typeface="Helvetica" pitchFamily="34" charset="0"/>
                <a:cs typeface="Helvetica" pitchFamily="34" charset="0"/>
              </a:rPr>
              <a:t>	k×N : total beam intensity</a:t>
            </a:r>
          </a:p>
          <a:p>
            <a:pPr marL="342900" indent="-342900">
              <a:spcBef>
                <a:spcPct val="20000"/>
              </a:spcBef>
              <a:buClr>
                <a:srgbClr val="0000FF"/>
              </a:buClr>
              <a:buFont typeface="Courier New" pitchFamily="49" charset="0"/>
              <a:buChar char="o"/>
              <a:defRPr/>
            </a:pPr>
            <a:r>
              <a:rPr lang="de-DE" b="1" i="1" kern="0" dirty="0" smtClean="0">
                <a:latin typeface="Helvetica" pitchFamily="34" charset="0"/>
                <a:cs typeface="Helvetica" pitchFamily="34" charset="0"/>
              </a:rPr>
              <a:t>f</a:t>
            </a:r>
            <a:r>
              <a:rPr lang="de-DE" i="1" kern="0" dirty="0" smtClean="0">
                <a:latin typeface="Helvetica" pitchFamily="34" charset="0"/>
                <a:cs typeface="Helvetica" pitchFamily="34" charset="0"/>
              </a:rPr>
              <a:t> : revolution frequency = 11.25 kHz.</a:t>
            </a:r>
            <a:endParaRPr lang="de-DE" i="1" kern="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4" name="Rectangle 3"/>
          <p:cNvSpPr txBox="1">
            <a:spLocks noChangeArrowheads="1"/>
          </p:cNvSpPr>
          <p:nvPr/>
        </p:nvSpPr>
        <p:spPr>
          <a:xfrm>
            <a:off x="606450" y="5053041"/>
            <a:ext cx="4234385" cy="1371549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>
              <a:spcBef>
                <a:spcPct val="20000"/>
              </a:spcBef>
              <a:buFont typeface="Monotype Sorts" pitchFamily="2" charset="2"/>
              <a:buNone/>
              <a:defRPr/>
            </a:pPr>
            <a:r>
              <a:rPr lang="de-DE" sz="2400" kern="0" dirty="0" smtClean="0">
                <a:latin typeface="Helvetica" pitchFamily="34" charset="0"/>
                <a:cs typeface="Helvetica" pitchFamily="34" charset="0"/>
              </a:rPr>
              <a:t>To maximize L we need:</a:t>
            </a:r>
          </a:p>
          <a:p>
            <a:pPr marL="533400" lvl="1" indent="-177800">
              <a:spcBef>
                <a:spcPct val="20000"/>
              </a:spcBef>
              <a:buClr>
                <a:srgbClr val="0000FF"/>
              </a:buClr>
              <a:buFont typeface="Courier New" pitchFamily="49" charset="0"/>
              <a:buChar char="o"/>
              <a:defRPr/>
            </a:pPr>
            <a:r>
              <a:rPr lang="de-DE" sz="2000" kern="0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Large N, large k,</a:t>
            </a:r>
          </a:p>
          <a:p>
            <a:pPr marL="533400" lvl="1" indent="-177800">
              <a:spcBef>
                <a:spcPct val="20000"/>
              </a:spcBef>
              <a:buClr>
                <a:srgbClr val="0000FF"/>
              </a:buClr>
              <a:buFont typeface="Courier New" pitchFamily="49" charset="0"/>
              <a:buChar char="o"/>
              <a:defRPr/>
            </a:pPr>
            <a:r>
              <a:rPr lang="de-DE" sz="2000" kern="0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Smallest possible </a:t>
            </a:r>
            <a:r>
              <a:rPr lang="de-DE" sz="2000" kern="0" dirty="0" smtClean="0">
                <a:solidFill>
                  <a:srgbClr val="0000FF"/>
                </a:solidFill>
                <a:latin typeface="Symbol" pitchFamily="18" charset="2"/>
                <a:cs typeface="Helvetica" pitchFamily="34" charset="0"/>
              </a:rPr>
              <a:t>s</a:t>
            </a:r>
            <a:r>
              <a:rPr lang="de-DE" sz="2000" kern="0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.</a:t>
            </a:r>
            <a:endParaRPr lang="de-DE" sz="2000" kern="0" dirty="0">
              <a:solidFill>
                <a:srgbClr val="0000FF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Left-Right Arrow 2"/>
          <p:cNvSpPr/>
          <p:nvPr/>
        </p:nvSpPr>
        <p:spPr bwMode="auto">
          <a:xfrm>
            <a:off x="4456785" y="5442400"/>
            <a:ext cx="960125" cy="482925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5570530" y="5261824"/>
            <a:ext cx="3033995" cy="855526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algn="ctr">
              <a:spcBef>
                <a:spcPct val="20000"/>
              </a:spcBef>
              <a:buFont typeface="Monotype Sorts" pitchFamily="2" charset="2"/>
              <a:buNone/>
              <a:defRPr/>
            </a:pPr>
            <a:r>
              <a:rPr lang="de-DE" sz="2400" kern="0" dirty="0" smtClean="0">
                <a:latin typeface="Helvetica" pitchFamily="34" charset="0"/>
                <a:cs typeface="Helvetica" pitchFamily="34" charset="0"/>
              </a:rPr>
              <a:t>...or some optimum combination !</a:t>
            </a:r>
          </a:p>
        </p:txBody>
      </p:sp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7020370" y="3698857"/>
            <a:ext cx="1622560" cy="88229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Aft>
                <a:spcPts val="200"/>
              </a:spcAft>
            </a:pPr>
            <a:r>
              <a:rPr lang="en-US" sz="1600" b="1" i="1" dirty="0">
                <a:solidFill>
                  <a:srgbClr val="CC0000"/>
                </a:solidFill>
                <a:latin typeface="Helvetica"/>
                <a:ea typeface="Helvetica"/>
                <a:cs typeface="Helvetica"/>
              </a:rPr>
              <a:t>k = </a:t>
            </a:r>
            <a:r>
              <a:rPr lang="en-US" sz="1600" b="1" i="1" dirty="0" smtClean="0">
                <a:solidFill>
                  <a:srgbClr val="CC0000"/>
                </a:solidFill>
                <a:latin typeface="Helvetica"/>
                <a:ea typeface="Helvetica"/>
                <a:cs typeface="Helvetica"/>
              </a:rPr>
              <a:t>2808</a:t>
            </a:r>
            <a:endParaRPr lang="en-US" sz="1600" b="1" i="1" dirty="0">
              <a:solidFill>
                <a:srgbClr val="CC0000"/>
              </a:solidFill>
              <a:latin typeface="Helvetica"/>
              <a:ea typeface="Helvetica"/>
              <a:cs typeface="Helvetica"/>
            </a:endParaRPr>
          </a:p>
          <a:p>
            <a:pPr>
              <a:spcAft>
                <a:spcPts val="200"/>
              </a:spcAft>
            </a:pPr>
            <a:r>
              <a:rPr lang="en-US" sz="1600" b="1" i="1" dirty="0">
                <a:solidFill>
                  <a:srgbClr val="CC0000"/>
                </a:solidFill>
                <a:latin typeface="Helvetica"/>
                <a:ea typeface="Helvetica"/>
                <a:cs typeface="Helvetica"/>
              </a:rPr>
              <a:t>N </a:t>
            </a:r>
            <a:r>
              <a:rPr lang="en-US" sz="1600" b="1" i="1" dirty="0" smtClean="0">
                <a:solidFill>
                  <a:srgbClr val="CC0000"/>
                </a:solidFill>
                <a:latin typeface="Helvetica"/>
                <a:ea typeface="Helvetica"/>
                <a:cs typeface="Helvetica"/>
              </a:rPr>
              <a:t>= </a:t>
            </a:r>
            <a:r>
              <a:rPr lang="en-US" sz="1600" b="1" i="1" dirty="0">
                <a:solidFill>
                  <a:srgbClr val="CC0000"/>
                </a:solidFill>
                <a:latin typeface="Helvetica"/>
                <a:ea typeface="Helvetica"/>
                <a:cs typeface="Helvetica"/>
              </a:rPr>
              <a:t>1.15×10</a:t>
            </a:r>
            <a:r>
              <a:rPr lang="en-US" sz="1600" b="1" i="1" baseline="30000" dirty="0">
                <a:solidFill>
                  <a:srgbClr val="CC0000"/>
                </a:solidFill>
                <a:latin typeface="Helvetica"/>
                <a:ea typeface="Helvetica"/>
                <a:cs typeface="Helvetica"/>
              </a:rPr>
              <a:t>11</a:t>
            </a:r>
          </a:p>
          <a:p>
            <a:pPr>
              <a:spcAft>
                <a:spcPts val="200"/>
              </a:spcAft>
            </a:pPr>
            <a:r>
              <a:rPr lang="en-US" sz="1600" b="1" i="1" dirty="0" smtClean="0">
                <a:solidFill>
                  <a:srgbClr val="CC0000"/>
                </a:solidFill>
                <a:latin typeface="Symbol" pitchFamily="18" charset="2"/>
                <a:ea typeface="Helvetica"/>
                <a:cs typeface="Helvetica"/>
              </a:rPr>
              <a:t>s</a:t>
            </a:r>
            <a:r>
              <a:rPr lang="en-US" sz="1600" b="1" i="1" dirty="0" smtClean="0">
                <a:solidFill>
                  <a:srgbClr val="CC0000"/>
                </a:solidFill>
                <a:latin typeface="Helvetica"/>
                <a:ea typeface="Helvetica"/>
                <a:cs typeface="Helvetica"/>
              </a:rPr>
              <a:t>*</a:t>
            </a:r>
            <a:r>
              <a:rPr lang="en-US" sz="1600" b="1" i="1" baseline="-25000" dirty="0" err="1" smtClean="0">
                <a:solidFill>
                  <a:srgbClr val="CC0000"/>
                </a:solidFill>
                <a:latin typeface="Helvetica"/>
                <a:ea typeface="Helvetica"/>
                <a:cs typeface="Helvetica"/>
              </a:rPr>
              <a:t>x</a:t>
            </a:r>
            <a:r>
              <a:rPr lang="en-US" sz="1600" b="1" i="1" dirty="0" err="1" smtClean="0">
                <a:solidFill>
                  <a:srgbClr val="CC0000"/>
                </a:solidFill>
                <a:latin typeface="Helvetica"/>
                <a:ea typeface="Helvetica"/>
                <a:cs typeface="Helvetica"/>
              </a:rPr>
              <a:t>,</a:t>
            </a:r>
            <a:r>
              <a:rPr lang="en-US" sz="1600" b="1" i="1" dirty="0" err="1" smtClean="0">
                <a:solidFill>
                  <a:srgbClr val="CC0000"/>
                </a:solidFill>
                <a:latin typeface="Symbol" pitchFamily="18" charset="2"/>
                <a:ea typeface="Helvetica"/>
                <a:cs typeface="Helvetica"/>
              </a:rPr>
              <a:t>s</a:t>
            </a:r>
            <a:r>
              <a:rPr lang="en-US" sz="1600" b="1" i="1" dirty="0" smtClean="0">
                <a:solidFill>
                  <a:srgbClr val="CC0000"/>
                </a:solidFill>
                <a:latin typeface="Helvetica"/>
                <a:ea typeface="Helvetica"/>
                <a:cs typeface="Helvetica"/>
              </a:rPr>
              <a:t>*</a:t>
            </a:r>
            <a:r>
              <a:rPr lang="en-US" sz="1600" b="1" i="1" baseline="-25000" dirty="0" smtClean="0">
                <a:solidFill>
                  <a:srgbClr val="CC0000"/>
                </a:solidFill>
                <a:latin typeface="Helvetica"/>
                <a:ea typeface="Helvetica"/>
                <a:cs typeface="Helvetica"/>
              </a:rPr>
              <a:t>y</a:t>
            </a:r>
            <a:r>
              <a:rPr lang="en-US" sz="1600" b="1" i="1" dirty="0" smtClean="0">
                <a:solidFill>
                  <a:srgbClr val="CC0000"/>
                </a:solidFill>
                <a:latin typeface="Helvetica"/>
                <a:ea typeface="Helvetica"/>
                <a:cs typeface="Helvetica"/>
              </a:rPr>
              <a:t> </a:t>
            </a:r>
            <a:r>
              <a:rPr lang="en-US" sz="1600" b="1" i="1" dirty="0">
                <a:solidFill>
                  <a:srgbClr val="CC0000"/>
                </a:solidFill>
                <a:latin typeface="Helvetica"/>
                <a:ea typeface="Helvetica"/>
                <a:cs typeface="Helvetica"/>
              </a:rPr>
              <a:t>= </a:t>
            </a:r>
            <a:r>
              <a:rPr lang="en-US" sz="1600" b="1" i="1" dirty="0" smtClean="0">
                <a:solidFill>
                  <a:srgbClr val="CC0000"/>
                </a:solidFill>
                <a:latin typeface="Helvetica"/>
                <a:ea typeface="Helvetica"/>
                <a:cs typeface="Helvetica"/>
              </a:rPr>
              <a:t>16 </a:t>
            </a:r>
            <a:r>
              <a:rPr lang="en-US" sz="1600" b="1" i="1" dirty="0">
                <a:solidFill>
                  <a:srgbClr val="CC0000"/>
                </a:solidFill>
                <a:latin typeface="Symbol" pitchFamily="18" charset="2"/>
                <a:ea typeface="Helvetica"/>
                <a:cs typeface="Helvetica"/>
              </a:rPr>
              <a:t>m</a:t>
            </a:r>
            <a:r>
              <a:rPr lang="en-US" sz="1600" b="1" i="1" dirty="0">
                <a:solidFill>
                  <a:srgbClr val="CC0000"/>
                </a:solidFill>
                <a:latin typeface="Helvetica"/>
                <a:ea typeface="Helvetica"/>
                <a:cs typeface="Helvetica"/>
              </a:rPr>
              <a:t>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96942" y="3352190"/>
            <a:ext cx="1322798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solidFill>
                  <a:srgbClr val="CC0000"/>
                </a:solidFill>
                <a:latin typeface="+mn-lt"/>
              </a:rPr>
              <a:t>LHC design</a:t>
            </a:r>
            <a:endParaRPr lang="en-GB" sz="1600" b="1" i="1" kern="0" dirty="0" smtClean="0">
              <a:solidFill>
                <a:srgbClr val="CC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213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3" grpId="0" animBg="1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85" y="1548106"/>
            <a:ext cx="8061788" cy="491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progress 2010-2012</a:t>
            </a:r>
          </a:p>
        </p:txBody>
      </p:sp>
      <p:sp>
        <p:nvSpPr>
          <p:cNvPr id="3175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07FE82E0-79D8-40B6-9EF4-3A665B59A2B9}" type="slidenum">
              <a:rPr lang="en-US" smtClean="0">
                <a:latin typeface="Arial" pitchFamily="34" charset="0"/>
              </a:rPr>
              <a:pPr/>
              <a:t>24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114080" y="4880769"/>
            <a:ext cx="499037" cy="813594"/>
          </a:xfrm>
          <a:prstGeom prst="rect">
            <a:avLst/>
          </a:prstGeom>
          <a:solidFill>
            <a:schemeClr val="accent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613345" y="3889860"/>
            <a:ext cx="614480" cy="1113745"/>
          </a:xfrm>
          <a:prstGeom prst="rect">
            <a:avLst/>
          </a:prstGeom>
          <a:solidFill>
            <a:srgbClr val="FF3300">
              <a:alpha val="1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035869" y="2276850"/>
            <a:ext cx="3723746" cy="1613010"/>
          </a:xfrm>
          <a:prstGeom prst="rect">
            <a:avLst/>
          </a:prstGeom>
          <a:solidFill>
            <a:srgbClr val="00FF00">
              <a:alpha val="3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615950" y="817460"/>
            <a:ext cx="2995613" cy="920750"/>
          </a:xfrm>
          <a:prstGeom prst="rect">
            <a:avLst/>
          </a:prstGeom>
          <a:solidFill>
            <a:schemeClr val="accent1">
              <a:alpha val="40000"/>
            </a:schemeClr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+mj-lt"/>
              </a:rPr>
              <a:t>Low bunch intensity operation, first operational exp. with MPS</a:t>
            </a:r>
          </a:p>
          <a:p>
            <a:pPr algn="ctr">
              <a:defRPr/>
            </a:pPr>
            <a:endParaRPr lang="en-US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957638" y="817460"/>
            <a:ext cx="2498580" cy="903663"/>
          </a:xfrm>
          <a:prstGeom prst="rect">
            <a:avLst/>
          </a:prstGeom>
          <a:solidFill>
            <a:srgbClr val="FF3300">
              <a:alpha val="18000"/>
            </a:srgbClr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+mj-lt"/>
              </a:rPr>
              <a:t>Ramping </a:t>
            </a:r>
            <a:r>
              <a:rPr lang="en-US" dirty="0" smtClean="0">
                <a:latin typeface="+mj-lt"/>
              </a:rPr>
              <a:t>to </a:t>
            </a:r>
            <a:r>
              <a:rPr lang="en-US" dirty="0">
                <a:latin typeface="+mj-lt"/>
              </a:rPr>
              <a:t>1 </a:t>
            </a:r>
            <a:r>
              <a:rPr lang="en-US" dirty="0" smtClean="0">
                <a:latin typeface="+mj-lt"/>
              </a:rPr>
              <a:t>MJ stored energy, </a:t>
            </a:r>
            <a:r>
              <a:rPr lang="en-US" dirty="0">
                <a:latin typeface="+mj-lt"/>
              </a:rPr>
              <a:t>stability run at 1-2 MJ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799490" y="971246"/>
            <a:ext cx="1959492" cy="652719"/>
          </a:xfrm>
          <a:prstGeom prst="rect">
            <a:avLst/>
          </a:prstGeom>
          <a:solidFill>
            <a:srgbClr val="00FF00">
              <a:alpha val="32000"/>
            </a:srgbClr>
          </a:solidFill>
          <a:ln w="9525" cap="flat" cmpd="sng" algn="ctr">
            <a:solidFill>
              <a:srgbClr val="009E4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+mj-lt"/>
              </a:rPr>
              <a:t>Reach out for </a:t>
            </a:r>
            <a:r>
              <a:rPr lang="en-US" dirty="0" smtClean="0">
                <a:latin typeface="+mj-lt"/>
              </a:rPr>
              <a:t>records &amp; Higgs !</a:t>
            </a:r>
            <a:endParaRPr lang="en-US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28560" y="5118820"/>
            <a:ext cx="69691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+mj-lt"/>
              </a:rPr>
              <a:t>2010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94293" y="3390595"/>
            <a:ext cx="68421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+mj-lt"/>
              </a:rPr>
              <a:t>2011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58255" y="4158695"/>
            <a:ext cx="1958655" cy="646331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1" dirty="0">
                <a:latin typeface="+mj-lt"/>
              </a:rPr>
              <a:t>Peak luminosity evolution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46773" y="3467405"/>
            <a:ext cx="69762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latin typeface="+mj-lt"/>
              </a:rPr>
              <a:t>2012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36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luminosity 2011-2012</a:t>
            </a:r>
          </a:p>
        </p:txBody>
      </p:sp>
      <p:sp>
        <p:nvSpPr>
          <p:cNvPr id="1536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241423-1801-4030-82BA-6DB28763E7CE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8" name="TextBox 7"/>
          <p:cNvSpPr txBox="1"/>
          <p:nvPr/>
        </p:nvSpPr>
        <p:spPr>
          <a:xfrm>
            <a:off x="424260" y="855865"/>
            <a:ext cx="7527925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7338" indent="-287338">
              <a:spcBef>
                <a:spcPts val="1600"/>
              </a:spcBef>
              <a:buClr>
                <a:srgbClr val="0000FF"/>
              </a:buClr>
              <a:buSzPct val="80000"/>
              <a:defRPr/>
            </a:pPr>
            <a:r>
              <a:rPr lang="en-US" sz="2000" dirty="0" smtClean="0">
                <a:latin typeface="+mj-lt"/>
              </a:rPr>
              <a:t>Over the last 2 years the luminosity was progressively increased:</a:t>
            </a:r>
            <a:endParaRPr lang="en-US" sz="2000" b="1" baseline="30000" dirty="0" smtClean="0">
              <a:latin typeface="+mj-lt"/>
            </a:endParaRPr>
          </a:p>
          <a:p>
            <a:pPr marL="538163" lvl="1" indent="-274638">
              <a:spcBef>
                <a:spcPts val="6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i="1" dirty="0" smtClean="0">
                <a:solidFill>
                  <a:srgbClr val="0000FF"/>
                </a:solidFill>
                <a:latin typeface="+mj-lt"/>
              </a:rPr>
              <a:t>Through the beam intensity (mainly 2011),</a:t>
            </a:r>
          </a:p>
          <a:p>
            <a:pPr marL="538163" lvl="1" indent="-274638">
              <a:spcBef>
                <a:spcPts val="6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i="1" dirty="0" smtClean="0">
                <a:solidFill>
                  <a:srgbClr val="D60093"/>
                </a:solidFill>
                <a:latin typeface="+mj-lt"/>
              </a:rPr>
              <a:t>By beam size (</a:t>
            </a:r>
            <a:r>
              <a:rPr lang="en-US" i="1" dirty="0" smtClean="0">
                <a:solidFill>
                  <a:srgbClr val="D60093"/>
                </a:solidFill>
                <a:latin typeface="Symbol" pitchFamily="18" charset="2"/>
              </a:rPr>
              <a:t>b</a:t>
            </a:r>
            <a:r>
              <a:rPr lang="en-US" i="1" dirty="0" smtClean="0">
                <a:solidFill>
                  <a:srgbClr val="D60093"/>
                </a:solidFill>
                <a:latin typeface="+mj-lt"/>
              </a:rPr>
              <a:t>*) reduction at the IP.	</a:t>
            </a:r>
            <a:endParaRPr lang="en-US" i="1" dirty="0">
              <a:solidFill>
                <a:srgbClr val="D60093"/>
              </a:solidFill>
              <a:latin typeface="+mj-lt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037" y="1969610"/>
            <a:ext cx="6413363" cy="4337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72850" y="2056423"/>
            <a:ext cx="1082348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b="1" kern="0" dirty="0" smtClean="0">
                <a:solidFill>
                  <a:srgbClr val="008E40"/>
                </a:solidFill>
                <a:latin typeface="+mn-lt"/>
              </a:rPr>
              <a:t>3.5 </a:t>
            </a:r>
            <a:r>
              <a:rPr lang="en-US" sz="2000" b="1" kern="0" dirty="0" err="1" smtClean="0">
                <a:solidFill>
                  <a:srgbClr val="008E40"/>
                </a:solidFill>
                <a:latin typeface="+mn-lt"/>
              </a:rPr>
              <a:t>TeV</a:t>
            </a:r>
            <a:endParaRPr lang="en-GB" sz="2000" b="1" kern="0" dirty="0" smtClean="0">
              <a:solidFill>
                <a:srgbClr val="008E4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5745" y="2068765"/>
            <a:ext cx="869149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b="1" kern="0" dirty="0" smtClean="0">
                <a:solidFill>
                  <a:srgbClr val="008E40"/>
                </a:solidFill>
                <a:latin typeface="+mn-lt"/>
              </a:rPr>
              <a:t>4 </a:t>
            </a:r>
            <a:r>
              <a:rPr lang="en-US" sz="2000" b="1" kern="0" dirty="0" err="1" smtClean="0">
                <a:solidFill>
                  <a:srgbClr val="008E40"/>
                </a:solidFill>
                <a:latin typeface="+mn-lt"/>
              </a:rPr>
              <a:t>TeV</a:t>
            </a:r>
            <a:endParaRPr lang="en-GB" sz="2000" b="1" kern="0" dirty="0" smtClean="0">
              <a:solidFill>
                <a:srgbClr val="008E4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27793" y="6078945"/>
            <a:ext cx="755335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b="1" kern="0" dirty="0" smtClean="0">
                <a:solidFill>
                  <a:srgbClr val="C00000"/>
                </a:solidFill>
                <a:latin typeface="+mn-lt"/>
              </a:rPr>
              <a:t>2011</a:t>
            </a:r>
            <a:endParaRPr lang="en-GB" sz="2000" b="1" kern="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08012" y="6107528"/>
            <a:ext cx="755335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b="1" kern="0" dirty="0" smtClean="0">
                <a:solidFill>
                  <a:srgbClr val="C00000"/>
                </a:solidFill>
                <a:latin typeface="+mn-lt"/>
              </a:rPr>
              <a:t>2012</a:t>
            </a:r>
            <a:endParaRPr lang="en-GB" sz="2000" b="1" kern="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Right Arrow 4"/>
          <p:cNvSpPr/>
          <p:nvPr/>
        </p:nvSpPr>
        <p:spPr bwMode="auto">
          <a:xfrm rot="19172232">
            <a:off x="1945345" y="4856274"/>
            <a:ext cx="1209296" cy="23179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1467" y="4120290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solidFill>
                  <a:srgbClr val="0000FF"/>
                </a:solidFill>
                <a:latin typeface="+mn-lt"/>
              </a:rPr>
              <a:t>Increase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solidFill>
                  <a:srgbClr val="0000FF"/>
                </a:solidFill>
                <a:latin typeface="+mn-lt"/>
              </a:rPr>
              <a:t>N &amp; k</a:t>
            </a:r>
            <a:endParaRPr lang="en-GB" sz="1600" b="1" i="1" kern="0" dirty="0" smtClean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4" name="Right Arrow 13"/>
          <p:cNvSpPr/>
          <p:nvPr/>
        </p:nvSpPr>
        <p:spPr bwMode="auto">
          <a:xfrm rot="5400000">
            <a:off x="2967329" y="3748087"/>
            <a:ext cx="508418" cy="272601"/>
          </a:xfrm>
          <a:prstGeom prst="rightArrow">
            <a:avLst/>
          </a:prstGeom>
          <a:solidFill>
            <a:srgbClr val="FF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98130" y="2814520"/>
            <a:ext cx="1349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solidFill>
                  <a:srgbClr val="D60093"/>
                </a:solidFill>
                <a:latin typeface="+mn-lt"/>
              </a:rPr>
              <a:t>Reduce </a:t>
            </a:r>
            <a:r>
              <a:rPr lang="en-US" sz="1600" b="1" i="1" kern="0" dirty="0">
                <a:solidFill>
                  <a:srgbClr val="D60093"/>
                </a:solidFill>
                <a:latin typeface="Symbol" pitchFamily="18" charset="2"/>
              </a:rPr>
              <a:t>b</a:t>
            </a:r>
            <a:r>
              <a:rPr lang="en-US" sz="1600" b="1" i="1" kern="0" dirty="0" smtClean="0">
                <a:solidFill>
                  <a:srgbClr val="D60093"/>
                </a:solidFill>
                <a:latin typeface="Symbol" pitchFamily="18" charset="2"/>
              </a:rPr>
              <a:t>*</a:t>
            </a:r>
            <a:r>
              <a:rPr lang="en-US" sz="1600" b="1" i="1" kern="0" dirty="0" smtClean="0">
                <a:solidFill>
                  <a:srgbClr val="D60093"/>
                </a:solidFill>
                <a:latin typeface="+mn-lt"/>
              </a:rPr>
              <a:t> by 30%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solidFill>
                  <a:srgbClr val="D60093"/>
                </a:solidFill>
                <a:latin typeface="+mn-lt"/>
              </a:rPr>
              <a:t>1.5m </a:t>
            </a:r>
            <a:r>
              <a:rPr lang="en-US" sz="1600" b="1" i="1" kern="0" dirty="0" smtClean="0">
                <a:solidFill>
                  <a:srgbClr val="D60093"/>
                </a:solidFill>
                <a:latin typeface="+mn-lt"/>
                <a:sym typeface="Wingdings" pitchFamily="2" charset="2"/>
              </a:rPr>
              <a:t> 1m</a:t>
            </a:r>
            <a:endParaRPr lang="en-GB" sz="1600" b="1" i="1" kern="0" dirty="0" smtClean="0">
              <a:solidFill>
                <a:srgbClr val="D60093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0710" y="2392065"/>
            <a:ext cx="1349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solidFill>
                  <a:srgbClr val="D60093"/>
                </a:solidFill>
                <a:latin typeface="+mn-lt"/>
              </a:rPr>
              <a:t>Reduce </a:t>
            </a:r>
            <a:r>
              <a:rPr lang="en-US" sz="1600" b="1" i="1" kern="0" dirty="0">
                <a:solidFill>
                  <a:srgbClr val="D60093"/>
                </a:solidFill>
                <a:latin typeface="Symbol" pitchFamily="18" charset="2"/>
              </a:rPr>
              <a:t>b</a:t>
            </a:r>
            <a:r>
              <a:rPr lang="en-US" sz="1600" b="1" i="1" kern="0" dirty="0" smtClean="0">
                <a:solidFill>
                  <a:srgbClr val="D60093"/>
                </a:solidFill>
                <a:latin typeface="Symbol" pitchFamily="18" charset="2"/>
              </a:rPr>
              <a:t>*</a:t>
            </a:r>
            <a:r>
              <a:rPr lang="en-US" sz="1600" b="1" i="1" kern="0" dirty="0" smtClean="0">
                <a:solidFill>
                  <a:srgbClr val="D60093"/>
                </a:solidFill>
                <a:latin typeface="+mn-lt"/>
              </a:rPr>
              <a:t> by 40%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solidFill>
                  <a:srgbClr val="D60093"/>
                </a:solidFill>
                <a:latin typeface="+mn-lt"/>
              </a:rPr>
              <a:t>1m </a:t>
            </a:r>
            <a:r>
              <a:rPr lang="en-US" sz="1600" b="1" i="1" kern="0" dirty="0" smtClean="0">
                <a:solidFill>
                  <a:srgbClr val="D60093"/>
                </a:solidFill>
                <a:latin typeface="+mn-lt"/>
                <a:sym typeface="Wingdings" pitchFamily="2" charset="2"/>
              </a:rPr>
              <a:t> 0.6m</a:t>
            </a:r>
            <a:endParaRPr lang="en-GB" sz="1600" b="1" i="1" kern="0" dirty="0" smtClean="0">
              <a:solidFill>
                <a:srgbClr val="D60093"/>
              </a:solidFill>
              <a:latin typeface="+mn-lt"/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5400000">
            <a:off x="4338877" y="3460945"/>
            <a:ext cx="508418" cy="272601"/>
          </a:xfrm>
          <a:prstGeom prst="rightArrow">
            <a:avLst/>
          </a:prstGeom>
          <a:solidFill>
            <a:srgbClr val="FF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19836419">
            <a:off x="5515671" y="3387068"/>
            <a:ext cx="1209296" cy="23179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01695" y="3851455"/>
            <a:ext cx="135994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solidFill>
                  <a:srgbClr val="0000FF"/>
                </a:solidFill>
                <a:latin typeface="+mn-lt"/>
              </a:rPr>
              <a:t>Increase N</a:t>
            </a:r>
            <a:endParaRPr lang="en-GB" sz="1600" b="1" i="1" kern="0" dirty="0" smtClean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06730" y="1338844"/>
            <a:ext cx="1838718" cy="707886"/>
          </a:xfrm>
          <a:prstGeom prst="rect">
            <a:avLst/>
          </a:prstGeom>
          <a:solidFill>
            <a:srgbClr val="FF9966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solidFill>
                  <a:schemeClr val="bg1"/>
                </a:solidFill>
                <a:latin typeface="+mn-lt"/>
              </a:rPr>
              <a:t>Limited by beam stability  </a:t>
            </a:r>
            <a:endParaRPr lang="en-GB" sz="2000" kern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Bent Arrow 12"/>
          <p:cNvSpPr/>
          <p:nvPr/>
        </p:nvSpPr>
        <p:spPr bwMode="auto">
          <a:xfrm>
            <a:off x="6110409" y="1409863"/>
            <a:ext cx="691611" cy="607601"/>
          </a:xfrm>
          <a:prstGeom prst="bentArrow">
            <a:avLst/>
          </a:prstGeom>
          <a:solidFill>
            <a:srgbClr val="FF9966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4" grpId="0" animBg="1"/>
      <p:bldP spid="15" grpId="0"/>
      <p:bldP spid="16" grpId="0"/>
      <p:bldP spid="17" grpId="0" animBg="1"/>
      <p:bldP spid="18" grpId="0" animBg="1"/>
      <p:bldP spid="19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production 2011-2012</a:t>
            </a:r>
          </a:p>
        </p:txBody>
      </p:sp>
      <p:sp>
        <p:nvSpPr>
          <p:cNvPr id="1536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241423-1801-4030-82BA-6DB28763E7CE}" type="slidenum">
              <a:rPr lang="en-US" smtClean="0"/>
              <a:pPr/>
              <a:t>26</a:t>
            </a:fld>
            <a:endParaRPr lang="en-US" smtClean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71" y="2238445"/>
            <a:ext cx="5692451" cy="3850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jwenning\AppData\Local\Temp\char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010" y="829566"/>
            <a:ext cx="2968250" cy="322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7751" y="842266"/>
            <a:ext cx="6049714" cy="16466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  <a:buClr>
                <a:srgbClr val="0000FF"/>
              </a:buClr>
              <a:buSzPct val="80000"/>
              <a:defRPr/>
            </a:pPr>
            <a:r>
              <a:rPr lang="en-US" sz="2000" dirty="0" smtClean="0">
                <a:latin typeface="+mj-lt"/>
              </a:rPr>
              <a:t>The integrated luminosity of both ATLAS/CMS reaches now </a:t>
            </a:r>
            <a:r>
              <a:rPr lang="en-US" sz="2000" dirty="0" smtClean="0">
                <a:solidFill>
                  <a:srgbClr val="0000FF"/>
                </a:solidFill>
                <a:latin typeface="+mj-lt"/>
              </a:rPr>
              <a:t>~</a:t>
            </a:r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28 fb</a:t>
            </a:r>
            <a:r>
              <a:rPr lang="en-US" sz="2000" b="1" baseline="30000" dirty="0" smtClean="0">
                <a:solidFill>
                  <a:srgbClr val="0000FF"/>
                </a:solidFill>
                <a:latin typeface="+mj-lt"/>
              </a:rPr>
              <a:t>-1 </a:t>
            </a:r>
            <a:r>
              <a:rPr lang="en-US" sz="2000" dirty="0" smtClean="0">
                <a:latin typeface="+mj-lt"/>
              </a:rPr>
              <a:t>or</a:t>
            </a:r>
            <a:r>
              <a:rPr lang="en-US" sz="2000" b="1" dirty="0" smtClean="0">
                <a:latin typeface="+mj-lt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~2×10</a:t>
            </a:r>
            <a:r>
              <a:rPr lang="en-US" sz="2000" b="1" baseline="30000" dirty="0" smtClean="0">
                <a:solidFill>
                  <a:srgbClr val="0000FF"/>
                </a:solidFill>
                <a:latin typeface="+mj-lt"/>
              </a:rPr>
              <a:t>15</a:t>
            </a:r>
            <a:r>
              <a:rPr lang="en-US" sz="2000" b="1" dirty="0" smtClean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inelastic </a:t>
            </a:r>
            <a:r>
              <a:rPr lang="en-US" sz="2000" dirty="0" err="1" smtClean="0">
                <a:latin typeface="+mj-lt"/>
              </a:rPr>
              <a:t>pp</a:t>
            </a:r>
            <a:r>
              <a:rPr lang="en-US" sz="2000" dirty="0" smtClean="0">
                <a:latin typeface="+mj-lt"/>
              </a:rPr>
              <a:t> interactions in each detector.</a:t>
            </a:r>
          </a:p>
          <a:p>
            <a:pPr marL="538163" lvl="1" indent="-274638">
              <a:spcBef>
                <a:spcPts val="6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i="1" dirty="0" smtClean="0">
                <a:solidFill>
                  <a:srgbClr val="0000FF"/>
                </a:solidFill>
                <a:latin typeface="+mj-lt"/>
              </a:rPr>
              <a:t>We spend 37% of the scheduled time delivering collisions to the experiments (‘stable beams’).</a:t>
            </a:r>
            <a:endParaRPr lang="en-US" b="1" i="1" dirty="0" smtClean="0">
              <a:solidFill>
                <a:srgbClr val="0000FF"/>
              </a:solidFill>
              <a:latin typeface="+mj-lt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3355729" y="3581837"/>
            <a:ext cx="755411" cy="78476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206" y="2814520"/>
            <a:ext cx="1557024" cy="92274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07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2012 versus Design</a:t>
            </a:r>
            <a:endParaRPr lang="en-GB" dirty="0"/>
          </a:p>
        </p:txBody>
      </p:sp>
      <p:pic>
        <p:nvPicPr>
          <p:cNvPr id="4" name="Picture 3" descr="Cern_complex.jpg"/>
          <p:cNvPicPr>
            <a:picLocks noChangeAspect="1"/>
          </p:cNvPicPr>
          <p:nvPr/>
        </p:nvPicPr>
        <p:blipFill>
          <a:blip r:embed="rId2" cstate="print">
            <a:lum/>
          </a:blip>
          <a:srcRect l="14167" t="10608" r="10000" b="23385"/>
          <a:stretch>
            <a:fillRect/>
          </a:stretch>
        </p:blipFill>
        <p:spPr>
          <a:xfrm>
            <a:off x="533400" y="1043872"/>
            <a:ext cx="8296275" cy="5105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16117" y="906836"/>
            <a:ext cx="8710863" cy="5242436"/>
          </a:xfrm>
          <a:prstGeom prst="rect">
            <a:avLst/>
          </a:prstGeom>
          <a:solidFill>
            <a:schemeClr val="bg1">
              <a:alpha val="9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831923"/>
              </p:ext>
            </p:extLst>
          </p:nvPr>
        </p:nvGraphicFramePr>
        <p:xfrm>
          <a:off x="436345" y="1239915"/>
          <a:ext cx="6187975" cy="3770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6935"/>
                <a:gridCol w="1971040"/>
              </a:tblGrid>
              <a:tr h="418998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061BBA"/>
                          </a:solidFill>
                          <a:effectLst/>
                        </a:rPr>
                        <a:t>Collision energy:</a:t>
                      </a:r>
                      <a:endParaRPr lang="en-GB" sz="2000" dirty="0">
                        <a:solidFill>
                          <a:srgbClr val="061BBA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rgbClr val="061BBA"/>
                          </a:solidFill>
                          <a:effectLst/>
                        </a:rPr>
                        <a:t>7+7 TeV</a:t>
                      </a:r>
                      <a:endParaRPr lang="en-GB" sz="2000" dirty="0">
                        <a:solidFill>
                          <a:srgbClr val="061BBA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</a:tr>
              <a:tr h="418998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061BBA"/>
                          </a:solidFill>
                          <a:effectLst/>
                        </a:rPr>
                        <a:t>Bunch spacing (ns):</a:t>
                      </a:r>
                      <a:endParaRPr lang="en-GB" sz="2000" b="1" dirty="0">
                        <a:solidFill>
                          <a:srgbClr val="061BBA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61BBA"/>
                          </a:solidFill>
                          <a:effectLst/>
                        </a:rPr>
                        <a:t>25</a:t>
                      </a:r>
                    </a:p>
                  </a:txBody>
                  <a:tcPr>
                    <a:noFill/>
                  </a:tcPr>
                </a:tc>
              </a:tr>
              <a:tr h="418998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061BBA"/>
                          </a:solidFill>
                          <a:effectLst/>
                        </a:rPr>
                        <a:t>Number of bunches k:</a:t>
                      </a:r>
                      <a:endParaRPr lang="en-GB" sz="2000" dirty="0">
                        <a:solidFill>
                          <a:srgbClr val="061BBA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61BBA"/>
                          </a:solidFill>
                          <a:effectLst/>
                        </a:rPr>
                        <a:t>2808</a:t>
                      </a:r>
                    </a:p>
                  </a:txBody>
                  <a:tcPr>
                    <a:noFill/>
                  </a:tcPr>
                </a:tc>
              </a:tr>
              <a:tr h="418998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061BBA"/>
                          </a:solidFill>
                          <a:effectLst/>
                        </a:rPr>
                        <a:t>Number of particles per bunch</a:t>
                      </a:r>
                      <a:r>
                        <a:rPr lang="en-US" sz="2000" b="1" baseline="0" dirty="0" smtClean="0">
                          <a:solidFill>
                            <a:srgbClr val="061BBA"/>
                          </a:solidFill>
                          <a:effectLst/>
                        </a:rPr>
                        <a:t> N</a:t>
                      </a:r>
                      <a:r>
                        <a:rPr lang="en-US" sz="2000" b="1" dirty="0" smtClean="0">
                          <a:solidFill>
                            <a:srgbClr val="061BBA"/>
                          </a:solidFill>
                          <a:effectLst/>
                        </a:rPr>
                        <a:t>:</a:t>
                      </a:r>
                      <a:endParaRPr lang="en-GB" sz="2000" dirty="0">
                        <a:solidFill>
                          <a:srgbClr val="061BBA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rgbClr val="061BBA"/>
                          </a:solidFill>
                          <a:effectLst/>
                        </a:rPr>
                        <a:t>1.15×10</a:t>
                      </a:r>
                      <a:r>
                        <a:rPr lang="en-US" sz="2000" b="1" baseline="30000" dirty="0" smtClean="0">
                          <a:solidFill>
                            <a:srgbClr val="061BBA"/>
                          </a:solidFill>
                          <a:effectLst/>
                        </a:rPr>
                        <a:t>11</a:t>
                      </a:r>
                    </a:p>
                  </a:txBody>
                  <a:tcPr>
                    <a:noFill/>
                  </a:tcPr>
                </a:tc>
              </a:tr>
              <a:tr h="418998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061BBA"/>
                          </a:solidFill>
                          <a:effectLst/>
                        </a:rPr>
                        <a:t>Beam </a:t>
                      </a:r>
                      <a:r>
                        <a:rPr lang="en-US" sz="2000" b="1" dirty="0" err="1" smtClean="0">
                          <a:solidFill>
                            <a:srgbClr val="061BBA"/>
                          </a:solidFill>
                          <a:effectLst/>
                        </a:rPr>
                        <a:t>emittance</a:t>
                      </a:r>
                      <a:r>
                        <a:rPr lang="en-US" sz="2000" b="1" dirty="0" smtClean="0">
                          <a:solidFill>
                            <a:srgbClr val="061BBA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061BBA"/>
                          </a:solidFill>
                          <a:effectLst/>
                          <a:latin typeface="Symbol" pitchFamily="18" charset="2"/>
                        </a:rPr>
                        <a:t>e (m</a:t>
                      </a:r>
                      <a:r>
                        <a:rPr lang="en-US" sz="2000" b="1" dirty="0" smtClean="0">
                          <a:solidFill>
                            <a:srgbClr val="061BBA"/>
                          </a:solidFill>
                          <a:effectLst/>
                          <a:latin typeface="+mj-lt"/>
                        </a:rPr>
                        <a:t>m</a:t>
                      </a:r>
                      <a:r>
                        <a:rPr lang="en-US" sz="2000" b="1" dirty="0" smtClean="0">
                          <a:solidFill>
                            <a:srgbClr val="061BBA"/>
                          </a:solidFill>
                          <a:effectLst/>
                          <a:latin typeface="Symbol" pitchFamily="18" charset="2"/>
                        </a:rPr>
                        <a:t>)</a:t>
                      </a:r>
                      <a:r>
                        <a:rPr lang="en-US" sz="2000" b="1" dirty="0" smtClean="0">
                          <a:solidFill>
                            <a:srgbClr val="061BBA"/>
                          </a:solidFill>
                          <a:effectLst/>
                        </a:rPr>
                        <a:t>:</a:t>
                      </a:r>
                      <a:endParaRPr lang="en-GB" sz="2000" b="1" dirty="0">
                        <a:solidFill>
                          <a:srgbClr val="061BBA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rgbClr val="061BBA"/>
                          </a:solidFill>
                          <a:effectLst/>
                        </a:rPr>
                        <a:t>3.75</a:t>
                      </a:r>
                      <a:endParaRPr lang="en-GB" sz="2000" b="1" dirty="0">
                        <a:solidFill>
                          <a:srgbClr val="061BBA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</a:tr>
              <a:tr h="418998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061BBA"/>
                          </a:solidFill>
                          <a:effectLst/>
                        </a:rPr>
                        <a:t>Beam size at ATLAS/CMS (</a:t>
                      </a:r>
                      <a:r>
                        <a:rPr lang="en-US" sz="2000" b="1" dirty="0" smtClean="0">
                          <a:solidFill>
                            <a:srgbClr val="061BBA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lang="en-US" sz="2000" b="1" kern="1200" dirty="0" smtClean="0">
                          <a:solidFill>
                            <a:srgbClr val="061BB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2000" b="1" dirty="0" smtClean="0">
                          <a:solidFill>
                            <a:srgbClr val="061BBA"/>
                          </a:solidFill>
                          <a:effectLst/>
                        </a:rPr>
                        <a:t>):</a:t>
                      </a:r>
                      <a:endParaRPr lang="en-GB" sz="2000" b="1" dirty="0">
                        <a:solidFill>
                          <a:srgbClr val="061BBA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rgbClr val="061BBA"/>
                          </a:solidFill>
                          <a:effectLst/>
                        </a:rPr>
                        <a:t>16</a:t>
                      </a:r>
                      <a:endParaRPr lang="en-GB" sz="2000" b="1" dirty="0">
                        <a:solidFill>
                          <a:srgbClr val="061BBA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</a:tr>
              <a:tr h="418998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061BBA"/>
                          </a:solidFill>
                          <a:effectLst/>
                        </a:rPr>
                        <a:t>Circulating beam current:</a:t>
                      </a:r>
                      <a:endParaRPr lang="en-GB" sz="2000" dirty="0">
                        <a:solidFill>
                          <a:srgbClr val="061BBA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rgbClr val="061BBA"/>
                          </a:solidFill>
                          <a:effectLst/>
                        </a:rPr>
                        <a:t>0.58 A</a:t>
                      </a:r>
                      <a:endParaRPr lang="en-GB" sz="2000" dirty="0">
                        <a:solidFill>
                          <a:srgbClr val="061BBA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</a:tr>
              <a:tr h="418998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061BBA"/>
                          </a:solidFill>
                          <a:effectLst/>
                        </a:rPr>
                        <a:t>Stored energy per beam:</a:t>
                      </a:r>
                      <a:endParaRPr lang="en-GB" sz="2000" dirty="0">
                        <a:solidFill>
                          <a:srgbClr val="061BBA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61BBA"/>
                          </a:solidFill>
                          <a:effectLst/>
                        </a:rPr>
                        <a:t>360 MJ</a:t>
                      </a:r>
                    </a:p>
                  </a:txBody>
                  <a:tcPr>
                    <a:noFill/>
                  </a:tcPr>
                </a:tc>
              </a:tr>
              <a:tr h="41899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61BBA"/>
                          </a:solidFill>
                          <a:effectLst/>
                        </a:rPr>
                        <a:t>Peak luminosity (cm</a:t>
                      </a:r>
                      <a:r>
                        <a:rPr lang="en-US" sz="2000" b="1" baseline="30000" dirty="0" smtClean="0">
                          <a:solidFill>
                            <a:srgbClr val="061BBA"/>
                          </a:solidFill>
                          <a:effectLst/>
                        </a:rPr>
                        <a:t>-2</a:t>
                      </a:r>
                      <a:r>
                        <a:rPr lang="en-US" sz="2000" b="1" dirty="0" smtClean="0">
                          <a:solidFill>
                            <a:srgbClr val="061BBA"/>
                          </a:solidFill>
                          <a:effectLst/>
                        </a:rPr>
                        <a:t>s</a:t>
                      </a:r>
                      <a:r>
                        <a:rPr lang="en-US" sz="2000" b="1" baseline="30000" dirty="0" smtClean="0">
                          <a:solidFill>
                            <a:srgbClr val="061BBA"/>
                          </a:solidFill>
                          <a:effectLst/>
                        </a:rPr>
                        <a:t>-1</a:t>
                      </a:r>
                      <a:r>
                        <a:rPr lang="en-US" sz="2000" b="1" dirty="0" smtClean="0">
                          <a:solidFill>
                            <a:srgbClr val="061BBA"/>
                          </a:solidFill>
                          <a:effectLst/>
                        </a:rPr>
                        <a:t>):</a:t>
                      </a:r>
                      <a:endParaRPr lang="en-GB" sz="2000" dirty="0">
                        <a:solidFill>
                          <a:srgbClr val="061BBA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rgbClr val="061BBA"/>
                          </a:solidFill>
                          <a:effectLst/>
                        </a:rPr>
                        <a:t>10</a:t>
                      </a:r>
                      <a:r>
                        <a:rPr lang="en-US" sz="2000" b="1" baseline="30000" dirty="0" smtClean="0">
                          <a:solidFill>
                            <a:srgbClr val="061BBA"/>
                          </a:solidFill>
                          <a:effectLst/>
                        </a:rPr>
                        <a:t>34</a:t>
                      </a:r>
                      <a:endParaRPr lang="en-GB" sz="2000" dirty="0">
                        <a:solidFill>
                          <a:srgbClr val="061BBA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583732"/>
              </p:ext>
            </p:extLst>
          </p:nvPr>
        </p:nvGraphicFramePr>
        <p:xfrm>
          <a:off x="6685916" y="855865"/>
          <a:ext cx="2143759" cy="4189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3759"/>
              </a:tblGrid>
              <a:tr h="418998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  <a:effectLst/>
                        </a:rPr>
                        <a:t>2012</a:t>
                      </a:r>
                      <a:endParaRPr lang="en-GB" sz="20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</a:tr>
              <a:tr h="418998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effectLst/>
                        </a:rPr>
                        <a:t>4+4</a:t>
                      </a:r>
                      <a:r>
                        <a:rPr lang="en-GB" sz="2000" b="1" baseline="0" dirty="0" smtClean="0">
                          <a:solidFill>
                            <a:srgbClr val="FF0000"/>
                          </a:solidFill>
                          <a:effectLst/>
                        </a:rPr>
                        <a:t> TeV</a:t>
                      </a:r>
                      <a:endParaRPr lang="en-GB" sz="20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</a:tr>
              <a:tr h="41899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</a:rPr>
                        <a:t>50</a:t>
                      </a:r>
                    </a:p>
                  </a:txBody>
                  <a:tcPr>
                    <a:noFill/>
                  </a:tcPr>
                </a:tc>
              </a:tr>
              <a:tr h="41899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</a:rPr>
                        <a:t>1374</a:t>
                      </a:r>
                    </a:p>
                  </a:txBody>
                  <a:tcPr>
                    <a:noFill/>
                  </a:tcPr>
                </a:tc>
              </a:tr>
              <a:tr h="418998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08E40"/>
                          </a:solidFill>
                          <a:effectLst/>
                        </a:rPr>
                        <a:t>1.6×10</a:t>
                      </a:r>
                      <a:r>
                        <a:rPr lang="en-GB" sz="2000" b="1" baseline="30000" dirty="0" smtClean="0">
                          <a:solidFill>
                            <a:srgbClr val="008E40"/>
                          </a:solidFill>
                          <a:effectLst/>
                        </a:rPr>
                        <a:t>11</a:t>
                      </a:r>
                      <a:endParaRPr lang="en-GB" sz="2000" b="1" baseline="30000" dirty="0">
                        <a:solidFill>
                          <a:srgbClr val="008E40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</a:tr>
              <a:tr h="41899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8E40"/>
                          </a:solidFill>
                          <a:effectLst/>
                        </a:rPr>
                        <a:t>2.3</a:t>
                      </a:r>
                      <a:endParaRPr lang="en-GB" sz="20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</a:tr>
              <a:tr h="41899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</a:rPr>
                        <a:t>18</a:t>
                      </a:r>
                      <a:endParaRPr lang="en-GB" sz="20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</a:tr>
              <a:tr h="418998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effectLst/>
                        </a:rPr>
                        <a:t>0.42 A</a:t>
                      </a:r>
                      <a:endParaRPr lang="en-GB" sz="20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</a:tr>
              <a:tr h="41899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</a:rPr>
                        <a:t>140 MJ</a:t>
                      </a:r>
                    </a:p>
                  </a:txBody>
                  <a:tcPr>
                    <a:noFill/>
                  </a:tcPr>
                </a:tc>
              </a:tr>
              <a:tr h="418998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08E40"/>
                          </a:solidFill>
                          <a:effectLst/>
                        </a:rPr>
                        <a:t>7.7×</a:t>
                      </a:r>
                      <a:r>
                        <a:rPr lang="en-US" sz="2000" b="1" dirty="0" smtClean="0">
                          <a:solidFill>
                            <a:srgbClr val="008E40"/>
                          </a:solidFill>
                          <a:effectLst/>
                        </a:rPr>
                        <a:t>10</a:t>
                      </a:r>
                      <a:r>
                        <a:rPr lang="en-US" sz="2000" b="1" baseline="30000" dirty="0" smtClean="0">
                          <a:solidFill>
                            <a:srgbClr val="008E40"/>
                          </a:solidFill>
                          <a:effectLst/>
                        </a:rPr>
                        <a:t>33</a:t>
                      </a:r>
                      <a:endParaRPr lang="en-GB" sz="20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77145" y="5310845"/>
            <a:ext cx="5705408" cy="461665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400" b="1" kern="0" dirty="0" smtClean="0">
                <a:latin typeface="+mn-lt"/>
                <a:sym typeface="Wingdings" pitchFamily="2" charset="2"/>
              </a:rPr>
              <a:t>2012 peak L scaled to 7 </a:t>
            </a:r>
            <a:r>
              <a:rPr lang="en-US" sz="2400" b="1" kern="0" dirty="0" err="1" smtClean="0">
                <a:latin typeface="+mn-lt"/>
                <a:sym typeface="Wingdings" pitchFamily="2" charset="2"/>
              </a:rPr>
              <a:t>TeV</a:t>
            </a:r>
            <a:r>
              <a:rPr lang="en-US" sz="2400" b="1" kern="0" dirty="0" smtClean="0">
                <a:latin typeface="+mn-lt"/>
                <a:sym typeface="Wingdings" pitchFamily="2" charset="2"/>
              </a:rPr>
              <a:t> : </a:t>
            </a:r>
            <a:r>
              <a:rPr lang="en-US" sz="2400" b="1" kern="0" dirty="0" smtClean="0">
                <a:solidFill>
                  <a:srgbClr val="008E40"/>
                </a:solidFill>
                <a:latin typeface="+mn-lt"/>
                <a:sym typeface="Wingdings" pitchFamily="2" charset="2"/>
              </a:rPr>
              <a:t>~2x10</a:t>
            </a:r>
            <a:r>
              <a:rPr lang="en-US" sz="2400" b="1" kern="0" baseline="30000" dirty="0" smtClean="0">
                <a:solidFill>
                  <a:srgbClr val="008E40"/>
                </a:solidFill>
                <a:latin typeface="+mn-lt"/>
                <a:sym typeface="Wingdings" pitchFamily="2" charset="2"/>
              </a:rPr>
              <a:t>34</a:t>
            </a:r>
            <a:r>
              <a:rPr lang="en-US" sz="2400" b="1" kern="0" dirty="0" smtClean="0">
                <a:solidFill>
                  <a:srgbClr val="008E40"/>
                </a:solidFill>
                <a:latin typeface="+mn-lt"/>
                <a:sym typeface="Wingdings" pitchFamily="2" charset="2"/>
              </a:rPr>
              <a:t> </a:t>
            </a:r>
            <a:endParaRPr lang="en-GB" sz="2400" b="1" kern="0" dirty="0" smtClean="0">
              <a:solidFill>
                <a:srgbClr val="008E40"/>
              </a:solidFill>
              <a:latin typeface="+mn-lt"/>
            </a:endParaRPr>
          </a:p>
        </p:txBody>
      </p:sp>
      <p:sp>
        <p:nvSpPr>
          <p:cNvPr id="11" name="Bent Arrow 10"/>
          <p:cNvSpPr/>
          <p:nvPr/>
        </p:nvSpPr>
        <p:spPr bwMode="auto">
          <a:xfrm rot="10800000">
            <a:off x="6991516" y="5042010"/>
            <a:ext cx="813816" cy="739682"/>
          </a:xfrm>
          <a:prstGeom prst="ben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37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</a:p>
        </p:txBody>
      </p:sp>
      <p:sp>
        <p:nvSpPr>
          <p:cNvPr id="1024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579BE2F-DB50-40EC-BFFE-E0B3089C6DEC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6" name="TextBox 5"/>
          <p:cNvSpPr txBox="1"/>
          <p:nvPr/>
        </p:nvSpPr>
        <p:spPr>
          <a:xfrm>
            <a:off x="921170" y="1086295"/>
            <a:ext cx="7581900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8000"/>
                  </a:srgbClr>
                </a:solidFill>
                <a:latin typeface="+mn-lt"/>
              </a:rPr>
              <a:t>Introduction 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4000"/>
                  </a:srgbClr>
                </a:solidFill>
                <a:latin typeface="+mn-lt"/>
              </a:rPr>
              <a:t>LHC magnets and early commissioning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9000"/>
                  </a:srgbClr>
                </a:solidFill>
                <a:latin typeface="+mn-lt"/>
              </a:rPr>
              <a:t>LHC performance 2010-2012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+mj-lt"/>
              </a:rPr>
              <a:t>Mastering the </a:t>
            </a:r>
            <a:r>
              <a:rPr lang="en-US" sz="2800" b="1" dirty="0" smtClean="0">
                <a:solidFill>
                  <a:srgbClr val="0000FF"/>
                </a:solidFill>
                <a:latin typeface="+mj-lt"/>
              </a:rPr>
              <a:t>challenges</a:t>
            </a:r>
            <a:endParaRPr lang="en-US" sz="2800" b="1" dirty="0" smtClean="0">
              <a:solidFill>
                <a:srgbClr val="0000FF">
                  <a:alpha val="39000"/>
                </a:srgbClr>
              </a:solidFill>
              <a:latin typeface="+mj-lt"/>
            </a:endParaRP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9000"/>
                  </a:srgbClr>
                </a:solidFill>
                <a:latin typeface="+mn-lt"/>
              </a:rPr>
              <a:t>Towards top energy</a:t>
            </a:r>
          </a:p>
        </p:txBody>
      </p:sp>
    </p:spTree>
    <p:extLst>
      <p:ext uri="{BB962C8B-B14F-4D97-AF65-F5344CB8AC3E}">
        <p14:creationId xmlns:p14="http://schemas.microsoft.com/office/powerpoint/2010/main" val="329076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Stored energy</a:t>
            </a:r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DDC4959D-2BA7-40BF-B9A1-CE21AEF727CC}" type="slidenum">
              <a:rPr lang="en-US" smtClean="0">
                <a:latin typeface="Arial" pitchFamily="34" charset="0"/>
              </a:rPr>
              <a:pPr/>
              <a:t>29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18438" name="Picture 18" descr="Beam-power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50" y="1287988"/>
            <a:ext cx="8458200" cy="540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 bwMode="auto">
          <a:xfrm>
            <a:off x="1806840" y="4312315"/>
            <a:ext cx="6682470" cy="304800"/>
          </a:xfrm>
          <a:prstGeom prst="rect">
            <a:avLst/>
          </a:prstGeom>
          <a:solidFill>
            <a:srgbClr val="FF0000">
              <a:alpha val="5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                                                                           Damage 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threshold</a:t>
            </a:r>
          </a:p>
        </p:txBody>
      </p:sp>
      <p:sp>
        <p:nvSpPr>
          <p:cNvPr id="10" name="5-Point Star 9"/>
          <p:cNvSpPr/>
          <p:nvPr/>
        </p:nvSpPr>
        <p:spPr bwMode="auto">
          <a:xfrm>
            <a:off x="7683353" y="2622495"/>
            <a:ext cx="268287" cy="268287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449976" y="2623285"/>
            <a:ext cx="1117614" cy="338554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latin typeface="+mj-lt"/>
              </a:rPr>
              <a:t>LHC </a:t>
            </a:r>
            <a:r>
              <a:rPr lang="en-US" sz="1600" b="1" dirty="0" smtClean="0">
                <a:solidFill>
                  <a:srgbClr val="FFFF00"/>
                </a:solidFill>
                <a:latin typeface="+mj-lt"/>
              </a:rPr>
              <a:t>2012</a:t>
            </a:r>
            <a:endParaRPr lang="en-US" sz="1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42125" y="1728225"/>
            <a:ext cx="2866490" cy="820738"/>
          </a:xfrm>
          <a:prstGeom prst="rect">
            <a:avLst/>
          </a:prstGeom>
          <a:solidFill>
            <a:srgbClr val="FFFF99"/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solidFill>
                  <a:srgbClr val="0000FF"/>
                </a:solidFill>
                <a:latin typeface="+mn-lt"/>
              </a:rPr>
              <a:t>LHC design : 360 MJ </a:t>
            </a:r>
            <a:endParaRPr lang="en-US" sz="2000" kern="0" dirty="0">
              <a:solidFill>
                <a:srgbClr val="0000FF"/>
              </a:solidFill>
              <a:latin typeface="+mn-lt"/>
            </a:endParaRPr>
          </a:p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solidFill>
                  <a:srgbClr val="0000FF"/>
                </a:solidFill>
                <a:latin typeface="+mn-lt"/>
              </a:rPr>
              <a:t>4 </a:t>
            </a:r>
            <a:r>
              <a:rPr lang="en-US" sz="2000" kern="0" dirty="0" err="1" smtClean="0">
                <a:solidFill>
                  <a:srgbClr val="0000FF"/>
                </a:solidFill>
                <a:latin typeface="+mn-lt"/>
              </a:rPr>
              <a:t>TeV</a:t>
            </a:r>
            <a:r>
              <a:rPr lang="en-US" sz="2000" kern="0" dirty="0" smtClean="0">
                <a:solidFill>
                  <a:srgbClr val="0000FF"/>
                </a:solidFill>
                <a:latin typeface="+mn-lt"/>
              </a:rPr>
              <a:t> record : ~140 MJ</a:t>
            </a:r>
            <a:endParaRPr lang="en-GB" sz="2000" kern="0" dirty="0" smtClean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7151" y="855060"/>
            <a:ext cx="7595349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400" i="1" kern="0" dirty="0" smtClean="0">
                <a:solidFill>
                  <a:srgbClr val="0000FF"/>
                </a:solidFill>
                <a:latin typeface="+mn-lt"/>
              </a:rPr>
              <a:t>Superb performance of the machine protection system</a:t>
            </a:r>
            <a:endParaRPr lang="en-GB" sz="2400" i="1" kern="0" dirty="0" smtClean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079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LHC layout and parameters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F5812B10-ADC2-4559-AB15-9B4912F2B026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  <p:grpSp>
        <p:nvGrpSpPr>
          <p:cNvPr id="11270" name="Group 5"/>
          <p:cNvGrpSpPr>
            <a:grpSpLocks/>
          </p:cNvGrpSpPr>
          <p:nvPr/>
        </p:nvGrpSpPr>
        <p:grpSpPr bwMode="auto">
          <a:xfrm>
            <a:off x="3660775" y="5799138"/>
            <a:ext cx="5064125" cy="938212"/>
            <a:chOff x="0" y="0"/>
            <a:chExt cx="4536" cy="840"/>
          </a:xfrm>
        </p:grpSpPr>
        <p:pic>
          <p:nvPicPr>
            <p:cNvPr id="11305" name="Picture 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52" cy="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6" name="Picture 7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" y="40"/>
              <a:ext cx="765" cy="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7" name="Picture 8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7" y="20"/>
              <a:ext cx="789" cy="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8" name="Picture 9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6" y="20"/>
              <a:ext cx="545" cy="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9" name="Picture 10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5" y="120"/>
              <a:ext cx="853" cy="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10" name="Picture 11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7" y="208"/>
              <a:ext cx="619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3457920" y="1009485"/>
            <a:ext cx="5569060" cy="4428600"/>
            <a:chOff x="3524140" y="1383510"/>
            <a:chExt cx="5569060" cy="44286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rcRect l="34408" b="19645"/>
            <a:stretch>
              <a:fillRect/>
            </a:stretch>
          </p:blipFill>
          <p:spPr>
            <a:xfrm>
              <a:off x="3524140" y="1383510"/>
              <a:ext cx="5569060" cy="44286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3524140" y="4806515"/>
              <a:ext cx="647080" cy="10055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271" name="Rectangle 12"/>
          <p:cNvSpPr>
            <a:spLocks/>
          </p:cNvSpPr>
          <p:nvPr/>
        </p:nvSpPr>
        <p:spPr bwMode="auto">
          <a:xfrm>
            <a:off x="495484" y="1009485"/>
            <a:ext cx="3609516" cy="285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3" bIns="0"/>
          <a:lstStyle/>
          <a:p>
            <a:pPr marL="266700" indent="-238125">
              <a:spcBef>
                <a:spcPts val="738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Total length 26.66 km, in the former LEP tunnel.</a:t>
            </a:r>
          </a:p>
          <a:p>
            <a:pPr marL="266700" indent="-238125">
              <a:spcBef>
                <a:spcPts val="738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8 </a:t>
            </a:r>
            <a:r>
              <a:rPr lang="en-US" dirty="0">
                <a:solidFill>
                  <a:srgbClr val="3333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arcs (sectors), ~3 km </a:t>
            </a:r>
            <a:r>
              <a:rPr lang="en-US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each.</a:t>
            </a:r>
            <a:endParaRPr lang="en-US" dirty="0">
              <a:solidFill>
                <a:srgbClr val="333399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266700" indent="-238125">
              <a:spcBef>
                <a:spcPts val="738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8 straight sections of 700 m.</a:t>
            </a:r>
            <a:endParaRPr lang="en-US" dirty="0">
              <a:solidFill>
                <a:srgbClr val="333399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266700" indent="-238125">
              <a:spcBef>
                <a:spcPts val="738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beams </a:t>
            </a:r>
            <a:r>
              <a:rPr lang="en-US" dirty="0">
                <a:solidFill>
                  <a:srgbClr val="3333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cross in 4 </a:t>
            </a:r>
            <a:r>
              <a:rPr lang="en-US" u="sng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points.</a:t>
            </a:r>
            <a:r>
              <a:rPr lang="en-US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</a:p>
          <a:p>
            <a:pPr marL="266700" indent="-238125">
              <a:spcBef>
                <a:spcPts val="738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endParaRPr lang="en-US" dirty="0">
              <a:solidFill>
                <a:srgbClr val="333399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266700" indent="-238125">
              <a:spcBef>
                <a:spcPts val="738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endParaRPr lang="en-US" dirty="0" smtClean="0">
              <a:solidFill>
                <a:srgbClr val="333399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266700" indent="-238125">
              <a:spcBef>
                <a:spcPts val="738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endParaRPr lang="en-US" dirty="0">
              <a:solidFill>
                <a:srgbClr val="333399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266700" indent="-238125">
              <a:spcBef>
                <a:spcPts val="738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2-in-1 </a:t>
            </a:r>
            <a:r>
              <a:rPr lang="en-US" dirty="0">
                <a:solidFill>
                  <a:srgbClr val="3333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magnet design with separate </a:t>
            </a:r>
            <a:r>
              <a:rPr lang="en-US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vacuum chambers.</a:t>
            </a:r>
            <a:endParaRPr lang="en-US" dirty="0">
              <a:solidFill>
                <a:srgbClr val="333399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9574" y="4679769"/>
            <a:ext cx="3773591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solidFill>
                  <a:srgbClr val="C00000"/>
                </a:solidFill>
                <a:latin typeface="+mn-lt"/>
              </a:rPr>
              <a:t>The LHC can be operated with protons and ions (so far Pb</a:t>
            </a:r>
            <a:r>
              <a:rPr lang="en-US" sz="2000" kern="0" baseline="-25000" dirty="0" smtClean="0">
                <a:solidFill>
                  <a:srgbClr val="C00000"/>
                </a:solidFill>
                <a:latin typeface="+mn-lt"/>
              </a:rPr>
              <a:t>208</a:t>
            </a:r>
            <a:r>
              <a:rPr lang="en-US" sz="2000" kern="0" dirty="0" smtClean="0">
                <a:solidFill>
                  <a:srgbClr val="C00000"/>
                </a:solidFill>
                <a:latin typeface="+mn-lt"/>
              </a:rPr>
              <a:t>).</a:t>
            </a:r>
            <a:endParaRPr lang="en-GB" sz="2000" kern="0" dirty="0" smtClean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16143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collimation</a:t>
            </a:r>
          </a:p>
        </p:txBody>
      </p:sp>
      <p:sp>
        <p:nvSpPr>
          <p:cNvPr id="2048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9D625151-60F6-4F97-8F6E-AA78169DCB32}" type="slidenum">
              <a:rPr lang="en-US" smtClean="0">
                <a:latin typeface="Arial" pitchFamily="34" charset="0"/>
              </a:rPr>
              <a:pPr/>
              <a:t>30</a:t>
            </a:fld>
            <a:endParaRPr lang="en-US" dirty="0" smtClean="0">
              <a:latin typeface="Arial" pitchFamily="34" charset="0"/>
            </a:endParaRPr>
          </a:p>
        </p:txBody>
      </p:sp>
      <p:grpSp>
        <p:nvGrpSpPr>
          <p:cNvPr id="20486" name="Group 3"/>
          <p:cNvGrpSpPr>
            <a:grpSpLocks/>
          </p:cNvGrpSpPr>
          <p:nvPr/>
        </p:nvGrpSpPr>
        <p:grpSpPr bwMode="auto">
          <a:xfrm>
            <a:off x="462665" y="2203975"/>
            <a:ext cx="4019550" cy="4206914"/>
            <a:chOff x="2" y="525"/>
            <a:chExt cx="3607" cy="3648"/>
          </a:xfrm>
        </p:grpSpPr>
        <p:grpSp>
          <p:nvGrpSpPr>
            <p:cNvPr id="20489" name="Group 4"/>
            <p:cNvGrpSpPr>
              <a:grpSpLocks/>
            </p:cNvGrpSpPr>
            <p:nvPr/>
          </p:nvGrpSpPr>
          <p:grpSpPr bwMode="auto">
            <a:xfrm>
              <a:off x="2" y="525"/>
              <a:ext cx="3607" cy="3648"/>
              <a:chOff x="1097" y="525"/>
              <a:chExt cx="3607" cy="3648"/>
            </a:xfrm>
          </p:grpSpPr>
          <p:pic>
            <p:nvPicPr>
              <p:cNvPr id="20492" name="Picture 5" descr="CIMG04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7" y="576"/>
                <a:ext cx="3607" cy="3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Line 6"/>
              <p:cNvSpPr>
                <a:spLocks noChangeShapeType="1"/>
              </p:cNvSpPr>
              <p:nvPr/>
            </p:nvSpPr>
            <p:spPr bwMode="auto">
              <a:xfrm flipH="1" flipV="1">
                <a:off x="2876" y="525"/>
                <a:ext cx="16" cy="1250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Line 7"/>
              <p:cNvSpPr>
                <a:spLocks noChangeShapeType="1"/>
              </p:cNvSpPr>
              <p:nvPr/>
            </p:nvSpPr>
            <p:spPr bwMode="auto">
              <a:xfrm flipH="1" flipV="1">
                <a:off x="2906" y="2589"/>
                <a:ext cx="16" cy="1584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" name="Text Box 8"/>
              <p:cNvSpPr txBox="1">
                <a:spLocks noChangeArrowheads="1"/>
              </p:cNvSpPr>
              <p:nvPr/>
            </p:nvSpPr>
            <p:spPr bwMode="auto">
              <a:xfrm>
                <a:off x="2338" y="3852"/>
                <a:ext cx="1133" cy="32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kern="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j-lt"/>
                    <a:cs typeface="ＭＳ Ｐゴシック" charset="-128"/>
                  </a:rPr>
                  <a:t>beam</a:t>
                </a:r>
              </a:p>
            </p:txBody>
          </p:sp>
        </p:grpSp>
        <p:sp>
          <p:nvSpPr>
            <p:cNvPr id="16" name="Line 9"/>
            <p:cNvSpPr>
              <a:spLocks noChangeShapeType="1"/>
            </p:cNvSpPr>
            <p:nvPr/>
          </p:nvSpPr>
          <p:spPr bwMode="auto">
            <a:xfrm flipV="1">
              <a:off x="72" y="606"/>
              <a:ext cx="1033" cy="1181"/>
            </a:xfrm>
            <a:prstGeom prst="line">
              <a:avLst/>
            </a:prstGeom>
            <a:noFill/>
            <a:ln w="28575">
              <a:solidFill>
                <a:srgbClr val="99FF33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75" y="886"/>
              <a:ext cx="798" cy="2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99FF33"/>
                  </a:solidFill>
                  <a:cs typeface="ＭＳ Ｐゴシック" charset="-128"/>
                </a:rPr>
                <a:t>1.2 m</a:t>
              </a:r>
            </a:p>
          </p:txBody>
        </p:sp>
      </p:grpSp>
      <p:sp>
        <p:nvSpPr>
          <p:cNvPr id="20487" name="TextBox 4"/>
          <p:cNvSpPr txBox="1">
            <a:spLocks noChangeArrowheads="1"/>
          </p:cNvSpPr>
          <p:nvPr/>
        </p:nvSpPr>
        <p:spPr bwMode="auto">
          <a:xfrm>
            <a:off x="558781" y="779055"/>
            <a:ext cx="8276173" cy="136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5425" indent="-225425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682625" indent="-225425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342900" indent="-342900">
              <a:spcBef>
                <a:spcPts val="3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The complex LHC collimation system worked perfectly – also thanks to excellent beam stabilization. </a:t>
            </a:r>
          </a:p>
          <a:p>
            <a:pPr marL="342900" indent="-342900">
              <a:spcBef>
                <a:spcPts val="3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One full system alignment per machine configuration / year – beyond our wildest dreams !</a:t>
            </a:r>
          </a:p>
        </p:txBody>
      </p:sp>
      <p:sp>
        <p:nvSpPr>
          <p:cNvPr id="20488" name="TextBox 4"/>
          <p:cNvSpPr txBox="1">
            <a:spLocks noChangeArrowheads="1"/>
          </p:cNvSpPr>
          <p:nvPr/>
        </p:nvSpPr>
        <p:spPr bwMode="auto">
          <a:xfrm>
            <a:off x="4495189" y="2188116"/>
            <a:ext cx="4648811" cy="237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5425" indent="-225425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461963" indent="-236538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1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dirty="0">
                <a:latin typeface="Arial" pitchFamily="34" charset="0"/>
                <a:cs typeface="Arial" pitchFamily="34" charset="0"/>
              </a:rPr>
              <a:t>Almost </a:t>
            </a:r>
            <a:r>
              <a:rPr lang="en-US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100 collimators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and</a:t>
            </a:r>
            <a:r>
              <a:rPr lang="en-US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absorbers</a:t>
            </a:r>
            <a:r>
              <a:rPr lang="en-US" dirty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with a typical </a:t>
            </a:r>
            <a:r>
              <a:rPr lang="en-US" dirty="0">
                <a:latin typeface="Arial" pitchFamily="34" charset="0"/>
                <a:cs typeface="Arial" pitchFamily="34" charset="0"/>
              </a:rPr>
              <a:t>length of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~1 </a:t>
            </a:r>
            <a:r>
              <a:rPr lang="en-US" dirty="0">
                <a:latin typeface="Arial" pitchFamily="34" charset="0"/>
                <a:cs typeface="Arial" pitchFamily="34" charset="0"/>
              </a:rPr>
              <a:t>m.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system managed to intercept ~99.99</a:t>
            </a:r>
            <a:r>
              <a:rPr lang="en-US" dirty="0">
                <a:latin typeface="Arial" pitchFamily="34" charset="0"/>
                <a:cs typeface="Arial" pitchFamily="34" charset="0"/>
              </a:rPr>
              <a:t>% of the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protons that were lost from the beam.</a:t>
            </a:r>
          </a:p>
          <a:p>
            <a:pPr marL="511175" lvl="1" indent="-285750">
              <a:lnSpc>
                <a:spcPct val="110000"/>
              </a:lnSpc>
              <a:spcBef>
                <a:spcPts val="6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b="1" i="1" dirty="0" smtClean="0">
                <a:solidFill>
                  <a:srgbClr val="D60093"/>
                </a:solidFill>
                <a:latin typeface="Arial" pitchFamily="34" charset="0"/>
                <a:cs typeface="Arial" pitchFamily="34" charset="0"/>
              </a:rPr>
              <a:t>No magnet was quenched with beam at 3.5 / 4 </a:t>
            </a:r>
            <a:r>
              <a:rPr lang="en-US" b="1" i="1" dirty="0" err="1" smtClean="0">
                <a:solidFill>
                  <a:srgbClr val="D60093"/>
                </a:solidFill>
                <a:latin typeface="Arial" pitchFamily="34" charset="0"/>
                <a:cs typeface="Arial" pitchFamily="34" charset="0"/>
              </a:rPr>
              <a:t>TeV</a:t>
            </a:r>
            <a:r>
              <a:rPr lang="en-US" b="1" i="1" dirty="0" smtClean="0">
                <a:solidFill>
                  <a:srgbClr val="D60093"/>
                </a:solidFill>
                <a:latin typeface="Arial" pitchFamily="34" charset="0"/>
                <a:cs typeface="Arial" pitchFamily="34" charset="0"/>
              </a:rPr>
              <a:t> (unintentionally).</a:t>
            </a:r>
            <a:endParaRPr lang="en-US" b="1" i="1" dirty="0">
              <a:solidFill>
                <a:srgbClr val="D6009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4" t="44286" r="30179" b="25196"/>
          <a:stretch/>
        </p:blipFill>
        <p:spPr bwMode="auto">
          <a:xfrm>
            <a:off x="3108371" y="2287844"/>
            <a:ext cx="1310009" cy="13715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</p:pic>
      <p:sp>
        <p:nvSpPr>
          <p:cNvPr id="22" name="TextBox 21"/>
          <p:cNvSpPr txBox="1"/>
          <p:nvPr/>
        </p:nvSpPr>
        <p:spPr>
          <a:xfrm>
            <a:off x="2889757" y="3313248"/>
            <a:ext cx="909223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  <a:latin typeface="+mj-lt"/>
              </a:rPr>
              <a:t>Opening</a:t>
            </a:r>
            <a:endParaRPr lang="en-GB" sz="1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49657" y="4849217"/>
            <a:ext cx="3387466" cy="1118255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140 MJ in each beam</a:t>
            </a:r>
          </a:p>
          <a:p>
            <a:pPr algn="ctr">
              <a:spcBef>
                <a:spcPts val="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>
                <a:latin typeface="+mn-lt"/>
              </a:rPr>
              <a:t>v</a:t>
            </a:r>
            <a:r>
              <a:rPr lang="en-US" sz="2000" kern="0" dirty="0" smtClean="0">
                <a:latin typeface="+mn-lt"/>
              </a:rPr>
              <a:t>ersus</a:t>
            </a:r>
          </a:p>
          <a:p>
            <a:pPr algn="ctr">
              <a:spcBef>
                <a:spcPts val="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solidFill>
                  <a:srgbClr val="0000FF"/>
                </a:solidFill>
                <a:latin typeface="+mn-lt"/>
              </a:rPr>
              <a:t>few </a:t>
            </a:r>
            <a:r>
              <a:rPr lang="en-US" sz="2000" kern="0" dirty="0" err="1" smtClean="0">
                <a:solidFill>
                  <a:srgbClr val="0000FF"/>
                </a:solidFill>
                <a:latin typeface="+mn-lt"/>
              </a:rPr>
              <a:t>mJ</a:t>
            </a:r>
            <a:r>
              <a:rPr lang="en-US" sz="2000" kern="0" dirty="0" smtClean="0">
                <a:solidFill>
                  <a:srgbClr val="0000FF"/>
                </a:solidFill>
                <a:latin typeface="+mn-lt"/>
              </a:rPr>
              <a:t> to quench a magnet</a:t>
            </a:r>
            <a:endParaRPr lang="en-GB" sz="2000" kern="0" dirty="0" smtClean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518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Collimator Beam Loss Cleaning Efficiency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7" name="Picture 6" descr="Cleaning_Inefficiency_2012_b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70" y="762337"/>
            <a:ext cx="8182069" cy="610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8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without risk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" name="Picture 2" descr="G:\Departments\EN\Groups\MME_MechanicalEngineering\Federico.Carra\HiRadMat\TCTA_HRMT09\HRMT09_pictures_from_867_Corrected\BEBB_photos\20130124_104041_Route Adam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3" t="8095" r="24886" b="30089"/>
          <a:stretch/>
        </p:blipFill>
        <p:spPr bwMode="auto">
          <a:xfrm>
            <a:off x="1461195" y="1331830"/>
            <a:ext cx="5723863" cy="54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eft Arrow 6"/>
          <p:cNvSpPr/>
          <p:nvPr/>
        </p:nvSpPr>
        <p:spPr>
          <a:xfrm>
            <a:off x="4775765" y="4040838"/>
            <a:ext cx="666550" cy="144016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isometricLeftDown">
              <a:rot lat="1920000" lon="4200000" rev="0"/>
            </a:camera>
            <a:lightRig rig="balanced" dir="t"/>
          </a:scene3d>
          <a:sp3d prstMaterial="flat">
            <a:bevelT w="38100" h="38100"/>
            <a:bevelB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8" name="Left Arrow 7"/>
          <p:cNvSpPr/>
          <p:nvPr/>
        </p:nvSpPr>
        <p:spPr>
          <a:xfrm>
            <a:off x="3498099" y="3464774"/>
            <a:ext cx="666550" cy="144016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isometricLeftDown">
              <a:rot lat="3000000" lon="7500000" rev="0"/>
            </a:camera>
            <a:lightRig rig="balanced" dir="t"/>
          </a:scene3d>
          <a:sp3d prstMaterial="flat">
            <a:bevelT w="38100" h="38100"/>
            <a:bevelB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9" name="Left Arrow 8"/>
          <p:cNvSpPr/>
          <p:nvPr/>
        </p:nvSpPr>
        <p:spPr>
          <a:xfrm>
            <a:off x="3551629" y="4112846"/>
            <a:ext cx="666550" cy="144016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isometricLeftDown">
              <a:rot lat="3000000" lon="6900000" rev="0"/>
            </a:camera>
            <a:lightRig rig="balanced" dir="t"/>
          </a:scene3d>
          <a:sp3d prstMaterial="flat">
            <a:bevelT w="38100" h="38100"/>
            <a:bevelB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0" name="TextBox 9"/>
          <p:cNvSpPr txBox="1"/>
          <p:nvPr/>
        </p:nvSpPr>
        <p:spPr>
          <a:xfrm>
            <a:off x="1576410" y="3413879"/>
            <a:ext cx="1997060" cy="626701"/>
          </a:xfrm>
          <a:prstGeom prst="rect">
            <a:avLst/>
          </a:prstGeom>
          <a:ln w="15875">
            <a:solidFill>
              <a:srgbClr val="3366CB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spcAft>
                <a:spcPts val="0"/>
              </a:spcAft>
              <a:defRPr sz="1200" b="1">
                <a:solidFill>
                  <a:srgbClr val="FF0000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0000FF"/>
                </a:solidFill>
              </a:rPr>
              <a:t>1  bunch @ 7TeV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~120 kJ</a:t>
            </a:r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1142" y="4338499"/>
            <a:ext cx="2267543" cy="626701"/>
          </a:xfrm>
          <a:prstGeom prst="rect">
            <a:avLst/>
          </a:prstGeom>
          <a:ln w="15875">
            <a:solidFill>
              <a:srgbClr val="3366CB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spcAft>
                <a:spcPts val="0"/>
              </a:spcAft>
              <a:defRPr sz="1200" b="1">
                <a:solidFill>
                  <a:srgbClr val="FF0000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0000FF"/>
                </a:solidFill>
              </a:rPr>
              <a:t>Onset of damage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~40 kJ</a:t>
            </a:r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73591" y="4312315"/>
            <a:ext cx="2117189" cy="626701"/>
          </a:xfrm>
          <a:prstGeom prst="rect">
            <a:avLst/>
          </a:prstGeom>
          <a:ln w="15875">
            <a:solidFill>
              <a:srgbClr val="3366CB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spcAft>
                <a:spcPts val="0"/>
              </a:spcAft>
              <a:defRPr sz="1200" b="1">
                <a:solidFill>
                  <a:srgbClr val="FF0000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00FF"/>
                </a:solidFill>
              </a:rPr>
              <a:t>3</a:t>
            </a:r>
            <a:r>
              <a:rPr lang="en-US" sz="1800" dirty="0" smtClean="0">
                <a:solidFill>
                  <a:srgbClr val="0000FF"/>
                </a:solidFill>
              </a:rPr>
              <a:t> bunches </a:t>
            </a:r>
            <a:r>
              <a:rPr lang="en-US" sz="1800" dirty="0">
                <a:solidFill>
                  <a:srgbClr val="0000FF"/>
                </a:solidFill>
              </a:rPr>
              <a:t>@ 7TeV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~360 kJ</a:t>
            </a:r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1150" y="817460"/>
            <a:ext cx="7728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400" kern="0" dirty="0" smtClean="0">
                <a:latin typeface="+mn-lt"/>
              </a:rPr>
              <a:t>Effect of direct beam impact on a Tungsten collimator  </a:t>
            </a:r>
            <a:endParaRPr lang="en-GB" sz="2400" kern="0" dirty="0" smtClean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6285" y="6194160"/>
            <a:ext cx="2601994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i="1" kern="0" dirty="0" smtClean="0">
                <a:latin typeface="+mn-lt"/>
              </a:rPr>
              <a:t>Courtesy A. </a:t>
            </a:r>
            <a:r>
              <a:rPr lang="en-US" sz="1600" i="1" kern="0" dirty="0" err="1" smtClean="0">
                <a:latin typeface="+mn-lt"/>
              </a:rPr>
              <a:t>Bertarelli</a:t>
            </a:r>
            <a:r>
              <a:rPr lang="en-US" sz="1600" i="1" kern="0" dirty="0" smtClean="0">
                <a:latin typeface="+mn-lt"/>
              </a:rPr>
              <a:t> (EN)</a:t>
            </a:r>
            <a:endParaRPr lang="en-GB" sz="1600" i="1" kern="0" dirty="0" smtClean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4690" y="1393535"/>
            <a:ext cx="4182556" cy="820738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b="1" i="1" kern="0" dirty="0" smtClean="0">
                <a:solidFill>
                  <a:srgbClr val="FF3300"/>
                </a:solidFill>
                <a:latin typeface="+mn-lt"/>
              </a:rPr>
              <a:t>Not even collimators are safe !</a:t>
            </a:r>
          </a:p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b="1" i="1" kern="0" dirty="0" smtClean="0">
                <a:solidFill>
                  <a:srgbClr val="FF3300"/>
                </a:solidFill>
                <a:latin typeface="+mn-lt"/>
              </a:rPr>
              <a:t>We are looking for new materials</a:t>
            </a:r>
            <a:endParaRPr lang="en-GB" sz="2000" b="1" i="1" kern="0" dirty="0" smtClean="0">
              <a:solidFill>
                <a:srgbClr val="FF3300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54580" y="1279125"/>
            <a:ext cx="22621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i="1" kern="0" dirty="0" smtClean="0">
                <a:solidFill>
                  <a:srgbClr val="0000FF"/>
                </a:solidFill>
                <a:latin typeface="+mn-lt"/>
              </a:rPr>
              <a:t>(experiment at SPS)</a:t>
            </a:r>
            <a:endParaRPr lang="en-GB" i="1" kern="0" dirty="0" smtClean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4" t="26032" r="23535" b="22369"/>
          <a:stretch/>
        </p:blipFill>
        <p:spPr bwMode="auto">
          <a:xfrm>
            <a:off x="6240586" y="1696319"/>
            <a:ext cx="2792578" cy="23988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Left-Right Arrow 17"/>
          <p:cNvSpPr/>
          <p:nvPr/>
        </p:nvSpPr>
        <p:spPr bwMode="auto">
          <a:xfrm rot="20714043">
            <a:off x="4512375" y="2606968"/>
            <a:ext cx="1741104" cy="422455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64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Electron cloud</a:t>
            </a:r>
          </a:p>
        </p:txBody>
      </p:sp>
      <p:sp>
        <p:nvSpPr>
          <p:cNvPr id="4199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84B04DEC-0CD0-4BEC-80C4-DE2BD17F1E52}" type="slidenum">
              <a:rPr lang="en-US" smtClean="0">
                <a:latin typeface="Arial" pitchFamily="34" charset="0"/>
              </a:rPr>
              <a:pPr/>
              <a:t>33</a:t>
            </a:fld>
            <a:endParaRPr lang="en-US" smtClean="0">
              <a:latin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46715" y="2300917"/>
            <a:ext cx="2172390" cy="1896183"/>
            <a:chOff x="6010948" y="3906408"/>
            <a:chExt cx="2172390" cy="1896183"/>
          </a:xfrm>
        </p:grpSpPr>
        <p:grpSp>
          <p:nvGrpSpPr>
            <p:cNvPr id="41993" name="Group 64"/>
            <p:cNvGrpSpPr>
              <a:grpSpLocks/>
            </p:cNvGrpSpPr>
            <p:nvPr/>
          </p:nvGrpSpPr>
          <p:grpSpPr bwMode="auto">
            <a:xfrm>
              <a:off x="6387846" y="4251972"/>
              <a:ext cx="1358384" cy="1550619"/>
              <a:chOff x="4614798" y="4211444"/>
              <a:chExt cx="1358539" cy="1551648"/>
            </a:xfrm>
          </p:grpSpPr>
          <p:grpSp>
            <p:nvGrpSpPr>
              <p:cNvPr id="42026" name="Group 47"/>
              <p:cNvGrpSpPr>
                <a:grpSpLocks/>
              </p:cNvGrpSpPr>
              <p:nvPr/>
            </p:nvGrpSpPr>
            <p:grpSpPr bwMode="auto">
              <a:xfrm>
                <a:off x="4614798" y="4220266"/>
                <a:ext cx="914400" cy="1244210"/>
                <a:chOff x="923745" y="4153359"/>
                <a:chExt cx="914400" cy="1244210"/>
              </a:xfrm>
            </p:grpSpPr>
            <p:sp>
              <p:nvSpPr>
                <p:cNvPr id="42030" name="Oval 8"/>
                <p:cNvSpPr>
                  <a:spLocks noChangeArrowheads="1"/>
                </p:cNvSpPr>
                <p:nvPr/>
              </p:nvSpPr>
              <p:spPr bwMode="auto">
                <a:xfrm>
                  <a:off x="923745" y="4972692"/>
                  <a:ext cx="914400" cy="133564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31" name="Freeform 9"/>
                <p:cNvSpPr>
                  <a:spLocks noChangeArrowheads="1"/>
                </p:cNvSpPr>
                <p:nvPr/>
              </p:nvSpPr>
              <p:spPr bwMode="auto">
                <a:xfrm rot="412966">
                  <a:off x="1344058" y="4153359"/>
                  <a:ext cx="369065" cy="369066"/>
                </a:xfrm>
                <a:custGeom>
                  <a:avLst/>
                  <a:gdLst>
                    <a:gd name="T0" fmla="*/ 1 w 530832"/>
                    <a:gd name="T1" fmla="*/ 428 h 422953"/>
                    <a:gd name="T2" fmla="*/ 1 w 530832"/>
                    <a:gd name="T3" fmla="*/ 271 h 422953"/>
                    <a:gd name="T4" fmla="*/ 1 w 530832"/>
                    <a:gd name="T5" fmla="*/ 451 h 422953"/>
                    <a:gd name="T6" fmla="*/ 1 w 530832"/>
                    <a:gd name="T7" fmla="*/ 193 h 422953"/>
                    <a:gd name="T8" fmla="*/ 1 w 530832"/>
                    <a:gd name="T9" fmla="*/ 339 h 422953"/>
                    <a:gd name="T10" fmla="*/ 1 w 530832"/>
                    <a:gd name="T11" fmla="*/ 90 h 422953"/>
                    <a:gd name="T12" fmla="*/ 1 w 530832"/>
                    <a:gd name="T13" fmla="*/ 248 h 422953"/>
                    <a:gd name="T14" fmla="*/ 1 w 530832"/>
                    <a:gd name="T15" fmla="*/ 68 h 422953"/>
                    <a:gd name="T16" fmla="*/ 1 w 530832"/>
                    <a:gd name="T17" fmla="*/ 0 h 422953"/>
                    <a:gd name="T18" fmla="*/ 1 w 530832"/>
                    <a:gd name="T19" fmla="*/ 0 h 42295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30832"/>
                    <a:gd name="T31" fmla="*/ 0 h 422953"/>
                    <a:gd name="T32" fmla="*/ 530832 w 530832"/>
                    <a:gd name="T33" fmla="*/ 422953 h 42295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30832" h="422953">
                      <a:moveTo>
                        <a:pt x="99317" y="390418"/>
                      </a:moveTo>
                      <a:cubicBezTo>
                        <a:pt x="49658" y="316786"/>
                        <a:pt x="0" y="243155"/>
                        <a:pt x="27398" y="246580"/>
                      </a:cubicBezTo>
                      <a:cubicBezTo>
                        <a:pt x="54796" y="250005"/>
                        <a:pt x="243156" y="422953"/>
                        <a:pt x="263704" y="410967"/>
                      </a:cubicBezTo>
                      <a:cubicBezTo>
                        <a:pt x="284252" y="398981"/>
                        <a:pt x="133564" y="191785"/>
                        <a:pt x="150688" y="174661"/>
                      </a:cubicBezTo>
                      <a:cubicBezTo>
                        <a:pt x="167812" y="157537"/>
                        <a:pt x="345898" y="323636"/>
                        <a:pt x="366446" y="308225"/>
                      </a:cubicBezTo>
                      <a:cubicBezTo>
                        <a:pt x="386994" y="292814"/>
                        <a:pt x="251717" y="95893"/>
                        <a:pt x="273978" y="82194"/>
                      </a:cubicBezTo>
                      <a:cubicBezTo>
                        <a:pt x="296239" y="68495"/>
                        <a:pt x="469188" y="229457"/>
                        <a:pt x="500010" y="226032"/>
                      </a:cubicBezTo>
                      <a:cubicBezTo>
                        <a:pt x="530832" y="222607"/>
                        <a:pt x="455488" y="99317"/>
                        <a:pt x="458913" y="61645"/>
                      </a:cubicBezTo>
                      <a:cubicBezTo>
                        <a:pt x="462338" y="23973"/>
                        <a:pt x="520558" y="0"/>
                        <a:pt x="520558" y="0"/>
                      </a:cubicBezTo>
                    </a:path>
                  </a:pathLst>
                </a:custGeom>
                <a:noFill/>
                <a:ln w="12700" algn="ctr">
                  <a:solidFill>
                    <a:srgbClr val="00206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cxnSp>
              <p:nvCxnSpPr>
                <p:cNvPr id="42032" name="Straight Arrow Connector 11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1649776" y="4310349"/>
                  <a:ext cx="286438" cy="60593"/>
                </a:xfrm>
                <a:prstGeom prst="straightConnector1">
                  <a:avLst/>
                </a:prstGeom>
                <a:noFill/>
                <a:ln w="12700" algn="ctr">
                  <a:solidFill>
                    <a:srgbClr val="FF0000"/>
                  </a:solidFill>
                  <a:prstDash val="sysDash"/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2033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222873" y="5089792"/>
                  <a:ext cx="330540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en-US" sz="1400" b="1"/>
                    <a:t>N</a:t>
                  </a:r>
                </a:p>
              </p:txBody>
            </p:sp>
          </p:grpSp>
          <p:cxnSp>
            <p:nvCxnSpPr>
              <p:cNvPr id="42027" name="Straight Connector 55"/>
              <p:cNvCxnSpPr>
                <a:cxnSpLocks noChangeShapeType="1"/>
              </p:cNvCxnSpPr>
              <p:nvPr/>
            </p:nvCxnSpPr>
            <p:spPr bwMode="auto">
              <a:xfrm flipV="1">
                <a:off x="4638699" y="4211444"/>
                <a:ext cx="1334638" cy="1629"/>
              </a:xfrm>
              <a:prstGeom prst="line">
                <a:avLst/>
              </a:prstGeom>
              <a:noFill/>
              <a:ln w="28575" algn="ctr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028" name="Straight Connector 58"/>
              <p:cNvCxnSpPr>
                <a:cxnSpLocks noChangeShapeType="1"/>
              </p:cNvCxnSpPr>
              <p:nvPr/>
            </p:nvCxnSpPr>
            <p:spPr bwMode="auto">
              <a:xfrm flipV="1">
                <a:off x="4638699" y="5761463"/>
                <a:ext cx="1334638" cy="1629"/>
              </a:xfrm>
              <a:prstGeom prst="line">
                <a:avLst/>
              </a:prstGeom>
              <a:noFill/>
              <a:ln w="28575" algn="ctr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2029" name="TextBox 59"/>
              <p:cNvSpPr txBox="1">
                <a:spLocks noChangeArrowheads="1"/>
              </p:cNvSpPr>
              <p:nvPr/>
            </p:nvSpPr>
            <p:spPr bwMode="auto">
              <a:xfrm>
                <a:off x="5523526" y="4271255"/>
                <a:ext cx="365806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en-US" sz="1200" b="1">
                    <a:solidFill>
                      <a:srgbClr val="FF0000"/>
                    </a:solidFill>
                  </a:rPr>
                  <a:t>e-</a:t>
                </a:r>
              </a:p>
            </p:txBody>
          </p:sp>
        </p:grpSp>
        <p:sp>
          <p:nvSpPr>
            <p:cNvPr id="10" name="TextBox 65"/>
            <p:cNvSpPr txBox="1">
              <a:spLocks noChangeArrowheads="1"/>
            </p:cNvSpPr>
            <p:nvPr/>
          </p:nvSpPr>
          <p:spPr bwMode="auto">
            <a:xfrm>
              <a:off x="6010948" y="3906408"/>
              <a:ext cx="217239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latin typeface="+mj-lt"/>
                </a:rPr>
                <a:t>Bunch N liberates an e-</a:t>
              </a:r>
            </a:p>
          </p:txBody>
        </p:sp>
        <p:sp>
          <p:nvSpPr>
            <p:cNvPr id="41999" name="TextBox 68"/>
            <p:cNvSpPr txBox="1">
              <a:spLocks noChangeArrowheads="1"/>
            </p:cNvSpPr>
            <p:nvPr/>
          </p:nvSpPr>
          <p:spPr bwMode="auto">
            <a:xfrm>
              <a:off x="6556733" y="5034091"/>
              <a:ext cx="588556" cy="261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en-US" sz="1100">
                  <a:solidFill>
                    <a:srgbClr val="7030A0"/>
                  </a:solidFill>
                </a:rPr>
                <a:t>++++++</a:t>
              </a:r>
            </a:p>
          </p:txBody>
        </p:sp>
        <p:cxnSp>
          <p:nvCxnSpPr>
            <p:cNvPr id="42002" name="Straight Arrow Connector 72"/>
            <p:cNvCxnSpPr>
              <a:cxnSpLocks noChangeShapeType="1"/>
              <a:stCxn id="42030" idx="6"/>
            </p:cNvCxnSpPr>
            <p:nvPr/>
          </p:nvCxnSpPr>
          <p:spPr bwMode="auto">
            <a:xfrm flipV="1">
              <a:off x="7302142" y="5144508"/>
              <a:ext cx="384127" cy="1808"/>
            </a:xfrm>
            <a:prstGeom prst="straightConnector1">
              <a:avLst/>
            </a:prstGeom>
            <a:noFill/>
            <a:ln w="9525" algn="ctr">
              <a:solidFill>
                <a:srgbClr val="0070C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5"/>
          <p:cNvGrpSpPr/>
          <p:nvPr/>
        </p:nvGrpSpPr>
        <p:grpSpPr>
          <a:xfrm>
            <a:off x="3112610" y="2084825"/>
            <a:ext cx="2723823" cy="2108505"/>
            <a:chOff x="3384308" y="3736240"/>
            <a:chExt cx="2723823" cy="2108505"/>
          </a:xfrm>
        </p:grpSpPr>
        <p:grpSp>
          <p:nvGrpSpPr>
            <p:cNvPr id="41994" name="Group 63"/>
            <p:cNvGrpSpPr>
              <a:grpSpLocks/>
            </p:cNvGrpSpPr>
            <p:nvPr/>
          </p:nvGrpSpPr>
          <p:grpSpPr bwMode="auto">
            <a:xfrm>
              <a:off x="4012083" y="4260692"/>
              <a:ext cx="1390234" cy="1584053"/>
              <a:chOff x="2676085" y="4200291"/>
              <a:chExt cx="1390393" cy="1585104"/>
            </a:xfrm>
          </p:grpSpPr>
          <p:grpSp>
            <p:nvGrpSpPr>
              <p:cNvPr id="42017" name="Group 48"/>
              <p:cNvGrpSpPr>
                <a:grpSpLocks/>
              </p:cNvGrpSpPr>
              <p:nvPr/>
            </p:nvGrpSpPr>
            <p:grpSpPr bwMode="auto">
              <a:xfrm>
                <a:off x="2849189" y="4271769"/>
                <a:ext cx="914400" cy="1493414"/>
                <a:chOff x="2849189" y="4271769"/>
                <a:chExt cx="914400" cy="1493414"/>
              </a:xfrm>
            </p:grpSpPr>
            <p:sp>
              <p:nvSpPr>
                <p:cNvPr id="42021" name="Oval 14"/>
                <p:cNvSpPr>
                  <a:spLocks noChangeArrowheads="1"/>
                </p:cNvSpPr>
                <p:nvPr/>
              </p:nvSpPr>
              <p:spPr bwMode="auto">
                <a:xfrm>
                  <a:off x="2849189" y="4968974"/>
                  <a:ext cx="914400" cy="133564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22" name="TextBox 15"/>
                <p:cNvSpPr txBox="1">
                  <a:spLocks noChangeArrowheads="1"/>
                </p:cNvSpPr>
                <p:nvPr/>
              </p:nvSpPr>
              <p:spPr bwMode="auto">
                <a:xfrm>
                  <a:off x="3148317" y="5086074"/>
                  <a:ext cx="548548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en-US" sz="1400" b="1"/>
                    <a:t>N+1</a:t>
                  </a:r>
                </a:p>
              </p:txBody>
            </p:sp>
            <p:cxnSp>
              <p:nvCxnSpPr>
                <p:cNvPr id="42023" name="Straight Arrow Connector 16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2574902" y="5017019"/>
                  <a:ext cx="1493414" cy="2914"/>
                </a:xfrm>
                <a:prstGeom prst="straightConnector1">
                  <a:avLst/>
                </a:prstGeom>
                <a:noFill/>
                <a:ln w="12700" algn="ctr">
                  <a:solidFill>
                    <a:srgbClr val="FF0000"/>
                  </a:solidFill>
                  <a:prstDash val="sysDash"/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2024" name="Straight Arrow Connector 18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3161372" y="5625790"/>
                  <a:ext cx="167271" cy="89213"/>
                </a:xfrm>
                <a:prstGeom prst="straightConnector1">
                  <a:avLst/>
                </a:prstGeom>
                <a:noFill/>
                <a:ln w="12700" algn="ctr">
                  <a:solidFill>
                    <a:srgbClr val="FF0000"/>
                  </a:solidFill>
                  <a:prstDash val="sysDash"/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2025" name="Straight Arrow Connector 19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3334215" y="5564461"/>
                  <a:ext cx="223027" cy="178418"/>
                </a:xfrm>
                <a:prstGeom prst="straightConnector1">
                  <a:avLst/>
                </a:prstGeom>
                <a:noFill/>
                <a:ln w="12700" algn="ctr">
                  <a:solidFill>
                    <a:srgbClr val="FF0000"/>
                  </a:solidFill>
                  <a:prstDash val="sysDash"/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42018" name="Straight Connector 54"/>
              <p:cNvCxnSpPr>
                <a:cxnSpLocks noChangeShapeType="1"/>
              </p:cNvCxnSpPr>
              <p:nvPr/>
            </p:nvCxnSpPr>
            <p:spPr bwMode="auto">
              <a:xfrm flipV="1">
                <a:off x="2676085" y="4200291"/>
                <a:ext cx="1334638" cy="1629"/>
              </a:xfrm>
              <a:prstGeom prst="line">
                <a:avLst/>
              </a:prstGeom>
              <a:noFill/>
              <a:ln w="28575" algn="ctr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019" name="Straight Connector 57"/>
              <p:cNvCxnSpPr>
                <a:cxnSpLocks noChangeShapeType="1"/>
              </p:cNvCxnSpPr>
              <p:nvPr/>
            </p:nvCxnSpPr>
            <p:spPr bwMode="auto">
              <a:xfrm flipV="1">
                <a:off x="2731840" y="5783766"/>
                <a:ext cx="1334638" cy="1629"/>
              </a:xfrm>
              <a:prstGeom prst="line">
                <a:avLst/>
              </a:prstGeom>
              <a:noFill/>
              <a:ln w="28575" algn="ctr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2020" name="TextBox 60"/>
              <p:cNvSpPr txBox="1">
                <a:spLocks noChangeArrowheads="1"/>
              </p:cNvSpPr>
              <p:nvPr/>
            </p:nvSpPr>
            <p:spPr bwMode="auto">
              <a:xfrm>
                <a:off x="3504226" y="5470643"/>
                <a:ext cx="365806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en-US" sz="1200" b="1">
                    <a:solidFill>
                      <a:srgbClr val="FF0000"/>
                    </a:solidFill>
                  </a:rPr>
                  <a:t>e-</a:t>
                </a:r>
              </a:p>
            </p:txBody>
          </p:sp>
        </p:grpSp>
        <p:sp>
          <p:nvSpPr>
            <p:cNvPr id="11" name="TextBox 66"/>
            <p:cNvSpPr txBox="1">
              <a:spLocks noChangeArrowheads="1"/>
            </p:cNvSpPr>
            <p:nvPr/>
          </p:nvSpPr>
          <p:spPr bwMode="auto">
            <a:xfrm>
              <a:off x="3384308" y="3736240"/>
              <a:ext cx="272382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latin typeface="+mj-lt"/>
                </a:rPr>
                <a:t>Bunch N+1 accelerates the e-,</a:t>
              </a:r>
            </a:p>
            <a:p>
              <a:pPr algn="ctr">
                <a:defRPr/>
              </a:pPr>
              <a:r>
                <a:rPr lang="en-US" sz="1400" b="1" dirty="0">
                  <a:latin typeface="+mj-lt"/>
                </a:rPr>
                <a:t>multiplication at impact</a:t>
              </a:r>
            </a:p>
          </p:txBody>
        </p:sp>
        <p:sp>
          <p:nvSpPr>
            <p:cNvPr id="42000" name="TextBox 69"/>
            <p:cNvSpPr txBox="1">
              <a:spLocks noChangeArrowheads="1"/>
            </p:cNvSpPr>
            <p:nvPr/>
          </p:nvSpPr>
          <p:spPr bwMode="auto">
            <a:xfrm>
              <a:off x="4370043" y="4965557"/>
              <a:ext cx="588556" cy="261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en-US" sz="1100">
                  <a:solidFill>
                    <a:srgbClr val="7030A0"/>
                  </a:solidFill>
                </a:rPr>
                <a:t>++++++</a:t>
              </a:r>
            </a:p>
          </p:txBody>
        </p:sp>
        <p:cxnSp>
          <p:nvCxnSpPr>
            <p:cNvPr id="42003" name="Straight Arrow Connector 73"/>
            <p:cNvCxnSpPr>
              <a:cxnSpLocks noChangeShapeType="1"/>
            </p:cNvCxnSpPr>
            <p:nvPr/>
          </p:nvCxnSpPr>
          <p:spPr bwMode="auto">
            <a:xfrm flipV="1">
              <a:off x="5102118" y="5106433"/>
              <a:ext cx="384127" cy="1808"/>
            </a:xfrm>
            <a:prstGeom prst="straightConnector1">
              <a:avLst/>
            </a:prstGeom>
            <a:noFill/>
            <a:ln w="9525" algn="ctr">
              <a:solidFill>
                <a:srgbClr val="0070C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" name="Group 4"/>
          <p:cNvGrpSpPr/>
          <p:nvPr/>
        </p:nvGrpSpPr>
        <p:grpSpPr>
          <a:xfrm>
            <a:off x="5919107" y="2084825"/>
            <a:ext cx="2723823" cy="2097635"/>
            <a:chOff x="841539" y="3726033"/>
            <a:chExt cx="2723823" cy="2097635"/>
          </a:xfrm>
        </p:grpSpPr>
        <p:grpSp>
          <p:nvGrpSpPr>
            <p:cNvPr id="41995" name="Group 62"/>
            <p:cNvGrpSpPr>
              <a:grpSpLocks/>
            </p:cNvGrpSpPr>
            <p:nvPr/>
          </p:nvGrpSpPr>
          <p:grpSpPr bwMode="auto">
            <a:xfrm>
              <a:off x="1440809" y="4228474"/>
              <a:ext cx="1438551" cy="1595194"/>
              <a:chOff x="780378" y="4177991"/>
              <a:chExt cx="1438715" cy="1596253"/>
            </a:xfrm>
          </p:grpSpPr>
          <p:cxnSp>
            <p:nvCxnSpPr>
              <p:cNvPr id="42005" name="Straight Connector 6"/>
              <p:cNvCxnSpPr>
                <a:cxnSpLocks noChangeShapeType="1"/>
              </p:cNvCxnSpPr>
              <p:nvPr/>
            </p:nvCxnSpPr>
            <p:spPr bwMode="auto">
              <a:xfrm flipV="1">
                <a:off x="884455" y="4181707"/>
                <a:ext cx="1334638" cy="1629"/>
              </a:xfrm>
              <a:prstGeom prst="line">
                <a:avLst/>
              </a:prstGeom>
              <a:noFill/>
              <a:ln w="28575" algn="ctr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42006" name="Group 49"/>
              <p:cNvGrpSpPr>
                <a:grpSpLocks/>
              </p:cNvGrpSpPr>
              <p:nvPr/>
            </p:nvGrpSpPr>
            <p:grpSpPr bwMode="auto">
              <a:xfrm>
                <a:off x="927462" y="4177991"/>
                <a:ext cx="914400" cy="1524003"/>
                <a:chOff x="4607364" y="4211444"/>
                <a:chExt cx="914400" cy="1524003"/>
              </a:xfrm>
            </p:grpSpPr>
            <p:sp>
              <p:nvSpPr>
                <p:cNvPr id="42009" name="Oval 26"/>
                <p:cNvSpPr>
                  <a:spLocks noChangeArrowheads="1"/>
                </p:cNvSpPr>
                <p:nvPr/>
              </p:nvSpPr>
              <p:spPr bwMode="auto">
                <a:xfrm>
                  <a:off x="4607364" y="4931804"/>
                  <a:ext cx="914400" cy="133564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10" name="TextBox 27"/>
                <p:cNvSpPr txBox="1">
                  <a:spLocks noChangeArrowheads="1"/>
                </p:cNvSpPr>
                <p:nvPr/>
              </p:nvSpPr>
              <p:spPr bwMode="auto">
                <a:xfrm>
                  <a:off x="4906492" y="5048904"/>
                  <a:ext cx="548548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en-US" sz="1400" b="1"/>
                    <a:t>N+2</a:t>
                  </a:r>
                </a:p>
              </p:txBody>
            </p:sp>
            <p:cxnSp>
              <p:nvCxnSpPr>
                <p:cNvPr id="42011" name="Straight Arrow Connector 28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333077" y="4979849"/>
                  <a:ext cx="1493414" cy="2914"/>
                </a:xfrm>
                <a:prstGeom prst="straightConnector1">
                  <a:avLst/>
                </a:prstGeom>
                <a:noFill/>
                <a:ln w="12700" algn="ctr">
                  <a:solidFill>
                    <a:srgbClr val="FF0000"/>
                  </a:solidFill>
                  <a:prstDash val="sysDash"/>
                  <a:round/>
                  <a:headEnd type="arrow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2012" name="Straight Arrow Connector 31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06696" y="4987283"/>
                  <a:ext cx="1493414" cy="2914"/>
                </a:xfrm>
                <a:prstGeom prst="straightConnector1">
                  <a:avLst/>
                </a:prstGeom>
                <a:noFill/>
                <a:ln w="12700" algn="ctr">
                  <a:solidFill>
                    <a:srgbClr val="FF0000"/>
                  </a:solidFill>
                  <a:prstDash val="sysDash"/>
                  <a:round/>
                  <a:headEnd type="arrow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2013" name="Straight Arrow Connector 32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4690948" y="4233749"/>
                  <a:ext cx="223027" cy="178418"/>
                </a:xfrm>
                <a:prstGeom prst="straightConnector1">
                  <a:avLst/>
                </a:prstGeom>
                <a:noFill/>
                <a:ln w="12700" algn="ctr">
                  <a:solidFill>
                    <a:srgbClr val="FF0000"/>
                  </a:solidFill>
                  <a:prstDash val="sysDash"/>
                  <a:round/>
                  <a:headEnd type="arrow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2014" name="Straight Arrow Connector 36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4733695" y="4354553"/>
                  <a:ext cx="234175" cy="111510"/>
                </a:xfrm>
                <a:prstGeom prst="straightConnector1">
                  <a:avLst/>
                </a:prstGeom>
                <a:noFill/>
                <a:ln w="12700" algn="ctr">
                  <a:solidFill>
                    <a:srgbClr val="FF0000"/>
                  </a:solidFill>
                  <a:prstDash val="sysDash"/>
                  <a:round/>
                  <a:headEnd type="arrow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2015" name="Straight Arrow Connector 37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5034779" y="4388005"/>
                  <a:ext cx="234174" cy="44606"/>
                </a:xfrm>
                <a:prstGeom prst="straightConnector1">
                  <a:avLst/>
                </a:prstGeom>
                <a:noFill/>
                <a:ln w="12700" algn="ctr">
                  <a:solidFill>
                    <a:srgbClr val="FF0000"/>
                  </a:solidFill>
                  <a:prstDash val="sysDash"/>
                  <a:round/>
                  <a:headEnd type="arrow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2016" name="Straight Arrow Connector 38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5107262" y="4259769"/>
                  <a:ext cx="189569" cy="167264"/>
                </a:xfrm>
                <a:prstGeom prst="straightConnector1">
                  <a:avLst/>
                </a:prstGeom>
                <a:noFill/>
                <a:ln w="12700" algn="ctr">
                  <a:solidFill>
                    <a:srgbClr val="FF0000"/>
                  </a:solidFill>
                  <a:prstDash val="sysDash"/>
                  <a:round/>
                  <a:headEnd type="arrow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42007" name="Straight Connector 56"/>
              <p:cNvCxnSpPr>
                <a:cxnSpLocks noChangeShapeType="1"/>
              </p:cNvCxnSpPr>
              <p:nvPr/>
            </p:nvCxnSpPr>
            <p:spPr bwMode="auto">
              <a:xfrm flipV="1">
                <a:off x="780378" y="5772615"/>
                <a:ext cx="1334638" cy="1629"/>
              </a:xfrm>
              <a:prstGeom prst="line">
                <a:avLst/>
              </a:prstGeom>
              <a:noFill/>
              <a:ln w="28575" algn="ctr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2008" name="TextBox 61"/>
              <p:cNvSpPr txBox="1">
                <a:spLocks noChangeArrowheads="1"/>
              </p:cNvSpPr>
              <p:nvPr/>
            </p:nvSpPr>
            <p:spPr bwMode="auto">
              <a:xfrm>
                <a:off x="1602274" y="4249919"/>
                <a:ext cx="365806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en-US" sz="1200" b="1">
                    <a:solidFill>
                      <a:srgbClr val="FF0000"/>
                    </a:solidFill>
                  </a:rPr>
                  <a:t>e-</a:t>
                </a:r>
              </a:p>
            </p:txBody>
          </p:sp>
        </p:grpSp>
        <p:sp>
          <p:nvSpPr>
            <p:cNvPr id="12" name="TextBox 67"/>
            <p:cNvSpPr txBox="1">
              <a:spLocks noChangeArrowheads="1"/>
            </p:cNvSpPr>
            <p:nvPr/>
          </p:nvSpPr>
          <p:spPr bwMode="auto">
            <a:xfrm>
              <a:off x="841539" y="3726033"/>
              <a:ext cx="272382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latin typeface="+mj-lt"/>
                </a:rPr>
                <a:t>Bunch N+2 accelerates the e-,</a:t>
              </a:r>
            </a:p>
            <a:p>
              <a:pPr algn="ctr">
                <a:defRPr/>
              </a:pPr>
              <a:r>
                <a:rPr lang="en-US" sz="1400" b="1" dirty="0">
                  <a:latin typeface="+mj-lt"/>
                </a:rPr>
                <a:t>more multiplication…</a:t>
              </a:r>
            </a:p>
          </p:txBody>
        </p:sp>
        <p:sp>
          <p:nvSpPr>
            <p:cNvPr id="42001" name="TextBox 70"/>
            <p:cNvSpPr txBox="1">
              <a:spLocks noChangeArrowheads="1"/>
            </p:cNvSpPr>
            <p:nvPr/>
          </p:nvSpPr>
          <p:spPr bwMode="auto">
            <a:xfrm>
              <a:off x="1726205" y="4897022"/>
              <a:ext cx="588556" cy="261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en-US" sz="1100">
                  <a:solidFill>
                    <a:srgbClr val="7030A0"/>
                  </a:solidFill>
                </a:rPr>
                <a:t>++++++</a:t>
              </a:r>
            </a:p>
          </p:txBody>
        </p:sp>
        <p:cxnSp>
          <p:nvCxnSpPr>
            <p:cNvPr id="42004" name="Straight Arrow Connector 74"/>
            <p:cNvCxnSpPr>
              <a:cxnSpLocks noChangeShapeType="1"/>
            </p:cNvCxnSpPr>
            <p:nvPr/>
          </p:nvCxnSpPr>
          <p:spPr bwMode="auto">
            <a:xfrm flipV="1">
              <a:off x="2530662" y="5020765"/>
              <a:ext cx="384127" cy="1808"/>
            </a:xfrm>
            <a:prstGeom prst="straightConnector1">
              <a:avLst/>
            </a:prstGeom>
            <a:noFill/>
            <a:ln w="9525" algn="ctr">
              <a:solidFill>
                <a:srgbClr val="0070C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8" name="Rectangle 3"/>
          <p:cNvSpPr txBox="1">
            <a:spLocks noChangeArrowheads="1"/>
          </p:cNvSpPr>
          <p:nvPr/>
        </p:nvSpPr>
        <p:spPr>
          <a:xfrm>
            <a:off x="438150" y="932675"/>
            <a:ext cx="8512175" cy="1190555"/>
          </a:xfrm>
          <a:prstGeom prst="rect">
            <a:avLst/>
          </a:prstGeom>
        </p:spPr>
        <p:txBody>
          <a:bodyPr/>
          <a:lstStyle/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2000" kern="0" dirty="0" smtClean="0">
                <a:latin typeface="+mn-lt"/>
              </a:rPr>
              <a:t>In 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high </a:t>
            </a:r>
            <a:r>
              <a:rPr lang="en-US" sz="2000" kern="0" dirty="0">
                <a:solidFill>
                  <a:srgbClr val="000000"/>
                </a:solidFill>
                <a:latin typeface="Arial"/>
              </a:rPr>
              <a:t>intensity 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accelerators </a:t>
            </a:r>
            <a:r>
              <a:rPr lang="en-US" sz="2000" kern="0" dirty="0">
                <a:solidFill>
                  <a:srgbClr val="000000"/>
                </a:solidFill>
                <a:latin typeface="Arial"/>
              </a:rPr>
              <a:t>with </a:t>
            </a:r>
            <a:r>
              <a:rPr lang="en-US" sz="2000" u="sng" kern="0" dirty="0" smtClean="0">
                <a:solidFill>
                  <a:srgbClr val="D60093"/>
                </a:solidFill>
                <a:latin typeface="Arial"/>
              </a:rPr>
              <a:t>positively charged beams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kern="0" dirty="0">
                <a:solidFill>
                  <a:srgbClr val="000000"/>
                </a:solidFill>
                <a:latin typeface="Arial"/>
              </a:rPr>
              <a:t>and </a:t>
            </a:r>
            <a:r>
              <a:rPr lang="en-US" sz="2000" u="sng" kern="0" dirty="0">
                <a:solidFill>
                  <a:srgbClr val="D60093"/>
                </a:solidFill>
                <a:latin typeface="Arial"/>
              </a:rPr>
              <a:t>closely spaced bunches</a:t>
            </a:r>
            <a:r>
              <a:rPr lang="en-US" sz="2000" kern="0" dirty="0">
                <a:solidFill>
                  <a:srgbClr val="D60093"/>
                </a:solidFill>
                <a:latin typeface="Arial"/>
              </a:rPr>
              <a:t> </a:t>
            </a:r>
            <a:r>
              <a:rPr lang="en-US" sz="2000" kern="0" dirty="0" smtClean="0">
                <a:latin typeface="+mn-lt"/>
              </a:rPr>
              <a:t>electrons liberated from vacuum chamber </a:t>
            </a:r>
            <a:r>
              <a:rPr lang="en-US" sz="2000" kern="0" dirty="0">
                <a:latin typeface="+mn-lt"/>
              </a:rPr>
              <a:t>surface </a:t>
            </a:r>
            <a:r>
              <a:rPr lang="en-US" sz="2000" kern="0" dirty="0" smtClean="0">
                <a:latin typeface="+mn-lt"/>
              </a:rPr>
              <a:t>can multiply and build up a </a:t>
            </a: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cloud of electrons</a:t>
            </a:r>
            <a:r>
              <a:rPr lang="en-US" sz="2000" kern="0" dirty="0" smtClean="0">
                <a:latin typeface="+mn-lt"/>
              </a:rPr>
              <a:t>.</a:t>
            </a:r>
            <a:endParaRPr lang="en-US" sz="2000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462665" y="5215679"/>
            <a:ext cx="8512175" cy="901671"/>
          </a:xfrm>
          <a:prstGeom prst="rect">
            <a:avLst/>
          </a:prstGeom>
        </p:spPr>
        <p:txBody>
          <a:bodyPr/>
          <a:lstStyle/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endParaRPr lang="en-US" sz="1600" kern="0" dirty="0">
              <a:latin typeface="+mn-lt"/>
            </a:endParaRPr>
          </a:p>
        </p:txBody>
      </p:sp>
      <p:sp>
        <p:nvSpPr>
          <p:cNvPr id="53" name="Rectangle 3"/>
          <p:cNvSpPr txBox="1">
            <a:spLocks noChangeArrowheads="1"/>
          </p:cNvSpPr>
          <p:nvPr/>
        </p:nvSpPr>
        <p:spPr>
          <a:xfrm>
            <a:off x="437995" y="4493045"/>
            <a:ext cx="8512175" cy="1163445"/>
          </a:xfrm>
          <a:prstGeom prst="rect">
            <a:avLst/>
          </a:prstGeom>
        </p:spPr>
        <p:txBody>
          <a:bodyPr/>
          <a:lstStyle/>
          <a:p>
            <a:pPr marL="227013" lvl="0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A key parameter is the secondary emission yield of electrons.</a:t>
            </a:r>
          </a:p>
          <a:p>
            <a:pPr marL="227013" lvl="0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The cloud causes increased </a:t>
            </a:r>
            <a:r>
              <a:rPr lang="en-US" sz="2000" i="1" kern="0" dirty="0" smtClean="0">
                <a:solidFill>
                  <a:srgbClr val="FF0000"/>
                </a:solidFill>
                <a:latin typeface="Arial"/>
              </a:rPr>
              <a:t>heat load on cryogenic system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,  </a:t>
            </a:r>
            <a:r>
              <a:rPr lang="en-US" sz="2000" i="1" kern="0" dirty="0">
                <a:solidFill>
                  <a:srgbClr val="FF0000"/>
                </a:solidFill>
                <a:latin typeface="Arial"/>
              </a:rPr>
              <a:t>vacuum</a:t>
            </a:r>
            <a:r>
              <a:rPr lang="en-US" sz="20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i="1" kern="0" dirty="0">
                <a:solidFill>
                  <a:srgbClr val="FF0000"/>
                </a:solidFill>
                <a:latin typeface="Arial"/>
              </a:rPr>
              <a:t>pressure increases 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and</a:t>
            </a:r>
            <a:r>
              <a:rPr lang="en-US" sz="2000" i="1" kern="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000" i="1" kern="0" dirty="0">
                <a:solidFill>
                  <a:srgbClr val="FF0000"/>
                </a:solidFill>
                <a:latin typeface="Arial"/>
              </a:rPr>
              <a:t>beam instabilities</a:t>
            </a:r>
            <a:r>
              <a:rPr lang="en-US" sz="2000" i="1" kern="0" dirty="0" smtClean="0">
                <a:solidFill>
                  <a:srgbClr val="FF0000"/>
                </a:solidFill>
                <a:latin typeface="Arial"/>
              </a:rPr>
              <a:t>!</a:t>
            </a:r>
            <a:endParaRPr lang="en-US" sz="2000" kern="0" dirty="0" smtClean="0">
              <a:latin typeface="+mn-lt"/>
            </a:endParaRPr>
          </a:p>
          <a:p>
            <a:pPr marL="684213" lvl="1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i="1" kern="0" dirty="0" smtClean="0">
                <a:solidFill>
                  <a:srgbClr val="0000FF"/>
                </a:solidFill>
                <a:latin typeface="+mn-lt"/>
              </a:rPr>
              <a:t>Electron </a:t>
            </a:r>
            <a:r>
              <a:rPr lang="en-US" i="1" kern="0" dirty="0">
                <a:solidFill>
                  <a:srgbClr val="0000FF"/>
                </a:solidFill>
                <a:latin typeface="+mn-lt"/>
              </a:rPr>
              <a:t>energies are in the 10- few 100 </a:t>
            </a:r>
            <a:r>
              <a:rPr lang="en-US" i="1" kern="0" dirty="0" err="1">
                <a:solidFill>
                  <a:srgbClr val="0000FF"/>
                </a:solidFill>
                <a:latin typeface="+mn-lt"/>
              </a:rPr>
              <a:t>eV</a:t>
            </a:r>
            <a:r>
              <a:rPr lang="en-US" i="1" kern="0" dirty="0">
                <a:solidFill>
                  <a:srgbClr val="0000FF"/>
                </a:solidFill>
                <a:latin typeface="+mn-lt"/>
              </a:rPr>
              <a:t> range</a:t>
            </a:r>
            <a:r>
              <a:rPr lang="en-US" i="1" kern="0" dirty="0" smtClean="0">
                <a:solidFill>
                  <a:srgbClr val="0000FF"/>
                </a:solidFill>
                <a:latin typeface="+mn-lt"/>
              </a:rPr>
              <a:t>.</a:t>
            </a:r>
            <a:endParaRPr lang="en-US" i="1" kern="0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42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cloud instability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2" descr="D:\Evian2012\bsrt4\plots_for_talk\emitt7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" y="2501900"/>
            <a:ext cx="4495800" cy="3371850"/>
          </a:xfrm>
          <a:prstGeom prst="rect">
            <a:avLst/>
          </a:prstGeom>
          <a:noFill/>
        </p:spPr>
      </p:pic>
      <p:pic>
        <p:nvPicPr>
          <p:cNvPr id="7" name="Picture 3" descr="D:\Evian2012\bsrt4\plots_for_talk\emitt28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0759" y="2501900"/>
            <a:ext cx="4462281" cy="334671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08310" y="2430470"/>
            <a:ext cx="342072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Fill of trains with 72 bunches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86480" y="2414410"/>
            <a:ext cx="356337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Fill of trains with 288 bunches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38150" y="932675"/>
            <a:ext cx="8512175" cy="1190555"/>
          </a:xfrm>
          <a:prstGeom prst="rect">
            <a:avLst/>
          </a:prstGeom>
        </p:spPr>
        <p:txBody>
          <a:bodyPr/>
          <a:lstStyle/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2000" kern="0" dirty="0" smtClean="0">
                <a:latin typeface="+mn-lt"/>
              </a:rPr>
              <a:t>Electron cloud instability causes strong degradation of beam quality. </a:t>
            </a:r>
            <a:endParaRPr lang="en-US" sz="2000" kern="0" dirty="0">
              <a:latin typeface="+mn-lt"/>
            </a:endParaRPr>
          </a:p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2000" kern="0" dirty="0">
                <a:solidFill>
                  <a:srgbClr val="000000"/>
                </a:solidFill>
                <a:latin typeface="+mn-lt"/>
              </a:rPr>
              <a:t>B</a:t>
            </a:r>
            <a:r>
              <a:rPr lang="en-US" sz="2000" kern="0" dirty="0" smtClean="0">
                <a:solidFill>
                  <a:srgbClr val="000000"/>
                </a:solidFill>
                <a:latin typeface="+mn-lt"/>
              </a:rPr>
              <a:t>unches at the end of the bunch trains suffer from </a:t>
            </a:r>
            <a:r>
              <a:rPr lang="en-US" sz="2000" kern="0" dirty="0" err="1" smtClean="0">
                <a:solidFill>
                  <a:srgbClr val="000000"/>
                </a:solidFill>
                <a:latin typeface="+mn-lt"/>
              </a:rPr>
              <a:t>emittance</a:t>
            </a:r>
            <a:r>
              <a:rPr lang="en-US" sz="2000" kern="0" dirty="0" smtClean="0">
                <a:solidFill>
                  <a:srgbClr val="000000"/>
                </a:solidFill>
                <a:latin typeface="+mn-lt"/>
              </a:rPr>
              <a:t> blow-up.</a:t>
            </a:r>
            <a:endParaRPr lang="en-US" sz="2000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8310" y="5886920"/>
            <a:ext cx="437060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kern="0" dirty="0" smtClean="0">
                <a:solidFill>
                  <a:schemeClr val="accent2"/>
                </a:solidFill>
                <a:latin typeface="+mn-lt"/>
              </a:rPr>
              <a:t>Measurements at 25 ns tests end of 2012 run.</a:t>
            </a:r>
          </a:p>
        </p:txBody>
      </p:sp>
    </p:spTree>
    <p:extLst>
      <p:ext uri="{BB962C8B-B14F-4D97-AF65-F5344CB8AC3E}">
        <p14:creationId xmlns:p14="http://schemas.microsoft.com/office/powerpoint/2010/main" val="210020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cloud mitigation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23525" y="1393535"/>
            <a:ext cx="7361311" cy="820738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With 50 ns spacing e-clouds are much weaker than with 25 ns !</a:t>
            </a:r>
          </a:p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 One of the main reason to operate so far with 50 ns.</a:t>
            </a: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 </a:t>
            </a:r>
            <a:endParaRPr lang="en-GB" sz="2000" kern="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54690" y="817460"/>
            <a:ext cx="8359978" cy="602488"/>
          </a:xfrm>
          <a:prstGeom prst="rect">
            <a:avLst/>
          </a:prstGeom>
        </p:spPr>
        <p:txBody>
          <a:bodyPr/>
          <a:lstStyle/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2000" kern="0" dirty="0" smtClean="0">
                <a:latin typeface="+mj-lt"/>
                <a:sym typeface="Wingdings" pitchFamily="2" charset="2"/>
              </a:rPr>
              <a:t>Strong reduction of e-clouds with larger bunch spacing: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550005" y="2353660"/>
            <a:ext cx="8359978" cy="4093061"/>
          </a:xfrm>
          <a:prstGeom prst="rect">
            <a:avLst/>
          </a:prstGeom>
        </p:spPr>
        <p:txBody>
          <a:bodyPr/>
          <a:lstStyle/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2000" u="sng" kern="0" dirty="0" smtClean="0">
                <a:latin typeface="+mj-lt"/>
                <a:sym typeface="Wingdings" pitchFamily="2" charset="2"/>
              </a:rPr>
              <a:t>The e-cloud </a:t>
            </a:r>
            <a:r>
              <a:rPr lang="en-US" sz="2000" u="sng" kern="0" dirty="0">
                <a:latin typeface="+mj-lt"/>
                <a:sym typeface="Wingdings" pitchFamily="2" charset="2"/>
              </a:rPr>
              <a:t>can ‘cure itself’</a:t>
            </a:r>
            <a:r>
              <a:rPr lang="en-US" sz="2000" kern="0" dirty="0">
                <a:latin typeface="+mj-lt"/>
                <a:sym typeface="Wingdings" pitchFamily="2" charset="2"/>
              </a:rPr>
              <a:t>: the impact of the electrons cleans the surface (Carbon migration), reduces the electron emission probability and eventually the cloud </a:t>
            </a:r>
            <a:r>
              <a:rPr lang="en-US" sz="2000" kern="0" dirty="0" smtClean="0">
                <a:latin typeface="+mj-lt"/>
                <a:sym typeface="Wingdings" pitchFamily="2" charset="2"/>
              </a:rPr>
              <a:t>disappears</a:t>
            </a:r>
            <a:r>
              <a:rPr lang="en-US" sz="2000" b="1" i="1" kern="0" dirty="0" smtClean="0">
                <a:latin typeface="+mj-lt"/>
                <a:sym typeface="Wingdings" pitchFamily="2" charset="2"/>
              </a:rPr>
              <a:t>.</a:t>
            </a:r>
          </a:p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2000" b="1" i="1" kern="0" dirty="0" smtClean="0">
                <a:latin typeface="+mj-lt"/>
                <a:sym typeface="Wingdings" pitchFamily="2" charset="2"/>
              </a:rPr>
              <a:t>‘Beam scrubbing’ </a:t>
            </a:r>
            <a:r>
              <a:rPr lang="en-US" sz="2000" kern="0" dirty="0" smtClean="0">
                <a:latin typeface="+mj-lt"/>
                <a:sym typeface="Wingdings" pitchFamily="2" charset="2"/>
              </a:rPr>
              <a:t>consists in producing e-clouds deliberately with the beams in order to reduce the SEY until the cloud ‘disappears’.</a:t>
            </a:r>
          </a:p>
          <a:p>
            <a:pPr marL="444500" lvl="1" indent="-17780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i="1" kern="0" dirty="0" smtClean="0">
                <a:solidFill>
                  <a:srgbClr val="0000FF"/>
                </a:solidFill>
                <a:latin typeface="+mj-lt"/>
                <a:sym typeface="Wingdings" pitchFamily="2" charset="2"/>
              </a:rPr>
              <a:t>Done at 450 </a:t>
            </a:r>
            <a:r>
              <a:rPr lang="en-US" i="1" kern="0" dirty="0" err="1" smtClean="0">
                <a:solidFill>
                  <a:srgbClr val="0000FF"/>
                </a:solidFill>
                <a:latin typeface="+mj-lt"/>
                <a:sym typeface="Wingdings" pitchFamily="2" charset="2"/>
              </a:rPr>
              <a:t>GeV</a:t>
            </a:r>
            <a:r>
              <a:rPr lang="en-US" i="1" kern="0" dirty="0" smtClean="0">
                <a:solidFill>
                  <a:srgbClr val="0000FF"/>
                </a:solidFill>
                <a:latin typeface="+mj-lt"/>
                <a:sym typeface="Wingdings" pitchFamily="2" charset="2"/>
              </a:rPr>
              <a:t> where fresh beams can be injected easily.</a:t>
            </a:r>
            <a:endParaRPr lang="en-US" i="1" kern="0" dirty="0" smtClean="0">
              <a:solidFill>
                <a:srgbClr val="0000FF"/>
              </a:solidFill>
              <a:latin typeface="+mj-lt"/>
            </a:endParaRPr>
          </a:p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2000" kern="0" dirty="0" smtClean="0">
                <a:latin typeface="+mn-lt"/>
              </a:rPr>
              <a:t>In </a:t>
            </a:r>
            <a:r>
              <a:rPr lang="en-US" sz="2000" kern="0" dirty="0">
                <a:latin typeface="+mn-lt"/>
              </a:rPr>
              <a:t>April </a:t>
            </a:r>
            <a:r>
              <a:rPr lang="en-US" sz="2000" kern="0" dirty="0" smtClean="0">
                <a:latin typeface="+mn-lt"/>
              </a:rPr>
              <a:t>2011 50 ns beams </a:t>
            </a:r>
            <a:r>
              <a:rPr lang="en-US" sz="2000" kern="0" dirty="0">
                <a:latin typeface="+mn-lt"/>
              </a:rPr>
              <a:t>were used </a:t>
            </a:r>
            <a:r>
              <a:rPr lang="en-US" sz="2000" kern="0" dirty="0" smtClean="0">
                <a:latin typeface="+mn-lt"/>
              </a:rPr>
              <a:t>to ‘</a:t>
            </a:r>
            <a:r>
              <a:rPr lang="en-US" sz="2000" b="1" i="1" kern="0" dirty="0" smtClean="0">
                <a:latin typeface="+mn-lt"/>
              </a:rPr>
              <a:t>scrub’</a:t>
            </a:r>
            <a:r>
              <a:rPr lang="en-US" sz="2000" kern="0" dirty="0" smtClean="0">
                <a:latin typeface="+mn-lt"/>
              </a:rPr>
              <a:t> </a:t>
            </a:r>
            <a:r>
              <a:rPr lang="en-US" sz="2000" kern="0" dirty="0">
                <a:latin typeface="+mn-lt"/>
              </a:rPr>
              <a:t>the vacuum chamber 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at 450 </a:t>
            </a:r>
            <a:r>
              <a:rPr lang="en-US" sz="2000" kern="0" dirty="0" err="1" smtClean="0">
                <a:solidFill>
                  <a:srgbClr val="000000"/>
                </a:solidFill>
                <a:latin typeface="Arial"/>
              </a:rPr>
              <a:t>GeV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 to prepare operation at 3.5 </a:t>
            </a:r>
            <a:r>
              <a:rPr lang="en-US" sz="2000" kern="0" dirty="0" err="1" smtClean="0">
                <a:solidFill>
                  <a:srgbClr val="000000"/>
                </a:solidFill>
                <a:latin typeface="Arial"/>
              </a:rPr>
              <a:t>TeV</a:t>
            </a:r>
            <a:r>
              <a:rPr lang="en-US" sz="2000" kern="0" dirty="0" smtClean="0">
                <a:latin typeface="+mn-lt"/>
              </a:rPr>
              <a:t>.</a:t>
            </a:r>
            <a:endParaRPr lang="en-US" sz="2000" kern="0" dirty="0">
              <a:latin typeface="+mn-lt"/>
            </a:endParaRPr>
          </a:p>
          <a:p>
            <a:pPr marL="444500" lvl="1" indent="-177800"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i="1" kern="0" dirty="0" smtClean="0">
                <a:solidFill>
                  <a:srgbClr val="0000FF"/>
                </a:solidFill>
                <a:latin typeface="+mn-lt"/>
              </a:rPr>
              <a:t>Further slow improvement during operation at 3.5 </a:t>
            </a:r>
            <a:r>
              <a:rPr lang="en-US" i="1" kern="0" dirty="0" err="1" smtClean="0">
                <a:solidFill>
                  <a:srgbClr val="0000FF"/>
                </a:solidFill>
                <a:latin typeface="+mn-lt"/>
              </a:rPr>
              <a:t>TeV</a:t>
            </a:r>
            <a:r>
              <a:rPr lang="en-US" i="1" kern="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i="1" kern="0" dirty="0" smtClean="0">
                <a:solidFill>
                  <a:srgbClr val="0000FF"/>
                </a:solidFill>
                <a:latin typeface="+mn-lt"/>
              </a:rPr>
              <a:t>and 4 </a:t>
            </a:r>
            <a:r>
              <a:rPr lang="en-US" i="1" kern="0" dirty="0" err="1" smtClean="0">
                <a:solidFill>
                  <a:srgbClr val="0000FF"/>
                </a:solidFill>
                <a:latin typeface="+mn-lt"/>
              </a:rPr>
              <a:t>TeV</a:t>
            </a:r>
            <a:r>
              <a:rPr lang="en-US" i="1" kern="0" dirty="0" smtClean="0">
                <a:solidFill>
                  <a:srgbClr val="0000FF"/>
                </a:solidFill>
                <a:latin typeface="+mn-lt"/>
              </a:rPr>
              <a:t>.</a:t>
            </a:r>
          </a:p>
          <a:p>
            <a:pPr marL="444500" lvl="1" indent="-177800"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i="1" kern="0" dirty="0" smtClean="0">
                <a:solidFill>
                  <a:srgbClr val="0000FF"/>
                </a:solidFill>
                <a:latin typeface="+mn-lt"/>
              </a:rPr>
              <a:t>Operation with nominal 25 ns spacing will require further scrubbing.</a:t>
            </a:r>
          </a:p>
        </p:txBody>
      </p:sp>
    </p:spTree>
    <p:extLst>
      <p:ext uri="{BB962C8B-B14F-4D97-AF65-F5344CB8AC3E}">
        <p14:creationId xmlns:p14="http://schemas.microsoft.com/office/powerpoint/2010/main" val="5871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552081"/>
              </p:ext>
            </p:extLst>
          </p:nvPr>
        </p:nvGraphicFramePr>
        <p:xfrm>
          <a:off x="1689381" y="3644810"/>
          <a:ext cx="6991953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9100"/>
                <a:gridCol w="1962653"/>
                <a:gridCol w="1271546"/>
                <a:gridCol w="19586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S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pacing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N (p/bunch)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  <a:latin typeface="Symbol" pitchFamily="18" charset="2"/>
                        </a:rPr>
                        <a:t>e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[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  <a:latin typeface="Symbol" pitchFamily="18" charset="2"/>
                        </a:rPr>
                        <a:t>m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m]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Relative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</a:rPr>
                        <a:t> luminosity / Bunch Crossing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50 ns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1.65 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x 10</a:t>
                      </a:r>
                      <a:r>
                        <a:rPr lang="en-US" sz="2000" baseline="30000" dirty="0" smtClean="0">
                          <a:solidFill>
                            <a:srgbClr val="FF0000"/>
                          </a:solidFill>
                        </a:rPr>
                        <a:t>11 </a:t>
                      </a:r>
                      <a:endParaRPr lang="en-US" sz="20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1.8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25 ns design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1.15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x 10</a:t>
                      </a:r>
                      <a:r>
                        <a:rPr lang="en-US" sz="2000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25 ns BCMS*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1.2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x 10</a:t>
                      </a:r>
                      <a:r>
                        <a:rPr lang="en-US" sz="2000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1.4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2.7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 bwMode="auto">
          <a:xfrm>
            <a:off x="1806840" y="5310845"/>
            <a:ext cx="6836090" cy="299210"/>
          </a:xfrm>
          <a:prstGeom prst="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Flexible beams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01070" y="778170"/>
            <a:ext cx="8180265" cy="238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We made full use of the flexibility of the LHC and of its injector chain.</a:t>
            </a:r>
          </a:p>
          <a:p>
            <a:pPr marL="266700" indent="-266700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Beams with 50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ns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bunch spacing are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used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operationally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since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April 2011 instead of the design 25 ns spacing.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723900" lvl="1" indent="-266700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More luminosity potential for 50 ns beams.</a:t>
            </a:r>
          </a:p>
          <a:p>
            <a:pPr marL="723900" lvl="1" indent="-266700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Smaller beam </a:t>
            </a:r>
            <a:r>
              <a:rPr lang="en-US" i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emittance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size) eases operation..</a:t>
            </a: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And it will come even better in 2015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.</a:t>
            </a:r>
            <a:endParaRPr lang="en-US" i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4688" y="3220915"/>
            <a:ext cx="479971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 dirty="0">
                <a:latin typeface="+mn-lt"/>
              </a:rPr>
              <a:t>LHC beam parameters </a:t>
            </a:r>
            <a:r>
              <a:rPr lang="en-US" sz="2000" b="1" i="1" dirty="0" smtClean="0">
                <a:latin typeface="+mn-lt"/>
              </a:rPr>
              <a:t>(LHC injection)</a:t>
            </a:r>
            <a:endParaRPr lang="en-US" sz="2000" b="1" i="1" dirty="0">
              <a:latin typeface="+mn-lt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807975" y="4581150"/>
            <a:ext cx="730030" cy="192025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Curved Right Arrow 11"/>
          <p:cNvSpPr/>
          <p:nvPr/>
        </p:nvSpPr>
        <p:spPr bwMode="auto">
          <a:xfrm>
            <a:off x="1038740" y="5464465"/>
            <a:ext cx="422455" cy="691290"/>
          </a:xfrm>
          <a:prstGeom prst="curv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53220" y="5870860"/>
            <a:ext cx="4370107" cy="400110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b="1" kern="0" dirty="0" smtClean="0">
                <a:solidFill>
                  <a:srgbClr val="008E40"/>
                </a:solidFill>
                <a:latin typeface="+mn-lt"/>
              </a:rPr>
              <a:t>The ‘Dream Beam’ for 2015 / 7 </a:t>
            </a:r>
            <a:r>
              <a:rPr lang="en-US" sz="2000" b="1" kern="0" dirty="0" err="1" smtClean="0">
                <a:solidFill>
                  <a:srgbClr val="008E40"/>
                </a:solidFill>
                <a:latin typeface="+mn-lt"/>
              </a:rPr>
              <a:t>TeV</a:t>
            </a:r>
            <a:endParaRPr lang="en-GB" sz="2000" b="1" kern="0" dirty="0" smtClean="0">
              <a:solidFill>
                <a:srgbClr val="008E4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500" y="4273910"/>
            <a:ext cx="755335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2012</a:t>
            </a:r>
            <a:endParaRPr lang="en-GB" sz="2000" kern="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768435" y="4550775"/>
            <a:ext cx="6836090" cy="299210"/>
          </a:xfrm>
          <a:prstGeom prst="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615" y="6508491"/>
            <a:ext cx="697608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kern="0" dirty="0" smtClean="0">
                <a:latin typeface="+mn-lt"/>
              </a:rPr>
              <a:t>*BCMS = Batch Compression, (bunch) Merging and (bunch) Splitting in PS</a:t>
            </a:r>
          </a:p>
        </p:txBody>
      </p:sp>
    </p:spTree>
    <p:extLst>
      <p:ext uri="{BB962C8B-B14F-4D97-AF65-F5344CB8AC3E}">
        <p14:creationId xmlns:p14="http://schemas.microsoft.com/office/powerpoint/2010/main" val="196470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12" grpId="0" animBg="1"/>
      <p:bldP spid="13" grpId="0" animBg="1"/>
      <p:bldP spid="6" grpId="0"/>
      <p:bldP spid="11" grpId="0" animBg="1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 bwMode="auto">
          <a:xfrm>
            <a:off x="1760250" y="3781100"/>
            <a:ext cx="1237145" cy="31311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110" name="Picture 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0835" y="2556778"/>
            <a:ext cx="4301360" cy="291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Boost from Aperture</a:t>
            </a:r>
          </a:p>
        </p:txBody>
      </p:sp>
      <p:sp>
        <p:nvSpPr>
          <p:cNvPr id="205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2B56931-9D8B-4129-BB96-AE00C137507D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2055" name="TextBox 4"/>
          <p:cNvSpPr txBox="1">
            <a:spLocks noChangeArrowheads="1"/>
          </p:cNvSpPr>
          <p:nvPr/>
        </p:nvSpPr>
        <p:spPr bwMode="auto">
          <a:xfrm>
            <a:off x="423863" y="894270"/>
            <a:ext cx="85264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>
                <a:solidFill>
                  <a:srgbClr val="D60093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2000" dirty="0" smtClean="0">
                <a:solidFill>
                  <a:srgbClr val="D60093"/>
                </a:solidFill>
                <a:latin typeface="Arial" pitchFamily="34" charset="0"/>
                <a:cs typeface="Arial" pitchFamily="34" charset="0"/>
              </a:rPr>
              <a:t>ocusing (</a:t>
            </a:r>
            <a:r>
              <a:rPr lang="en-US" sz="2000" dirty="0">
                <a:solidFill>
                  <a:srgbClr val="D60093"/>
                </a:solidFill>
                <a:latin typeface="Symbol" pitchFamily="18" charset="2"/>
                <a:cs typeface="Arial" pitchFamily="34" charset="0"/>
              </a:rPr>
              <a:t>b</a:t>
            </a:r>
            <a:r>
              <a:rPr lang="en-US" sz="2000" dirty="0" smtClean="0">
                <a:solidFill>
                  <a:srgbClr val="D60093"/>
                </a:solidFill>
                <a:latin typeface="Arial" pitchFamily="34" charset="0"/>
                <a:cs typeface="Arial" pitchFamily="34" charset="0"/>
              </a:rPr>
              <a:t>*) at the collision point </a:t>
            </a:r>
            <a:r>
              <a:rPr lang="en-US" sz="2000" dirty="0">
                <a:solidFill>
                  <a:srgbClr val="D60093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2000" dirty="0" smtClean="0">
                <a:solidFill>
                  <a:srgbClr val="D60093"/>
                </a:solidFill>
                <a:latin typeface="Arial" pitchFamily="34" charset="0"/>
                <a:cs typeface="Arial" pitchFamily="34" charset="0"/>
              </a:rPr>
              <a:t>s limited by the aperture of the last focusing </a:t>
            </a:r>
            <a:r>
              <a:rPr lang="en-US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quadrupoles</a:t>
            </a:r>
            <a:r>
              <a:rPr lang="en-US" sz="2000" dirty="0" smtClean="0">
                <a:solidFill>
                  <a:srgbClr val="D6009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(‘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triplet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’)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phase space conservation.</a:t>
            </a: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6492244"/>
              </p:ext>
            </p:extLst>
          </p:nvPr>
        </p:nvGraphicFramePr>
        <p:xfrm>
          <a:off x="6415668" y="1557955"/>
          <a:ext cx="2227262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03" name="Equation" r:id="rId4" imgW="952200" imgH="495000" progId="Equation.3">
                  <p:embed/>
                </p:oleObj>
              </mc:Choice>
              <mc:Fallback>
                <p:oleObj name="Equation" r:id="rId4" imgW="9522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5668" y="1557955"/>
                        <a:ext cx="2227262" cy="949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57" name="Straight Arrow Connector 9"/>
          <p:cNvCxnSpPr>
            <a:cxnSpLocks noChangeShapeType="1"/>
          </p:cNvCxnSpPr>
          <p:nvPr/>
        </p:nvCxnSpPr>
        <p:spPr bwMode="auto">
          <a:xfrm>
            <a:off x="6991515" y="2353660"/>
            <a:ext cx="0" cy="5760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058" name="Straight Arrow Connector 9"/>
          <p:cNvCxnSpPr>
            <a:cxnSpLocks noChangeShapeType="1"/>
          </p:cNvCxnSpPr>
          <p:nvPr/>
        </p:nvCxnSpPr>
        <p:spPr bwMode="auto">
          <a:xfrm>
            <a:off x="6991515" y="2353660"/>
            <a:ext cx="384050" cy="65288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70" name="TextBox 4"/>
          <p:cNvSpPr txBox="1">
            <a:spLocks noChangeArrowheads="1"/>
          </p:cNvSpPr>
          <p:nvPr/>
        </p:nvSpPr>
        <p:spPr bwMode="auto">
          <a:xfrm>
            <a:off x="424260" y="4965200"/>
            <a:ext cx="5146270" cy="1597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2012: </a:t>
            </a:r>
            <a:r>
              <a:rPr lang="en-US" sz="2000" dirty="0" smtClean="0">
                <a:latin typeface="Symbol" charset="2"/>
                <a:cs typeface="Symbol" charset="2"/>
              </a:rPr>
              <a:t>b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* = 0.6 m, design: </a:t>
            </a:r>
            <a:r>
              <a:rPr lang="en-US" sz="2000" dirty="0" smtClean="0">
                <a:latin typeface="Symbol" charset="2"/>
                <a:cs typeface="Symbol" charset="2"/>
              </a:rPr>
              <a:t>b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* = 0.55 m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266700" indent="-266700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This excellent performance was made possible by better than anticipated alignment and control of the trajectories.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4072735" y="3044950"/>
            <a:ext cx="631334" cy="1617738"/>
            <a:chOff x="673893" y="2616662"/>
            <a:chExt cx="631334" cy="1820078"/>
          </a:xfrm>
        </p:grpSpPr>
        <p:sp>
          <p:nvSpPr>
            <p:cNvPr id="72" name="Oval 71"/>
            <p:cNvSpPr/>
            <p:nvPr/>
          </p:nvSpPr>
          <p:spPr bwMode="auto">
            <a:xfrm>
              <a:off x="673893" y="2818386"/>
              <a:ext cx="257514" cy="1618354"/>
            </a:xfrm>
            <a:prstGeom prst="ellipse">
              <a:avLst/>
            </a:prstGeom>
            <a:solidFill>
              <a:srgbClr val="FF9966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73" name="Straight Arrow Connector 72"/>
            <p:cNvCxnSpPr/>
            <p:nvPr/>
          </p:nvCxnSpPr>
          <p:spPr bwMode="auto">
            <a:xfrm>
              <a:off x="808310" y="3621025"/>
              <a:ext cx="384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74" name="Straight Arrow Connector 73"/>
            <p:cNvCxnSpPr/>
            <p:nvPr/>
          </p:nvCxnSpPr>
          <p:spPr bwMode="auto">
            <a:xfrm flipH="1" flipV="1">
              <a:off x="802650" y="2630954"/>
              <a:ext cx="13870" cy="97411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75" name="TextBox 74"/>
            <p:cNvSpPr txBox="1"/>
            <p:nvPr/>
          </p:nvSpPr>
          <p:spPr>
            <a:xfrm>
              <a:off x="882772" y="2616662"/>
              <a:ext cx="304892" cy="307777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400" b="1" kern="0" dirty="0" smtClean="0">
                  <a:latin typeface="+mn-lt"/>
                </a:rPr>
                <a:t>X</a:t>
              </a:r>
              <a:endParaRPr lang="en-GB" sz="1400" b="1" kern="0" dirty="0" smtClean="0">
                <a:latin typeface="+mn-lt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931407" y="3745404"/>
              <a:ext cx="373820" cy="307777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400" b="1" kern="0" dirty="0" err="1" smtClean="0">
                  <a:latin typeface="+mn-lt"/>
                </a:rPr>
                <a:t>p</a:t>
              </a:r>
              <a:r>
                <a:rPr lang="en-US" sz="1400" b="1" kern="0" baseline="-25000" dirty="0" err="1" smtClean="0">
                  <a:latin typeface="+mn-lt"/>
                </a:rPr>
                <a:t>X</a:t>
              </a:r>
              <a:endParaRPr lang="en-GB" sz="1400" b="1" kern="0" baseline="-25000" dirty="0" smtClean="0">
                <a:latin typeface="+mn-lt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2067491" y="3352190"/>
            <a:ext cx="1524549" cy="968604"/>
            <a:chOff x="2705535" y="2183206"/>
            <a:chExt cx="1653388" cy="1075005"/>
          </a:xfrm>
        </p:grpSpPr>
        <p:sp>
          <p:nvSpPr>
            <p:cNvPr id="78" name="Oval 77"/>
            <p:cNvSpPr/>
            <p:nvPr/>
          </p:nvSpPr>
          <p:spPr bwMode="auto">
            <a:xfrm>
              <a:off x="2705535" y="2645549"/>
              <a:ext cx="1341696" cy="347508"/>
            </a:xfrm>
            <a:prstGeom prst="ellipse">
              <a:avLst/>
            </a:prstGeom>
            <a:solidFill>
              <a:srgbClr val="FF9966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79" name="Straight Arrow Connector 78"/>
            <p:cNvCxnSpPr/>
            <p:nvPr/>
          </p:nvCxnSpPr>
          <p:spPr bwMode="auto">
            <a:xfrm>
              <a:off x="3266230" y="2815057"/>
              <a:ext cx="905783" cy="424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80" name="Straight Arrow Connector 79"/>
            <p:cNvCxnSpPr/>
            <p:nvPr/>
          </p:nvCxnSpPr>
          <p:spPr bwMode="auto">
            <a:xfrm flipV="1">
              <a:off x="3274440" y="2185228"/>
              <a:ext cx="0" cy="61387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81" name="TextBox 80"/>
            <p:cNvSpPr txBox="1"/>
            <p:nvPr/>
          </p:nvSpPr>
          <p:spPr>
            <a:xfrm>
              <a:off x="3317657" y="2183206"/>
              <a:ext cx="304892" cy="307777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400" b="1" kern="0" dirty="0" smtClean="0">
                  <a:latin typeface="+mn-lt"/>
                </a:rPr>
                <a:t>X</a:t>
              </a:r>
              <a:endParaRPr lang="en-GB" sz="1400" b="1" kern="0" dirty="0" smtClean="0">
                <a:latin typeface="+mn-lt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985103" y="2950434"/>
              <a:ext cx="373820" cy="307777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400" b="1" kern="0" dirty="0" err="1" smtClean="0">
                  <a:latin typeface="+mn-lt"/>
                </a:rPr>
                <a:t>p</a:t>
              </a:r>
              <a:r>
                <a:rPr lang="en-US" sz="1400" b="1" kern="0" baseline="-25000" dirty="0" err="1" smtClean="0">
                  <a:latin typeface="+mn-lt"/>
                </a:rPr>
                <a:t>X</a:t>
              </a:r>
              <a:endParaRPr lang="en-GB" sz="1400" b="1" kern="0" baseline="-25000" dirty="0" smtClean="0">
                <a:latin typeface="+mn-lt"/>
              </a:endParaRP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2431709" y="2253163"/>
            <a:ext cx="402674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b="1" i="1" kern="0" dirty="0" smtClean="0">
                <a:solidFill>
                  <a:srgbClr val="D60093"/>
                </a:solidFill>
                <a:latin typeface="+mn-lt"/>
              </a:rPr>
              <a:t>IP</a:t>
            </a:r>
            <a:endParaRPr lang="en-GB" b="1" i="1" kern="0" dirty="0" smtClean="0">
              <a:solidFill>
                <a:srgbClr val="D60093"/>
              </a:solidFill>
              <a:latin typeface="+mn-lt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50637" y="1899891"/>
            <a:ext cx="756938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solidFill>
                  <a:srgbClr val="0000FF"/>
                </a:solidFill>
                <a:latin typeface="+mn-lt"/>
              </a:rPr>
              <a:t>triplet</a:t>
            </a:r>
            <a:endParaRPr lang="en-GB" sz="1600" b="1" i="1" kern="0" dirty="0" smtClean="0">
              <a:solidFill>
                <a:srgbClr val="0000FF"/>
              </a:solidFill>
              <a:latin typeface="+mn-lt"/>
            </a:endParaRPr>
          </a:p>
        </p:txBody>
      </p:sp>
      <p:grpSp>
        <p:nvGrpSpPr>
          <p:cNvPr id="100" name="Group 99"/>
          <p:cNvGrpSpPr/>
          <p:nvPr/>
        </p:nvGrpSpPr>
        <p:grpSpPr>
          <a:xfrm>
            <a:off x="753051" y="3044950"/>
            <a:ext cx="631334" cy="1617738"/>
            <a:chOff x="673893" y="2616662"/>
            <a:chExt cx="631334" cy="1820078"/>
          </a:xfrm>
        </p:grpSpPr>
        <p:sp>
          <p:nvSpPr>
            <p:cNvPr id="101" name="Oval 100"/>
            <p:cNvSpPr/>
            <p:nvPr/>
          </p:nvSpPr>
          <p:spPr bwMode="auto">
            <a:xfrm>
              <a:off x="673893" y="2818386"/>
              <a:ext cx="257514" cy="161835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102" name="Straight Arrow Connector 101"/>
            <p:cNvCxnSpPr/>
            <p:nvPr/>
          </p:nvCxnSpPr>
          <p:spPr bwMode="auto">
            <a:xfrm>
              <a:off x="808310" y="3621025"/>
              <a:ext cx="384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03" name="Straight Arrow Connector 102"/>
            <p:cNvCxnSpPr/>
            <p:nvPr/>
          </p:nvCxnSpPr>
          <p:spPr bwMode="auto">
            <a:xfrm flipH="1" flipV="1">
              <a:off x="802650" y="2630954"/>
              <a:ext cx="13870" cy="97411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04" name="TextBox 103"/>
            <p:cNvSpPr txBox="1"/>
            <p:nvPr/>
          </p:nvSpPr>
          <p:spPr>
            <a:xfrm>
              <a:off x="882772" y="2616662"/>
              <a:ext cx="304892" cy="307777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400" b="1" kern="0" dirty="0" smtClean="0">
                  <a:latin typeface="+mn-lt"/>
                </a:rPr>
                <a:t>X</a:t>
              </a:r>
              <a:endParaRPr lang="en-GB" sz="1400" b="1" kern="0" dirty="0" smtClean="0">
                <a:latin typeface="+mn-lt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31407" y="3745404"/>
              <a:ext cx="373820" cy="307777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400" b="1" kern="0" dirty="0" err="1" smtClean="0">
                  <a:latin typeface="+mn-lt"/>
                </a:rPr>
                <a:t>p</a:t>
              </a:r>
              <a:r>
                <a:rPr lang="en-US" sz="1400" b="1" kern="0" baseline="-25000" dirty="0" err="1" smtClean="0">
                  <a:latin typeface="+mn-lt"/>
                </a:rPr>
                <a:t>X</a:t>
              </a:r>
              <a:endParaRPr lang="en-GB" sz="1400" b="1" kern="0" baseline="-25000" dirty="0" smtClean="0">
                <a:latin typeface="+mn-lt"/>
              </a:endParaRPr>
            </a:p>
          </p:txBody>
        </p:sp>
      </p:grpSp>
      <p:sp>
        <p:nvSpPr>
          <p:cNvPr id="13" name="Freeform 12"/>
          <p:cNvSpPr/>
          <p:nvPr/>
        </p:nvSpPr>
        <p:spPr bwMode="auto">
          <a:xfrm>
            <a:off x="810480" y="2226463"/>
            <a:ext cx="177519" cy="640511"/>
          </a:xfrm>
          <a:custGeom>
            <a:avLst/>
            <a:gdLst>
              <a:gd name="connsiteX0" fmla="*/ 8833 w 585900"/>
              <a:gd name="connsiteY0" fmla="*/ 33574 h 783358"/>
              <a:gd name="connsiteX1" fmla="*/ 216652 w 585900"/>
              <a:gd name="connsiteY1" fmla="*/ 366083 h 783358"/>
              <a:gd name="connsiteX2" fmla="*/ 22688 w 585900"/>
              <a:gd name="connsiteY2" fmla="*/ 712446 h 783358"/>
              <a:gd name="connsiteX3" fmla="*/ 521452 w 585900"/>
              <a:gd name="connsiteY3" fmla="*/ 754010 h 783358"/>
              <a:gd name="connsiteX4" fmla="*/ 369052 w 585900"/>
              <a:gd name="connsiteY4" fmla="*/ 366083 h 783358"/>
              <a:gd name="connsiteX5" fmla="*/ 576870 w 585900"/>
              <a:gd name="connsiteY5" fmla="*/ 47428 h 783358"/>
              <a:gd name="connsiteX6" fmla="*/ 8833 w 585900"/>
              <a:gd name="connsiteY6" fmla="*/ 33574 h 783358"/>
              <a:gd name="connsiteX0" fmla="*/ 8805 w 585872"/>
              <a:gd name="connsiteY0" fmla="*/ 33574 h 796236"/>
              <a:gd name="connsiteX1" fmla="*/ 216624 w 585872"/>
              <a:gd name="connsiteY1" fmla="*/ 366083 h 796236"/>
              <a:gd name="connsiteX2" fmla="*/ 16403 w 585872"/>
              <a:gd name="connsiteY2" fmla="*/ 742270 h 796236"/>
              <a:gd name="connsiteX3" fmla="*/ 521424 w 585872"/>
              <a:gd name="connsiteY3" fmla="*/ 754010 h 796236"/>
              <a:gd name="connsiteX4" fmla="*/ 369024 w 585872"/>
              <a:gd name="connsiteY4" fmla="*/ 366083 h 796236"/>
              <a:gd name="connsiteX5" fmla="*/ 576842 w 585872"/>
              <a:gd name="connsiteY5" fmla="*/ 47428 h 796236"/>
              <a:gd name="connsiteX6" fmla="*/ 8805 w 585872"/>
              <a:gd name="connsiteY6" fmla="*/ 33574 h 796236"/>
              <a:gd name="connsiteX0" fmla="*/ 8551 w 579556"/>
              <a:gd name="connsiteY0" fmla="*/ 42501 h 805163"/>
              <a:gd name="connsiteX1" fmla="*/ 216370 w 579556"/>
              <a:gd name="connsiteY1" fmla="*/ 375010 h 805163"/>
              <a:gd name="connsiteX2" fmla="*/ 16149 w 579556"/>
              <a:gd name="connsiteY2" fmla="*/ 751197 h 805163"/>
              <a:gd name="connsiteX3" fmla="*/ 521170 w 579556"/>
              <a:gd name="connsiteY3" fmla="*/ 762937 h 805163"/>
              <a:gd name="connsiteX4" fmla="*/ 368770 w 579556"/>
              <a:gd name="connsiteY4" fmla="*/ 375010 h 805163"/>
              <a:gd name="connsiteX5" fmla="*/ 570332 w 579556"/>
              <a:gd name="connsiteY5" fmla="*/ 39313 h 805163"/>
              <a:gd name="connsiteX6" fmla="*/ 8551 w 579556"/>
              <a:gd name="connsiteY6" fmla="*/ 42501 h 805163"/>
              <a:gd name="connsiteX0" fmla="*/ 8551 w 584678"/>
              <a:gd name="connsiteY0" fmla="*/ 26194 h 788856"/>
              <a:gd name="connsiteX1" fmla="*/ 216370 w 584678"/>
              <a:gd name="connsiteY1" fmla="*/ 358703 h 788856"/>
              <a:gd name="connsiteX2" fmla="*/ 16149 w 584678"/>
              <a:gd name="connsiteY2" fmla="*/ 734890 h 788856"/>
              <a:gd name="connsiteX3" fmla="*/ 521170 w 584678"/>
              <a:gd name="connsiteY3" fmla="*/ 746630 h 788856"/>
              <a:gd name="connsiteX4" fmla="*/ 368770 w 584678"/>
              <a:gd name="connsiteY4" fmla="*/ 358703 h 788856"/>
              <a:gd name="connsiteX5" fmla="*/ 570332 w 584678"/>
              <a:gd name="connsiteY5" fmla="*/ 23006 h 788856"/>
              <a:gd name="connsiteX6" fmla="*/ 8551 w 584678"/>
              <a:gd name="connsiteY6" fmla="*/ 26194 h 788856"/>
              <a:gd name="connsiteX0" fmla="*/ 18976 w 595103"/>
              <a:gd name="connsiteY0" fmla="*/ 4324 h 766986"/>
              <a:gd name="connsiteX1" fmla="*/ 226795 w 595103"/>
              <a:gd name="connsiteY1" fmla="*/ 336833 h 766986"/>
              <a:gd name="connsiteX2" fmla="*/ 26574 w 595103"/>
              <a:gd name="connsiteY2" fmla="*/ 713020 h 766986"/>
              <a:gd name="connsiteX3" fmla="*/ 531595 w 595103"/>
              <a:gd name="connsiteY3" fmla="*/ 724760 h 766986"/>
              <a:gd name="connsiteX4" fmla="*/ 379195 w 595103"/>
              <a:gd name="connsiteY4" fmla="*/ 336833 h 766986"/>
              <a:gd name="connsiteX5" fmla="*/ 580757 w 595103"/>
              <a:gd name="connsiteY5" fmla="*/ 1136 h 766986"/>
              <a:gd name="connsiteX6" fmla="*/ 18976 w 595103"/>
              <a:gd name="connsiteY6" fmla="*/ 4324 h 766986"/>
              <a:gd name="connsiteX0" fmla="*/ 18976 w 595103"/>
              <a:gd name="connsiteY0" fmla="*/ 4324 h 750015"/>
              <a:gd name="connsiteX1" fmla="*/ 226795 w 595103"/>
              <a:gd name="connsiteY1" fmla="*/ 336833 h 750015"/>
              <a:gd name="connsiteX2" fmla="*/ 26574 w 595103"/>
              <a:gd name="connsiteY2" fmla="*/ 713020 h 750015"/>
              <a:gd name="connsiteX3" fmla="*/ 531595 w 595103"/>
              <a:gd name="connsiteY3" fmla="*/ 724760 h 750015"/>
              <a:gd name="connsiteX4" fmla="*/ 379195 w 595103"/>
              <a:gd name="connsiteY4" fmla="*/ 336833 h 750015"/>
              <a:gd name="connsiteX5" fmla="*/ 580757 w 595103"/>
              <a:gd name="connsiteY5" fmla="*/ 1136 h 750015"/>
              <a:gd name="connsiteX6" fmla="*/ 18976 w 595103"/>
              <a:gd name="connsiteY6" fmla="*/ 4324 h 750015"/>
              <a:gd name="connsiteX0" fmla="*/ 18976 w 595103"/>
              <a:gd name="connsiteY0" fmla="*/ 4324 h 726480"/>
              <a:gd name="connsiteX1" fmla="*/ 226795 w 595103"/>
              <a:gd name="connsiteY1" fmla="*/ 336833 h 726480"/>
              <a:gd name="connsiteX2" fmla="*/ 26574 w 595103"/>
              <a:gd name="connsiteY2" fmla="*/ 713020 h 726480"/>
              <a:gd name="connsiteX3" fmla="*/ 531595 w 595103"/>
              <a:gd name="connsiteY3" fmla="*/ 724760 h 726480"/>
              <a:gd name="connsiteX4" fmla="*/ 379195 w 595103"/>
              <a:gd name="connsiteY4" fmla="*/ 336833 h 726480"/>
              <a:gd name="connsiteX5" fmla="*/ 580757 w 595103"/>
              <a:gd name="connsiteY5" fmla="*/ 1136 h 726480"/>
              <a:gd name="connsiteX6" fmla="*/ 18976 w 595103"/>
              <a:gd name="connsiteY6" fmla="*/ 4324 h 726480"/>
              <a:gd name="connsiteX0" fmla="*/ 18976 w 595103"/>
              <a:gd name="connsiteY0" fmla="*/ 4324 h 724840"/>
              <a:gd name="connsiteX1" fmla="*/ 226795 w 595103"/>
              <a:gd name="connsiteY1" fmla="*/ 336833 h 724840"/>
              <a:gd name="connsiteX2" fmla="*/ 26574 w 595103"/>
              <a:gd name="connsiteY2" fmla="*/ 713020 h 724840"/>
              <a:gd name="connsiteX3" fmla="*/ 531595 w 595103"/>
              <a:gd name="connsiteY3" fmla="*/ 724760 h 724840"/>
              <a:gd name="connsiteX4" fmla="*/ 379195 w 595103"/>
              <a:gd name="connsiteY4" fmla="*/ 336833 h 724840"/>
              <a:gd name="connsiteX5" fmla="*/ 580757 w 595103"/>
              <a:gd name="connsiteY5" fmla="*/ 1136 h 724840"/>
              <a:gd name="connsiteX6" fmla="*/ 18976 w 595103"/>
              <a:gd name="connsiteY6" fmla="*/ 4324 h 724840"/>
              <a:gd name="connsiteX0" fmla="*/ 18976 w 595103"/>
              <a:gd name="connsiteY0" fmla="*/ 4324 h 740744"/>
              <a:gd name="connsiteX1" fmla="*/ 226795 w 595103"/>
              <a:gd name="connsiteY1" fmla="*/ 336833 h 740744"/>
              <a:gd name="connsiteX2" fmla="*/ 26574 w 595103"/>
              <a:gd name="connsiteY2" fmla="*/ 713020 h 740744"/>
              <a:gd name="connsiteX3" fmla="*/ 531595 w 595103"/>
              <a:gd name="connsiteY3" fmla="*/ 716239 h 740744"/>
              <a:gd name="connsiteX4" fmla="*/ 379195 w 595103"/>
              <a:gd name="connsiteY4" fmla="*/ 336833 h 740744"/>
              <a:gd name="connsiteX5" fmla="*/ 580757 w 595103"/>
              <a:gd name="connsiteY5" fmla="*/ 1136 h 740744"/>
              <a:gd name="connsiteX6" fmla="*/ 18976 w 595103"/>
              <a:gd name="connsiteY6" fmla="*/ 4324 h 740744"/>
              <a:gd name="connsiteX0" fmla="*/ 18976 w 595103"/>
              <a:gd name="connsiteY0" fmla="*/ 4324 h 716321"/>
              <a:gd name="connsiteX1" fmla="*/ 226795 w 595103"/>
              <a:gd name="connsiteY1" fmla="*/ 336833 h 716321"/>
              <a:gd name="connsiteX2" fmla="*/ 26574 w 595103"/>
              <a:gd name="connsiteY2" fmla="*/ 713020 h 716321"/>
              <a:gd name="connsiteX3" fmla="*/ 531595 w 595103"/>
              <a:gd name="connsiteY3" fmla="*/ 716239 h 716321"/>
              <a:gd name="connsiteX4" fmla="*/ 379195 w 595103"/>
              <a:gd name="connsiteY4" fmla="*/ 336833 h 716321"/>
              <a:gd name="connsiteX5" fmla="*/ 580757 w 595103"/>
              <a:gd name="connsiteY5" fmla="*/ 1136 h 716321"/>
              <a:gd name="connsiteX6" fmla="*/ 18976 w 595103"/>
              <a:gd name="connsiteY6" fmla="*/ 4324 h 716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5103" h="716321">
                <a:moveTo>
                  <a:pt x="18976" y="4324"/>
                </a:moveTo>
                <a:cubicBezTo>
                  <a:pt x="-77555" y="9147"/>
                  <a:pt x="225529" y="218717"/>
                  <a:pt x="226795" y="336833"/>
                </a:cubicBezTo>
                <a:cubicBezTo>
                  <a:pt x="228061" y="454949"/>
                  <a:pt x="-80531" y="709433"/>
                  <a:pt x="26574" y="713020"/>
                </a:cubicBezTo>
                <a:cubicBezTo>
                  <a:pt x="133679" y="716607"/>
                  <a:pt x="429033" y="710767"/>
                  <a:pt x="531595" y="716239"/>
                </a:cubicBezTo>
                <a:cubicBezTo>
                  <a:pt x="634157" y="721711"/>
                  <a:pt x="369959" y="454597"/>
                  <a:pt x="379195" y="336833"/>
                </a:cubicBezTo>
                <a:cubicBezTo>
                  <a:pt x="388431" y="219069"/>
                  <a:pt x="659563" y="3118"/>
                  <a:pt x="580757" y="1136"/>
                </a:cubicBezTo>
                <a:cubicBezTo>
                  <a:pt x="501951" y="-846"/>
                  <a:pt x="115507" y="-499"/>
                  <a:pt x="18976" y="4324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532550" y="2226463"/>
            <a:ext cx="122140" cy="640512"/>
          </a:xfrm>
          <a:custGeom>
            <a:avLst/>
            <a:gdLst>
              <a:gd name="connsiteX0" fmla="*/ 64610 w 163191"/>
              <a:gd name="connsiteY0" fmla="*/ 28 h 690101"/>
              <a:gd name="connsiteX1" fmla="*/ 24 w 163191"/>
              <a:gd name="connsiteY1" fmla="*/ 336554 h 690101"/>
              <a:gd name="connsiteX2" fmla="*/ 71408 w 163191"/>
              <a:gd name="connsiteY2" fmla="*/ 690077 h 690101"/>
              <a:gd name="connsiteX3" fmla="*/ 163188 w 163191"/>
              <a:gd name="connsiteY3" fmla="*/ 319558 h 690101"/>
              <a:gd name="connsiteX4" fmla="*/ 64610 w 163191"/>
              <a:gd name="connsiteY4" fmla="*/ 28 h 690101"/>
              <a:gd name="connsiteX0" fmla="*/ 81627 w 163212"/>
              <a:gd name="connsiteY0" fmla="*/ 28 h 690101"/>
              <a:gd name="connsiteX1" fmla="*/ 45 w 163212"/>
              <a:gd name="connsiteY1" fmla="*/ 336554 h 690101"/>
              <a:gd name="connsiteX2" fmla="*/ 71429 w 163212"/>
              <a:gd name="connsiteY2" fmla="*/ 690077 h 690101"/>
              <a:gd name="connsiteX3" fmla="*/ 163209 w 163212"/>
              <a:gd name="connsiteY3" fmla="*/ 319558 h 690101"/>
              <a:gd name="connsiteX4" fmla="*/ 81627 w 163212"/>
              <a:gd name="connsiteY4" fmla="*/ 28 h 690101"/>
              <a:gd name="connsiteX0" fmla="*/ 81587 w 163173"/>
              <a:gd name="connsiteY0" fmla="*/ 28 h 693501"/>
              <a:gd name="connsiteX1" fmla="*/ 5 w 163173"/>
              <a:gd name="connsiteY1" fmla="*/ 336554 h 693501"/>
              <a:gd name="connsiteX2" fmla="*/ 84986 w 163173"/>
              <a:gd name="connsiteY2" fmla="*/ 693477 h 693501"/>
              <a:gd name="connsiteX3" fmla="*/ 163169 w 163173"/>
              <a:gd name="connsiteY3" fmla="*/ 319558 h 693501"/>
              <a:gd name="connsiteX4" fmla="*/ 81587 w 163173"/>
              <a:gd name="connsiteY4" fmla="*/ 28 h 693501"/>
              <a:gd name="connsiteX0" fmla="*/ 81587 w 163173"/>
              <a:gd name="connsiteY0" fmla="*/ 28 h 693789"/>
              <a:gd name="connsiteX1" fmla="*/ 5 w 163173"/>
              <a:gd name="connsiteY1" fmla="*/ 336554 h 693789"/>
              <a:gd name="connsiteX2" fmla="*/ 84986 w 163173"/>
              <a:gd name="connsiteY2" fmla="*/ 693477 h 693789"/>
              <a:gd name="connsiteX3" fmla="*/ 163169 w 163173"/>
              <a:gd name="connsiteY3" fmla="*/ 319558 h 693789"/>
              <a:gd name="connsiteX4" fmla="*/ 81587 w 163173"/>
              <a:gd name="connsiteY4" fmla="*/ 28 h 693789"/>
              <a:gd name="connsiteX0" fmla="*/ 81587 w 163173"/>
              <a:gd name="connsiteY0" fmla="*/ 5 h 693795"/>
              <a:gd name="connsiteX1" fmla="*/ 5 w 163173"/>
              <a:gd name="connsiteY1" fmla="*/ 336531 h 693795"/>
              <a:gd name="connsiteX2" fmla="*/ 84986 w 163173"/>
              <a:gd name="connsiteY2" fmla="*/ 693454 h 693795"/>
              <a:gd name="connsiteX3" fmla="*/ 163169 w 163173"/>
              <a:gd name="connsiteY3" fmla="*/ 343329 h 693795"/>
              <a:gd name="connsiteX4" fmla="*/ 81587 w 163173"/>
              <a:gd name="connsiteY4" fmla="*/ 5 h 693795"/>
              <a:gd name="connsiteX0" fmla="*/ 81587 w 163173"/>
              <a:gd name="connsiteY0" fmla="*/ 2 h 693779"/>
              <a:gd name="connsiteX1" fmla="*/ 5 w 163173"/>
              <a:gd name="connsiteY1" fmla="*/ 336528 h 693779"/>
              <a:gd name="connsiteX2" fmla="*/ 84986 w 163173"/>
              <a:gd name="connsiteY2" fmla="*/ 693451 h 693779"/>
              <a:gd name="connsiteX3" fmla="*/ 163169 w 163173"/>
              <a:gd name="connsiteY3" fmla="*/ 333129 h 693779"/>
              <a:gd name="connsiteX4" fmla="*/ 81587 w 163173"/>
              <a:gd name="connsiteY4" fmla="*/ 2 h 693779"/>
              <a:gd name="connsiteX0" fmla="*/ 54396 w 135982"/>
              <a:gd name="connsiteY0" fmla="*/ 0 h 693777"/>
              <a:gd name="connsiteX1" fmla="*/ 8 w 135982"/>
              <a:gd name="connsiteY1" fmla="*/ 333127 h 693777"/>
              <a:gd name="connsiteX2" fmla="*/ 57795 w 135982"/>
              <a:gd name="connsiteY2" fmla="*/ 693449 h 693777"/>
              <a:gd name="connsiteX3" fmla="*/ 135978 w 135982"/>
              <a:gd name="connsiteY3" fmla="*/ 333127 h 693777"/>
              <a:gd name="connsiteX4" fmla="*/ 54396 w 135982"/>
              <a:gd name="connsiteY4" fmla="*/ 0 h 693777"/>
              <a:gd name="connsiteX0" fmla="*/ 54395 w 108792"/>
              <a:gd name="connsiteY0" fmla="*/ 0 h 693777"/>
              <a:gd name="connsiteX1" fmla="*/ 7 w 108792"/>
              <a:gd name="connsiteY1" fmla="*/ 333127 h 693777"/>
              <a:gd name="connsiteX2" fmla="*/ 57794 w 108792"/>
              <a:gd name="connsiteY2" fmla="*/ 693449 h 693777"/>
              <a:gd name="connsiteX3" fmla="*/ 108783 w 108792"/>
              <a:gd name="connsiteY3" fmla="*/ 333127 h 693777"/>
              <a:gd name="connsiteX4" fmla="*/ 54395 w 108792"/>
              <a:gd name="connsiteY4" fmla="*/ 0 h 693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92" h="693777">
                <a:moveTo>
                  <a:pt x="54395" y="0"/>
                </a:moveTo>
                <a:cubicBezTo>
                  <a:pt x="36266" y="0"/>
                  <a:pt x="-559" y="217552"/>
                  <a:pt x="7" y="333127"/>
                </a:cubicBezTo>
                <a:cubicBezTo>
                  <a:pt x="573" y="448702"/>
                  <a:pt x="30600" y="696282"/>
                  <a:pt x="57794" y="693449"/>
                </a:cubicBezTo>
                <a:cubicBezTo>
                  <a:pt x="84988" y="704213"/>
                  <a:pt x="109350" y="447569"/>
                  <a:pt x="108783" y="333127"/>
                </a:cubicBezTo>
                <a:cubicBezTo>
                  <a:pt x="108217" y="218685"/>
                  <a:pt x="72524" y="0"/>
                  <a:pt x="54395" y="0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0" name="Freeform 109"/>
          <p:cNvSpPr/>
          <p:nvPr/>
        </p:nvSpPr>
        <p:spPr bwMode="auto">
          <a:xfrm>
            <a:off x="4159934" y="2244118"/>
            <a:ext cx="122140" cy="640512"/>
          </a:xfrm>
          <a:custGeom>
            <a:avLst/>
            <a:gdLst>
              <a:gd name="connsiteX0" fmla="*/ 64610 w 163191"/>
              <a:gd name="connsiteY0" fmla="*/ 28 h 690101"/>
              <a:gd name="connsiteX1" fmla="*/ 24 w 163191"/>
              <a:gd name="connsiteY1" fmla="*/ 336554 h 690101"/>
              <a:gd name="connsiteX2" fmla="*/ 71408 w 163191"/>
              <a:gd name="connsiteY2" fmla="*/ 690077 h 690101"/>
              <a:gd name="connsiteX3" fmla="*/ 163188 w 163191"/>
              <a:gd name="connsiteY3" fmla="*/ 319558 h 690101"/>
              <a:gd name="connsiteX4" fmla="*/ 64610 w 163191"/>
              <a:gd name="connsiteY4" fmla="*/ 28 h 690101"/>
              <a:gd name="connsiteX0" fmla="*/ 81627 w 163212"/>
              <a:gd name="connsiteY0" fmla="*/ 28 h 690101"/>
              <a:gd name="connsiteX1" fmla="*/ 45 w 163212"/>
              <a:gd name="connsiteY1" fmla="*/ 336554 h 690101"/>
              <a:gd name="connsiteX2" fmla="*/ 71429 w 163212"/>
              <a:gd name="connsiteY2" fmla="*/ 690077 h 690101"/>
              <a:gd name="connsiteX3" fmla="*/ 163209 w 163212"/>
              <a:gd name="connsiteY3" fmla="*/ 319558 h 690101"/>
              <a:gd name="connsiteX4" fmla="*/ 81627 w 163212"/>
              <a:gd name="connsiteY4" fmla="*/ 28 h 690101"/>
              <a:gd name="connsiteX0" fmla="*/ 81587 w 163173"/>
              <a:gd name="connsiteY0" fmla="*/ 28 h 693501"/>
              <a:gd name="connsiteX1" fmla="*/ 5 w 163173"/>
              <a:gd name="connsiteY1" fmla="*/ 336554 h 693501"/>
              <a:gd name="connsiteX2" fmla="*/ 84986 w 163173"/>
              <a:gd name="connsiteY2" fmla="*/ 693477 h 693501"/>
              <a:gd name="connsiteX3" fmla="*/ 163169 w 163173"/>
              <a:gd name="connsiteY3" fmla="*/ 319558 h 693501"/>
              <a:gd name="connsiteX4" fmla="*/ 81587 w 163173"/>
              <a:gd name="connsiteY4" fmla="*/ 28 h 693501"/>
              <a:gd name="connsiteX0" fmla="*/ 81587 w 163173"/>
              <a:gd name="connsiteY0" fmla="*/ 28 h 693789"/>
              <a:gd name="connsiteX1" fmla="*/ 5 w 163173"/>
              <a:gd name="connsiteY1" fmla="*/ 336554 h 693789"/>
              <a:gd name="connsiteX2" fmla="*/ 84986 w 163173"/>
              <a:gd name="connsiteY2" fmla="*/ 693477 h 693789"/>
              <a:gd name="connsiteX3" fmla="*/ 163169 w 163173"/>
              <a:gd name="connsiteY3" fmla="*/ 319558 h 693789"/>
              <a:gd name="connsiteX4" fmla="*/ 81587 w 163173"/>
              <a:gd name="connsiteY4" fmla="*/ 28 h 693789"/>
              <a:gd name="connsiteX0" fmla="*/ 81587 w 163173"/>
              <a:gd name="connsiteY0" fmla="*/ 5 h 693795"/>
              <a:gd name="connsiteX1" fmla="*/ 5 w 163173"/>
              <a:gd name="connsiteY1" fmla="*/ 336531 h 693795"/>
              <a:gd name="connsiteX2" fmla="*/ 84986 w 163173"/>
              <a:gd name="connsiteY2" fmla="*/ 693454 h 693795"/>
              <a:gd name="connsiteX3" fmla="*/ 163169 w 163173"/>
              <a:gd name="connsiteY3" fmla="*/ 343329 h 693795"/>
              <a:gd name="connsiteX4" fmla="*/ 81587 w 163173"/>
              <a:gd name="connsiteY4" fmla="*/ 5 h 693795"/>
              <a:gd name="connsiteX0" fmla="*/ 81587 w 163173"/>
              <a:gd name="connsiteY0" fmla="*/ 2 h 693779"/>
              <a:gd name="connsiteX1" fmla="*/ 5 w 163173"/>
              <a:gd name="connsiteY1" fmla="*/ 336528 h 693779"/>
              <a:gd name="connsiteX2" fmla="*/ 84986 w 163173"/>
              <a:gd name="connsiteY2" fmla="*/ 693451 h 693779"/>
              <a:gd name="connsiteX3" fmla="*/ 163169 w 163173"/>
              <a:gd name="connsiteY3" fmla="*/ 333129 h 693779"/>
              <a:gd name="connsiteX4" fmla="*/ 81587 w 163173"/>
              <a:gd name="connsiteY4" fmla="*/ 2 h 693779"/>
              <a:gd name="connsiteX0" fmla="*/ 54396 w 135982"/>
              <a:gd name="connsiteY0" fmla="*/ 0 h 693777"/>
              <a:gd name="connsiteX1" fmla="*/ 8 w 135982"/>
              <a:gd name="connsiteY1" fmla="*/ 333127 h 693777"/>
              <a:gd name="connsiteX2" fmla="*/ 57795 w 135982"/>
              <a:gd name="connsiteY2" fmla="*/ 693449 h 693777"/>
              <a:gd name="connsiteX3" fmla="*/ 135978 w 135982"/>
              <a:gd name="connsiteY3" fmla="*/ 333127 h 693777"/>
              <a:gd name="connsiteX4" fmla="*/ 54396 w 135982"/>
              <a:gd name="connsiteY4" fmla="*/ 0 h 693777"/>
              <a:gd name="connsiteX0" fmla="*/ 54395 w 108792"/>
              <a:gd name="connsiteY0" fmla="*/ 0 h 693777"/>
              <a:gd name="connsiteX1" fmla="*/ 7 w 108792"/>
              <a:gd name="connsiteY1" fmla="*/ 333127 h 693777"/>
              <a:gd name="connsiteX2" fmla="*/ 57794 w 108792"/>
              <a:gd name="connsiteY2" fmla="*/ 693449 h 693777"/>
              <a:gd name="connsiteX3" fmla="*/ 108783 w 108792"/>
              <a:gd name="connsiteY3" fmla="*/ 333127 h 693777"/>
              <a:gd name="connsiteX4" fmla="*/ 54395 w 108792"/>
              <a:gd name="connsiteY4" fmla="*/ 0 h 693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92" h="693777">
                <a:moveTo>
                  <a:pt x="54395" y="0"/>
                </a:moveTo>
                <a:cubicBezTo>
                  <a:pt x="36266" y="0"/>
                  <a:pt x="-559" y="217552"/>
                  <a:pt x="7" y="333127"/>
                </a:cubicBezTo>
                <a:cubicBezTo>
                  <a:pt x="573" y="448702"/>
                  <a:pt x="30600" y="696282"/>
                  <a:pt x="57794" y="693449"/>
                </a:cubicBezTo>
                <a:cubicBezTo>
                  <a:pt x="84988" y="704213"/>
                  <a:pt x="109350" y="447569"/>
                  <a:pt x="108783" y="333127"/>
                </a:cubicBezTo>
                <a:cubicBezTo>
                  <a:pt x="108217" y="218685"/>
                  <a:pt x="72524" y="0"/>
                  <a:pt x="54395" y="0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1" name="Freeform 110"/>
          <p:cNvSpPr/>
          <p:nvPr/>
        </p:nvSpPr>
        <p:spPr bwMode="auto">
          <a:xfrm>
            <a:off x="3891099" y="2224895"/>
            <a:ext cx="177519" cy="640511"/>
          </a:xfrm>
          <a:custGeom>
            <a:avLst/>
            <a:gdLst>
              <a:gd name="connsiteX0" fmla="*/ 8833 w 585900"/>
              <a:gd name="connsiteY0" fmla="*/ 33574 h 783358"/>
              <a:gd name="connsiteX1" fmla="*/ 216652 w 585900"/>
              <a:gd name="connsiteY1" fmla="*/ 366083 h 783358"/>
              <a:gd name="connsiteX2" fmla="*/ 22688 w 585900"/>
              <a:gd name="connsiteY2" fmla="*/ 712446 h 783358"/>
              <a:gd name="connsiteX3" fmla="*/ 521452 w 585900"/>
              <a:gd name="connsiteY3" fmla="*/ 754010 h 783358"/>
              <a:gd name="connsiteX4" fmla="*/ 369052 w 585900"/>
              <a:gd name="connsiteY4" fmla="*/ 366083 h 783358"/>
              <a:gd name="connsiteX5" fmla="*/ 576870 w 585900"/>
              <a:gd name="connsiteY5" fmla="*/ 47428 h 783358"/>
              <a:gd name="connsiteX6" fmla="*/ 8833 w 585900"/>
              <a:gd name="connsiteY6" fmla="*/ 33574 h 783358"/>
              <a:gd name="connsiteX0" fmla="*/ 8805 w 585872"/>
              <a:gd name="connsiteY0" fmla="*/ 33574 h 796236"/>
              <a:gd name="connsiteX1" fmla="*/ 216624 w 585872"/>
              <a:gd name="connsiteY1" fmla="*/ 366083 h 796236"/>
              <a:gd name="connsiteX2" fmla="*/ 16403 w 585872"/>
              <a:gd name="connsiteY2" fmla="*/ 742270 h 796236"/>
              <a:gd name="connsiteX3" fmla="*/ 521424 w 585872"/>
              <a:gd name="connsiteY3" fmla="*/ 754010 h 796236"/>
              <a:gd name="connsiteX4" fmla="*/ 369024 w 585872"/>
              <a:gd name="connsiteY4" fmla="*/ 366083 h 796236"/>
              <a:gd name="connsiteX5" fmla="*/ 576842 w 585872"/>
              <a:gd name="connsiteY5" fmla="*/ 47428 h 796236"/>
              <a:gd name="connsiteX6" fmla="*/ 8805 w 585872"/>
              <a:gd name="connsiteY6" fmla="*/ 33574 h 796236"/>
              <a:gd name="connsiteX0" fmla="*/ 8551 w 579556"/>
              <a:gd name="connsiteY0" fmla="*/ 42501 h 805163"/>
              <a:gd name="connsiteX1" fmla="*/ 216370 w 579556"/>
              <a:gd name="connsiteY1" fmla="*/ 375010 h 805163"/>
              <a:gd name="connsiteX2" fmla="*/ 16149 w 579556"/>
              <a:gd name="connsiteY2" fmla="*/ 751197 h 805163"/>
              <a:gd name="connsiteX3" fmla="*/ 521170 w 579556"/>
              <a:gd name="connsiteY3" fmla="*/ 762937 h 805163"/>
              <a:gd name="connsiteX4" fmla="*/ 368770 w 579556"/>
              <a:gd name="connsiteY4" fmla="*/ 375010 h 805163"/>
              <a:gd name="connsiteX5" fmla="*/ 570332 w 579556"/>
              <a:gd name="connsiteY5" fmla="*/ 39313 h 805163"/>
              <a:gd name="connsiteX6" fmla="*/ 8551 w 579556"/>
              <a:gd name="connsiteY6" fmla="*/ 42501 h 805163"/>
              <a:gd name="connsiteX0" fmla="*/ 8551 w 584678"/>
              <a:gd name="connsiteY0" fmla="*/ 26194 h 788856"/>
              <a:gd name="connsiteX1" fmla="*/ 216370 w 584678"/>
              <a:gd name="connsiteY1" fmla="*/ 358703 h 788856"/>
              <a:gd name="connsiteX2" fmla="*/ 16149 w 584678"/>
              <a:gd name="connsiteY2" fmla="*/ 734890 h 788856"/>
              <a:gd name="connsiteX3" fmla="*/ 521170 w 584678"/>
              <a:gd name="connsiteY3" fmla="*/ 746630 h 788856"/>
              <a:gd name="connsiteX4" fmla="*/ 368770 w 584678"/>
              <a:gd name="connsiteY4" fmla="*/ 358703 h 788856"/>
              <a:gd name="connsiteX5" fmla="*/ 570332 w 584678"/>
              <a:gd name="connsiteY5" fmla="*/ 23006 h 788856"/>
              <a:gd name="connsiteX6" fmla="*/ 8551 w 584678"/>
              <a:gd name="connsiteY6" fmla="*/ 26194 h 788856"/>
              <a:gd name="connsiteX0" fmla="*/ 18976 w 595103"/>
              <a:gd name="connsiteY0" fmla="*/ 4324 h 766986"/>
              <a:gd name="connsiteX1" fmla="*/ 226795 w 595103"/>
              <a:gd name="connsiteY1" fmla="*/ 336833 h 766986"/>
              <a:gd name="connsiteX2" fmla="*/ 26574 w 595103"/>
              <a:gd name="connsiteY2" fmla="*/ 713020 h 766986"/>
              <a:gd name="connsiteX3" fmla="*/ 531595 w 595103"/>
              <a:gd name="connsiteY3" fmla="*/ 724760 h 766986"/>
              <a:gd name="connsiteX4" fmla="*/ 379195 w 595103"/>
              <a:gd name="connsiteY4" fmla="*/ 336833 h 766986"/>
              <a:gd name="connsiteX5" fmla="*/ 580757 w 595103"/>
              <a:gd name="connsiteY5" fmla="*/ 1136 h 766986"/>
              <a:gd name="connsiteX6" fmla="*/ 18976 w 595103"/>
              <a:gd name="connsiteY6" fmla="*/ 4324 h 766986"/>
              <a:gd name="connsiteX0" fmla="*/ 18976 w 595103"/>
              <a:gd name="connsiteY0" fmla="*/ 4324 h 750015"/>
              <a:gd name="connsiteX1" fmla="*/ 226795 w 595103"/>
              <a:gd name="connsiteY1" fmla="*/ 336833 h 750015"/>
              <a:gd name="connsiteX2" fmla="*/ 26574 w 595103"/>
              <a:gd name="connsiteY2" fmla="*/ 713020 h 750015"/>
              <a:gd name="connsiteX3" fmla="*/ 531595 w 595103"/>
              <a:gd name="connsiteY3" fmla="*/ 724760 h 750015"/>
              <a:gd name="connsiteX4" fmla="*/ 379195 w 595103"/>
              <a:gd name="connsiteY4" fmla="*/ 336833 h 750015"/>
              <a:gd name="connsiteX5" fmla="*/ 580757 w 595103"/>
              <a:gd name="connsiteY5" fmla="*/ 1136 h 750015"/>
              <a:gd name="connsiteX6" fmla="*/ 18976 w 595103"/>
              <a:gd name="connsiteY6" fmla="*/ 4324 h 750015"/>
              <a:gd name="connsiteX0" fmla="*/ 18976 w 595103"/>
              <a:gd name="connsiteY0" fmla="*/ 4324 h 726480"/>
              <a:gd name="connsiteX1" fmla="*/ 226795 w 595103"/>
              <a:gd name="connsiteY1" fmla="*/ 336833 h 726480"/>
              <a:gd name="connsiteX2" fmla="*/ 26574 w 595103"/>
              <a:gd name="connsiteY2" fmla="*/ 713020 h 726480"/>
              <a:gd name="connsiteX3" fmla="*/ 531595 w 595103"/>
              <a:gd name="connsiteY3" fmla="*/ 724760 h 726480"/>
              <a:gd name="connsiteX4" fmla="*/ 379195 w 595103"/>
              <a:gd name="connsiteY4" fmla="*/ 336833 h 726480"/>
              <a:gd name="connsiteX5" fmla="*/ 580757 w 595103"/>
              <a:gd name="connsiteY5" fmla="*/ 1136 h 726480"/>
              <a:gd name="connsiteX6" fmla="*/ 18976 w 595103"/>
              <a:gd name="connsiteY6" fmla="*/ 4324 h 726480"/>
              <a:gd name="connsiteX0" fmla="*/ 18976 w 595103"/>
              <a:gd name="connsiteY0" fmla="*/ 4324 h 724840"/>
              <a:gd name="connsiteX1" fmla="*/ 226795 w 595103"/>
              <a:gd name="connsiteY1" fmla="*/ 336833 h 724840"/>
              <a:gd name="connsiteX2" fmla="*/ 26574 w 595103"/>
              <a:gd name="connsiteY2" fmla="*/ 713020 h 724840"/>
              <a:gd name="connsiteX3" fmla="*/ 531595 w 595103"/>
              <a:gd name="connsiteY3" fmla="*/ 724760 h 724840"/>
              <a:gd name="connsiteX4" fmla="*/ 379195 w 595103"/>
              <a:gd name="connsiteY4" fmla="*/ 336833 h 724840"/>
              <a:gd name="connsiteX5" fmla="*/ 580757 w 595103"/>
              <a:gd name="connsiteY5" fmla="*/ 1136 h 724840"/>
              <a:gd name="connsiteX6" fmla="*/ 18976 w 595103"/>
              <a:gd name="connsiteY6" fmla="*/ 4324 h 724840"/>
              <a:gd name="connsiteX0" fmla="*/ 18976 w 595103"/>
              <a:gd name="connsiteY0" fmla="*/ 4324 h 740744"/>
              <a:gd name="connsiteX1" fmla="*/ 226795 w 595103"/>
              <a:gd name="connsiteY1" fmla="*/ 336833 h 740744"/>
              <a:gd name="connsiteX2" fmla="*/ 26574 w 595103"/>
              <a:gd name="connsiteY2" fmla="*/ 713020 h 740744"/>
              <a:gd name="connsiteX3" fmla="*/ 531595 w 595103"/>
              <a:gd name="connsiteY3" fmla="*/ 716239 h 740744"/>
              <a:gd name="connsiteX4" fmla="*/ 379195 w 595103"/>
              <a:gd name="connsiteY4" fmla="*/ 336833 h 740744"/>
              <a:gd name="connsiteX5" fmla="*/ 580757 w 595103"/>
              <a:gd name="connsiteY5" fmla="*/ 1136 h 740744"/>
              <a:gd name="connsiteX6" fmla="*/ 18976 w 595103"/>
              <a:gd name="connsiteY6" fmla="*/ 4324 h 740744"/>
              <a:gd name="connsiteX0" fmla="*/ 18976 w 595103"/>
              <a:gd name="connsiteY0" fmla="*/ 4324 h 716321"/>
              <a:gd name="connsiteX1" fmla="*/ 226795 w 595103"/>
              <a:gd name="connsiteY1" fmla="*/ 336833 h 716321"/>
              <a:gd name="connsiteX2" fmla="*/ 26574 w 595103"/>
              <a:gd name="connsiteY2" fmla="*/ 713020 h 716321"/>
              <a:gd name="connsiteX3" fmla="*/ 531595 w 595103"/>
              <a:gd name="connsiteY3" fmla="*/ 716239 h 716321"/>
              <a:gd name="connsiteX4" fmla="*/ 379195 w 595103"/>
              <a:gd name="connsiteY4" fmla="*/ 336833 h 716321"/>
              <a:gd name="connsiteX5" fmla="*/ 580757 w 595103"/>
              <a:gd name="connsiteY5" fmla="*/ 1136 h 716321"/>
              <a:gd name="connsiteX6" fmla="*/ 18976 w 595103"/>
              <a:gd name="connsiteY6" fmla="*/ 4324 h 716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5103" h="716321">
                <a:moveTo>
                  <a:pt x="18976" y="4324"/>
                </a:moveTo>
                <a:cubicBezTo>
                  <a:pt x="-77555" y="9147"/>
                  <a:pt x="225529" y="218717"/>
                  <a:pt x="226795" y="336833"/>
                </a:cubicBezTo>
                <a:cubicBezTo>
                  <a:pt x="228061" y="454949"/>
                  <a:pt x="-80531" y="709433"/>
                  <a:pt x="26574" y="713020"/>
                </a:cubicBezTo>
                <a:cubicBezTo>
                  <a:pt x="133679" y="716607"/>
                  <a:pt x="429033" y="710767"/>
                  <a:pt x="531595" y="716239"/>
                </a:cubicBezTo>
                <a:cubicBezTo>
                  <a:pt x="634157" y="721711"/>
                  <a:pt x="369959" y="454597"/>
                  <a:pt x="379195" y="336833"/>
                </a:cubicBezTo>
                <a:cubicBezTo>
                  <a:pt x="388431" y="219069"/>
                  <a:pt x="659563" y="3118"/>
                  <a:pt x="580757" y="1136"/>
                </a:cubicBezTo>
                <a:cubicBezTo>
                  <a:pt x="501951" y="-846"/>
                  <a:pt x="115507" y="-499"/>
                  <a:pt x="18976" y="4324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2" name="Freeform 111"/>
          <p:cNvSpPr/>
          <p:nvPr/>
        </p:nvSpPr>
        <p:spPr bwMode="auto">
          <a:xfrm>
            <a:off x="4404870" y="2224895"/>
            <a:ext cx="177519" cy="640511"/>
          </a:xfrm>
          <a:custGeom>
            <a:avLst/>
            <a:gdLst>
              <a:gd name="connsiteX0" fmla="*/ 8833 w 585900"/>
              <a:gd name="connsiteY0" fmla="*/ 33574 h 783358"/>
              <a:gd name="connsiteX1" fmla="*/ 216652 w 585900"/>
              <a:gd name="connsiteY1" fmla="*/ 366083 h 783358"/>
              <a:gd name="connsiteX2" fmla="*/ 22688 w 585900"/>
              <a:gd name="connsiteY2" fmla="*/ 712446 h 783358"/>
              <a:gd name="connsiteX3" fmla="*/ 521452 w 585900"/>
              <a:gd name="connsiteY3" fmla="*/ 754010 h 783358"/>
              <a:gd name="connsiteX4" fmla="*/ 369052 w 585900"/>
              <a:gd name="connsiteY4" fmla="*/ 366083 h 783358"/>
              <a:gd name="connsiteX5" fmla="*/ 576870 w 585900"/>
              <a:gd name="connsiteY5" fmla="*/ 47428 h 783358"/>
              <a:gd name="connsiteX6" fmla="*/ 8833 w 585900"/>
              <a:gd name="connsiteY6" fmla="*/ 33574 h 783358"/>
              <a:gd name="connsiteX0" fmla="*/ 8805 w 585872"/>
              <a:gd name="connsiteY0" fmla="*/ 33574 h 796236"/>
              <a:gd name="connsiteX1" fmla="*/ 216624 w 585872"/>
              <a:gd name="connsiteY1" fmla="*/ 366083 h 796236"/>
              <a:gd name="connsiteX2" fmla="*/ 16403 w 585872"/>
              <a:gd name="connsiteY2" fmla="*/ 742270 h 796236"/>
              <a:gd name="connsiteX3" fmla="*/ 521424 w 585872"/>
              <a:gd name="connsiteY3" fmla="*/ 754010 h 796236"/>
              <a:gd name="connsiteX4" fmla="*/ 369024 w 585872"/>
              <a:gd name="connsiteY4" fmla="*/ 366083 h 796236"/>
              <a:gd name="connsiteX5" fmla="*/ 576842 w 585872"/>
              <a:gd name="connsiteY5" fmla="*/ 47428 h 796236"/>
              <a:gd name="connsiteX6" fmla="*/ 8805 w 585872"/>
              <a:gd name="connsiteY6" fmla="*/ 33574 h 796236"/>
              <a:gd name="connsiteX0" fmla="*/ 8551 w 579556"/>
              <a:gd name="connsiteY0" fmla="*/ 42501 h 805163"/>
              <a:gd name="connsiteX1" fmla="*/ 216370 w 579556"/>
              <a:gd name="connsiteY1" fmla="*/ 375010 h 805163"/>
              <a:gd name="connsiteX2" fmla="*/ 16149 w 579556"/>
              <a:gd name="connsiteY2" fmla="*/ 751197 h 805163"/>
              <a:gd name="connsiteX3" fmla="*/ 521170 w 579556"/>
              <a:gd name="connsiteY3" fmla="*/ 762937 h 805163"/>
              <a:gd name="connsiteX4" fmla="*/ 368770 w 579556"/>
              <a:gd name="connsiteY4" fmla="*/ 375010 h 805163"/>
              <a:gd name="connsiteX5" fmla="*/ 570332 w 579556"/>
              <a:gd name="connsiteY5" fmla="*/ 39313 h 805163"/>
              <a:gd name="connsiteX6" fmla="*/ 8551 w 579556"/>
              <a:gd name="connsiteY6" fmla="*/ 42501 h 805163"/>
              <a:gd name="connsiteX0" fmla="*/ 8551 w 584678"/>
              <a:gd name="connsiteY0" fmla="*/ 26194 h 788856"/>
              <a:gd name="connsiteX1" fmla="*/ 216370 w 584678"/>
              <a:gd name="connsiteY1" fmla="*/ 358703 h 788856"/>
              <a:gd name="connsiteX2" fmla="*/ 16149 w 584678"/>
              <a:gd name="connsiteY2" fmla="*/ 734890 h 788856"/>
              <a:gd name="connsiteX3" fmla="*/ 521170 w 584678"/>
              <a:gd name="connsiteY3" fmla="*/ 746630 h 788856"/>
              <a:gd name="connsiteX4" fmla="*/ 368770 w 584678"/>
              <a:gd name="connsiteY4" fmla="*/ 358703 h 788856"/>
              <a:gd name="connsiteX5" fmla="*/ 570332 w 584678"/>
              <a:gd name="connsiteY5" fmla="*/ 23006 h 788856"/>
              <a:gd name="connsiteX6" fmla="*/ 8551 w 584678"/>
              <a:gd name="connsiteY6" fmla="*/ 26194 h 788856"/>
              <a:gd name="connsiteX0" fmla="*/ 18976 w 595103"/>
              <a:gd name="connsiteY0" fmla="*/ 4324 h 766986"/>
              <a:gd name="connsiteX1" fmla="*/ 226795 w 595103"/>
              <a:gd name="connsiteY1" fmla="*/ 336833 h 766986"/>
              <a:gd name="connsiteX2" fmla="*/ 26574 w 595103"/>
              <a:gd name="connsiteY2" fmla="*/ 713020 h 766986"/>
              <a:gd name="connsiteX3" fmla="*/ 531595 w 595103"/>
              <a:gd name="connsiteY3" fmla="*/ 724760 h 766986"/>
              <a:gd name="connsiteX4" fmla="*/ 379195 w 595103"/>
              <a:gd name="connsiteY4" fmla="*/ 336833 h 766986"/>
              <a:gd name="connsiteX5" fmla="*/ 580757 w 595103"/>
              <a:gd name="connsiteY5" fmla="*/ 1136 h 766986"/>
              <a:gd name="connsiteX6" fmla="*/ 18976 w 595103"/>
              <a:gd name="connsiteY6" fmla="*/ 4324 h 766986"/>
              <a:gd name="connsiteX0" fmla="*/ 18976 w 595103"/>
              <a:gd name="connsiteY0" fmla="*/ 4324 h 750015"/>
              <a:gd name="connsiteX1" fmla="*/ 226795 w 595103"/>
              <a:gd name="connsiteY1" fmla="*/ 336833 h 750015"/>
              <a:gd name="connsiteX2" fmla="*/ 26574 w 595103"/>
              <a:gd name="connsiteY2" fmla="*/ 713020 h 750015"/>
              <a:gd name="connsiteX3" fmla="*/ 531595 w 595103"/>
              <a:gd name="connsiteY3" fmla="*/ 724760 h 750015"/>
              <a:gd name="connsiteX4" fmla="*/ 379195 w 595103"/>
              <a:gd name="connsiteY4" fmla="*/ 336833 h 750015"/>
              <a:gd name="connsiteX5" fmla="*/ 580757 w 595103"/>
              <a:gd name="connsiteY5" fmla="*/ 1136 h 750015"/>
              <a:gd name="connsiteX6" fmla="*/ 18976 w 595103"/>
              <a:gd name="connsiteY6" fmla="*/ 4324 h 750015"/>
              <a:gd name="connsiteX0" fmla="*/ 18976 w 595103"/>
              <a:gd name="connsiteY0" fmla="*/ 4324 h 726480"/>
              <a:gd name="connsiteX1" fmla="*/ 226795 w 595103"/>
              <a:gd name="connsiteY1" fmla="*/ 336833 h 726480"/>
              <a:gd name="connsiteX2" fmla="*/ 26574 w 595103"/>
              <a:gd name="connsiteY2" fmla="*/ 713020 h 726480"/>
              <a:gd name="connsiteX3" fmla="*/ 531595 w 595103"/>
              <a:gd name="connsiteY3" fmla="*/ 724760 h 726480"/>
              <a:gd name="connsiteX4" fmla="*/ 379195 w 595103"/>
              <a:gd name="connsiteY4" fmla="*/ 336833 h 726480"/>
              <a:gd name="connsiteX5" fmla="*/ 580757 w 595103"/>
              <a:gd name="connsiteY5" fmla="*/ 1136 h 726480"/>
              <a:gd name="connsiteX6" fmla="*/ 18976 w 595103"/>
              <a:gd name="connsiteY6" fmla="*/ 4324 h 726480"/>
              <a:gd name="connsiteX0" fmla="*/ 18976 w 595103"/>
              <a:gd name="connsiteY0" fmla="*/ 4324 h 724840"/>
              <a:gd name="connsiteX1" fmla="*/ 226795 w 595103"/>
              <a:gd name="connsiteY1" fmla="*/ 336833 h 724840"/>
              <a:gd name="connsiteX2" fmla="*/ 26574 w 595103"/>
              <a:gd name="connsiteY2" fmla="*/ 713020 h 724840"/>
              <a:gd name="connsiteX3" fmla="*/ 531595 w 595103"/>
              <a:gd name="connsiteY3" fmla="*/ 724760 h 724840"/>
              <a:gd name="connsiteX4" fmla="*/ 379195 w 595103"/>
              <a:gd name="connsiteY4" fmla="*/ 336833 h 724840"/>
              <a:gd name="connsiteX5" fmla="*/ 580757 w 595103"/>
              <a:gd name="connsiteY5" fmla="*/ 1136 h 724840"/>
              <a:gd name="connsiteX6" fmla="*/ 18976 w 595103"/>
              <a:gd name="connsiteY6" fmla="*/ 4324 h 724840"/>
              <a:gd name="connsiteX0" fmla="*/ 18976 w 595103"/>
              <a:gd name="connsiteY0" fmla="*/ 4324 h 740744"/>
              <a:gd name="connsiteX1" fmla="*/ 226795 w 595103"/>
              <a:gd name="connsiteY1" fmla="*/ 336833 h 740744"/>
              <a:gd name="connsiteX2" fmla="*/ 26574 w 595103"/>
              <a:gd name="connsiteY2" fmla="*/ 713020 h 740744"/>
              <a:gd name="connsiteX3" fmla="*/ 531595 w 595103"/>
              <a:gd name="connsiteY3" fmla="*/ 716239 h 740744"/>
              <a:gd name="connsiteX4" fmla="*/ 379195 w 595103"/>
              <a:gd name="connsiteY4" fmla="*/ 336833 h 740744"/>
              <a:gd name="connsiteX5" fmla="*/ 580757 w 595103"/>
              <a:gd name="connsiteY5" fmla="*/ 1136 h 740744"/>
              <a:gd name="connsiteX6" fmla="*/ 18976 w 595103"/>
              <a:gd name="connsiteY6" fmla="*/ 4324 h 740744"/>
              <a:gd name="connsiteX0" fmla="*/ 18976 w 595103"/>
              <a:gd name="connsiteY0" fmla="*/ 4324 h 716321"/>
              <a:gd name="connsiteX1" fmla="*/ 226795 w 595103"/>
              <a:gd name="connsiteY1" fmla="*/ 336833 h 716321"/>
              <a:gd name="connsiteX2" fmla="*/ 26574 w 595103"/>
              <a:gd name="connsiteY2" fmla="*/ 713020 h 716321"/>
              <a:gd name="connsiteX3" fmla="*/ 531595 w 595103"/>
              <a:gd name="connsiteY3" fmla="*/ 716239 h 716321"/>
              <a:gd name="connsiteX4" fmla="*/ 379195 w 595103"/>
              <a:gd name="connsiteY4" fmla="*/ 336833 h 716321"/>
              <a:gd name="connsiteX5" fmla="*/ 580757 w 595103"/>
              <a:gd name="connsiteY5" fmla="*/ 1136 h 716321"/>
              <a:gd name="connsiteX6" fmla="*/ 18976 w 595103"/>
              <a:gd name="connsiteY6" fmla="*/ 4324 h 716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5103" h="716321">
                <a:moveTo>
                  <a:pt x="18976" y="4324"/>
                </a:moveTo>
                <a:cubicBezTo>
                  <a:pt x="-77555" y="9147"/>
                  <a:pt x="225529" y="218717"/>
                  <a:pt x="226795" y="336833"/>
                </a:cubicBezTo>
                <a:cubicBezTo>
                  <a:pt x="228061" y="454949"/>
                  <a:pt x="-80531" y="709433"/>
                  <a:pt x="26574" y="713020"/>
                </a:cubicBezTo>
                <a:cubicBezTo>
                  <a:pt x="133679" y="716607"/>
                  <a:pt x="429033" y="710767"/>
                  <a:pt x="531595" y="716239"/>
                </a:cubicBezTo>
                <a:cubicBezTo>
                  <a:pt x="634157" y="721711"/>
                  <a:pt x="369959" y="454597"/>
                  <a:pt x="379195" y="336833"/>
                </a:cubicBezTo>
                <a:cubicBezTo>
                  <a:pt x="388431" y="219069"/>
                  <a:pt x="659563" y="3118"/>
                  <a:pt x="580757" y="1136"/>
                </a:cubicBezTo>
                <a:cubicBezTo>
                  <a:pt x="501951" y="-846"/>
                  <a:pt x="115507" y="-499"/>
                  <a:pt x="18976" y="4324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3" name="Freeform 112"/>
          <p:cNvSpPr/>
          <p:nvPr/>
        </p:nvSpPr>
        <p:spPr bwMode="auto">
          <a:xfrm>
            <a:off x="1115550" y="2224895"/>
            <a:ext cx="122140" cy="640512"/>
          </a:xfrm>
          <a:custGeom>
            <a:avLst/>
            <a:gdLst>
              <a:gd name="connsiteX0" fmla="*/ 64610 w 163191"/>
              <a:gd name="connsiteY0" fmla="*/ 28 h 690101"/>
              <a:gd name="connsiteX1" fmla="*/ 24 w 163191"/>
              <a:gd name="connsiteY1" fmla="*/ 336554 h 690101"/>
              <a:gd name="connsiteX2" fmla="*/ 71408 w 163191"/>
              <a:gd name="connsiteY2" fmla="*/ 690077 h 690101"/>
              <a:gd name="connsiteX3" fmla="*/ 163188 w 163191"/>
              <a:gd name="connsiteY3" fmla="*/ 319558 h 690101"/>
              <a:gd name="connsiteX4" fmla="*/ 64610 w 163191"/>
              <a:gd name="connsiteY4" fmla="*/ 28 h 690101"/>
              <a:gd name="connsiteX0" fmla="*/ 81627 w 163212"/>
              <a:gd name="connsiteY0" fmla="*/ 28 h 690101"/>
              <a:gd name="connsiteX1" fmla="*/ 45 w 163212"/>
              <a:gd name="connsiteY1" fmla="*/ 336554 h 690101"/>
              <a:gd name="connsiteX2" fmla="*/ 71429 w 163212"/>
              <a:gd name="connsiteY2" fmla="*/ 690077 h 690101"/>
              <a:gd name="connsiteX3" fmla="*/ 163209 w 163212"/>
              <a:gd name="connsiteY3" fmla="*/ 319558 h 690101"/>
              <a:gd name="connsiteX4" fmla="*/ 81627 w 163212"/>
              <a:gd name="connsiteY4" fmla="*/ 28 h 690101"/>
              <a:gd name="connsiteX0" fmla="*/ 81587 w 163173"/>
              <a:gd name="connsiteY0" fmla="*/ 28 h 693501"/>
              <a:gd name="connsiteX1" fmla="*/ 5 w 163173"/>
              <a:gd name="connsiteY1" fmla="*/ 336554 h 693501"/>
              <a:gd name="connsiteX2" fmla="*/ 84986 w 163173"/>
              <a:gd name="connsiteY2" fmla="*/ 693477 h 693501"/>
              <a:gd name="connsiteX3" fmla="*/ 163169 w 163173"/>
              <a:gd name="connsiteY3" fmla="*/ 319558 h 693501"/>
              <a:gd name="connsiteX4" fmla="*/ 81587 w 163173"/>
              <a:gd name="connsiteY4" fmla="*/ 28 h 693501"/>
              <a:gd name="connsiteX0" fmla="*/ 81587 w 163173"/>
              <a:gd name="connsiteY0" fmla="*/ 28 h 693789"/>
              <a:gd name="connsiteX1" fmla="*/ 5 w 163173"/>
              <a:gd name="connsiteY1" fmla="*/ 336554 h 693789"/>
              <a:gd name="connsiteX2" fmla="*/ 84986 w 163173"/>
              <a:gd name="connsiteY2" fmla="*/ 693477 h 693789"/>
              <a:gd name="connsiteX3" fmla="*/ 163169 w 163173"/>
              <a:gd name="connsiteY3" fmla="*/ 319558 h 693789"/>
              <a:gd name="connsiteX4" fmla="*/ 81587 w 163173"/>
              <a:gd name="connsiteY4" fmla="*/ 28 h 693789"/>
              <a:gd name="connsiteX0" fmla="*/ 81587 w 163173"/>
              <a:gd name="connsiteY0" fmla="*/ 5 h 693795"/>
              <a:gd name="connsiteX1" fmla="*/ 5 w 163173"/>
              <a:gd name="connsiteY1" fmla="*/ 336531 h 693795"/>
              <a:gd name="connsiteX2" fmla="*/ 84986 w 163173"/>
              <a:gd name="connsiteY2" fmla="*/ 693454 h 693795"/>
              <a:gd name="connsiteX3" fmla="*/ 163169 w 163173"/>
              <a:gd name="connsiteY3" fmla="*/ 343329 h 693795"/>
              <a:gd name="connsiteX4" fmla="*/ 81587 w 163173"/>
              <a:gd name="connsiteY4" fmla="*/ 5 h 693795"/>
              <a:gd name="connsiteX0" fmla="*/ 81587 w 163173"/>
              <a:gd name="connsiteY0" fmla="*/ 2 h 693779"/>
              <a:gd name="connsiteX1" fmla="*/ 5 w 163173"/>
              <a:gd name="connsiteY1" fmla="*/ 336528 h 693779"/>
              <a:gd name="connsiteX2" fmla="*/ 84986 w 163173"/>
              <a:gd name="connsiteY2" fmla="*/ 693451 h 693779"/>
              <a:gd name="connsiteX3" fmla="*/ 163169 w 163173"/>
              <a:gd name="connsiteY3" fmla="*/ 333129 h 693779"/>
              <a:gd name="connsiteX4" fmla="*/ 81587 w 163173"/>
              <a:gd name="connsiteY4" fmla="*/ 2 h 693779"/>
              <a:gd name="connsiteX0" fmla="*/ 54396 w 135982"/>
              <a:gd name="connsiteY0" fmla="*/ 0 h 693777"/>
              <a:gd name="connsiteX1" fmla="*/ 8 w 135982"/>
              <a:gd name="connsiteY1" fmla="*/ 333127 h 693777"/>
              <a:gd name="connsiteX2" fmla="*/ 57795 w 135982"/>
              <a:gd name="connsiteY2" fmla="*/ 693449 h 693777"/>
              <a:gd name="connsiteX3" fmla="*/ 135978 w 135982"/>
              <a:gd name="connsiteY3" fmla="*/ 333127 h 693777"/>
              <a:gd name="connsiteX4" fmla="*/ 54396 w 135982"/>
              <a:gd name="connsiteY4" fmla="*/ 0 h 693777"/>
              <a:gd name="connsiteX0" fmla="*/ 54395 w 108792"/>
              <a:gd name="connsiteY0" fmla="*/ 0 h 693777"/>
              <a:gd name="connsiteX1" fmla="*/ 7 w 108792"/>
              <a:gd name="connsiteY1" fmla="*/ 333127 h 693777"/>
              <a:gd name="connsiteX2" fmla="*/ 57794 w 108792"/>
              <a:gd name="connsiteY2" fmla="*/ 693449 h 693777"/>
              <a:gd name="connsiteX3" fmla="*/ 108783 w 108792"/>
              <a:gd name="connsiteY3" fmla="*/ 333127 h 693777"/>
              <a:gd name="connsiteX4" fmla="*/ 54395 w 108792"/>
              <a:gd name="connsiteY4" fmla="*/ 0 h 693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92" h="693777">
                <a:moveTo>
                  <a:pt x="54395" y="0"/>
                </a:moveTo>
                <a:cubicBezTo>
                  <a:pt x="36266" y="0"/>
                  <a:pt x="-559" y="217552"/>
                  <a:pt x="7" y="333127"/>
                </a:cubicBezTo>
                <a:cubicBezTo>
                  <a:pt x="573" y="448702"/>
                  <a:pt x="30600" y="696282"/>
                  <a:pt x="57794" y="693449"/>
                </a:cubicBezTo>
                <a:cubicBezTo>
                  <a:pt x="84988" y="704213"/>
                  <a:pt x="109350" y="447569"/>
                  <a:pt x="108783" y="333127"/>
                </a:cubicBezTo>
                <a:cubicBezTo>
                  <a:pt x="108217" y="218685"/>
                  <a:pt x="72524" y="0"/>
                  <a:pt x="54395" y="0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3880710" y="1899891"/>
            <a:ext cx="756938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solidFill>
                  <a:srgbClr val="0000FF"/>
                </a:solidFill>
                <a:latin typeface="+mn-lt"/>
              </a:rPr>
              <a:t>triplet</a:t>
            </a:r>
            <a:endParaRPr lang="en-GB" sz="1600" b="1" i="1" kern="0" dirty="0" smtClean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119" name="Picture 2" descr="https://cdsweb.cern.ch/record/1459463/files/Fig1-gammagamma_run194108_evt564224000_ispy_3d-annotated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075" y="2687691"/>
            <a:ext cx="915941" cy="58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27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BCA23-32AC-4B7C-8AE3-3A46E140FAB0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40640" y="4465935"/>
            <a:ext cx="7917505" cy="110799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Symbol" pitchFamily="18" charset="2"/>
              <a:buChar char="Þ"/>
            </a:pP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The price of the high luminosity with fewer collisions: for each bunch crossing there are up to ~35 interactions.</a:t>
            </a:r>
          </a:p>
          <a:p>
            <a:pPr marL="342900" indent="-342900">
              <a:lnSpc>
                <a:spcPct val="110000"/>
              </a:lnSpc>
              <a:buFont typeface="Symbol" pitchFamily="18" charset="2"/>
              <a:buChar char="Þ"/>
            </a:pPr>
            <a:r>
              <a:rPr lang="en-US" sz="2000" b="1" dirty="0" smtClean="0">
                <a:solidFill>
                  <a:srgbClr val="008E40"/>
                </a:solidFill>
                <a:latin typeface="+mj-lt"/>
              </a:rPr>
              <a:t>‘Hats off’ to ALTAS &amp; CMS for handling this pile-up !!</a:t>
            </a:r>
            <a:endParaRPr lang="en-GB" sz="2000" b="1" dirty="0">
              <a:solidFill>
                <a:srgbClr val="008E40"/>
              </a:solidFill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1163105"/>
            <a:ext cx="9144000" cy="3080742"/>
            <a:chOff x="0" y="2203650"/>
            <a:chExt cx="9144000" cy="3080742"/>
          </a:xfrm>
        </p:grpSpPr>
        <p:pic>
          <p:nvPicPr>
            <p:cNvPr id="10" name="Picture 9" descr="Untitled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03650"/>
              <a:ext cx="9144000" cy="3080742"/>
            </a:xfrm>
            <a:prstGeom prst="rect">
              <a:avLst/>
            </a:prstGeom>
          </p:spPr>
        </p:pic>
        <p:sp>
          <p:nvSpPr>
            <p:cNvPr id="11" name="TextBox 5"/>
            <p:cNvSpPr txBox="1">
              <a:spLocks noChangeArrowheads="1"/>
            </p:cNvSpPr>
            <p:nvPr/>
          </p:nvSpPr>
          <p:spPr bwMode="auto">
            <a:xfrm>
              <a:off x="1259632" y="3861048"/>
              <a:ext cx="763600" cy="30777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 smtClean="0">
                  <a:solidFill>
                    <a:prstClr val="black"/>
                  </a:solidFill>
                  <a:sym typeface="Wingdings"/>
                </a:rPr>
                <a:t>Z </a:t>
              </a:r>
              <a:r>
                <a:rPr lang="en-US" sz="1400" dirty="0" err="1" smtClean="0">
                  <a:solidFill>
                    <a:prstClr val="black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μμ</a:t>
              </a:r>
              <a:endParaRPr lang="en-US" sz="1400" dirty="0" smtClean="0">
                <a:solidFill>
                  <a:prstClr val="black"/>
                </a:solidFill>
                <a:sym typeface="Wingdings"/>
              </a:endParaRPr>
            </a:p>
          </p:txBody>
        </p:sp>
        <p:sp>
          <p:nvSpPr>
            <p:cNvPr id="12" name="TextBox 5"/>
            <p:cNvSpPr txBox="1">
              <a:spLocks noChangeArrowheads="1"/>
            </p:cNvSpPr>
            <p:nvPr/>
          </p:nvSpPr>
          <p:spPr bwMode="auto">
            <a:xfrm>
              <a:off x="3059832" y="2260056"/>
              <a:ext cx="6045745" cy="33855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  <a:sym typeface="Wingdings"/>
                </a:rPr>
                <a:t>Z </a:t>
              </a:r>
              <a:r>
                <a:rPr lang="en-US" dirty="0" err="1" smtClean="0">
                  <a:solidFill>
                    <a:prstClr val="black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μμ</a:t>
              </a:r>
              <a:r>
                <a:rPr lang="en-US" dirty="0" smtClean="0">
                  <a:solidFill>
                    <a:prstClr val="black"/>
                  </a:solidFill>
                  <a:sym typeface="Wingdings"/>
                </a:rPr>
                <a:t> event from 2012 data with 25 reconstructed vertices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8614" y="5886920"/>
            <a:ext cx="2726755" cy="830997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  <a:sym typeface="Wingdings"/>
              </a:rPr>
              <a:t>2012: ~3</a:t>
            </a:r>
            <a:r>
              <a:rPr lang="en-US" sz="1600" dirty="0">
                <a:solidFill>
                  <a:prstClr val="black"/>
                </a:solidFill>
                <a:ea typeface="ＭＳ Ｐゴシック" charset="0"/>
                <a:cs typeface="ＭＳ Ｐゴシック" charset="0"/>
                <a:sym typeface="Wingdings"/>
              </a:rPr>
              <a:t>0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  <a:sym typeface="Wingdings"/>
              </a:rPr>
              <a:t> events/</a:t>
            </a:r>
            <a:r>
              <a:rPr lang="en-US" sz="1600" dirty="0" err="1" smtClean="0">
                <a:solidFill>
                  <a:prstClr val="black"/>
                </a:solidFill>
                <a:ea typeface="ＭＳ Ｐゴシック" charset="0"/>
                <a:cs typeface="ＭＳ Ｐゴシック" charset="0"/>
                <a:sym typeface="Wingdings"/>
              </a:rPr>
              <a:t>xing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  <a:sym typeface="Wingdings"/>
              </a:rPr>
              <a:t> </a:t>
            </a:r>
          </a:p>
          <a:p>
            <a:pPr algn="ctr">
              <a:defRPr/>
            </a:pPr>
            <a:r>
              <a:rPr lang="en-US" sz="1600" dirty="0">
                <a:solidFill>
                  <a:prstClr val="black"/>
                </a:solidFill>
                <a:ea typeface="ＭＳ Ｐゴシック" charset="0"/>
                <a:cs typeface="ＭＳ Ｐゴシック" charset="0"/>
                <a:sym typeface="Wingdings"/>
              </a:rPr>
              <a:t>a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  <a:sym typeface="Wingdings"/>
              </a:rPr>
              <a:t>t beginning of fill </a:t>
            </a:r>
          </a:p>
          <a:p>
            <a:pPr algn="ctr">
              <a:defRPr/>
            </a:pPr>
            <a:r>
              <a:rPr lang="en-US" sz="1600" dirty="0">
                <a:solidFill>
                  <a:prstClr val="black"/>
                </a:solidFill>
                <a:ea typeface="ＭＳ Ｐゴシック" charset="0"/>
                <a:cs typeface="ＭＳ Ｐゴシック" charset="0"/>
                <a:sym typeface="Wingdings"/>
              </a:rPr>
              <a:t>w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  <a:sym typeface="Wingdings"/>
              </a:rPr>
              <a:t>ith tails up to ~ 40</a:t>
            </a:r>
            <a:r>
              <a:rPr lang="en-US" sz="1600" dirty="0" smtClean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  <a:sym typeface="Wingding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0837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Surprising ‘Unidentified </a:t>
            </a:r>
            <a:r>
              <a:rPr lang="en-GB" dirty="0"/>
              <a:t>Falling </a:t>
            </a:r>
            <a:r>
              <a:rPr lang="en-GB" dirty="0" smtClean="0"/>
              <a:t>Objects’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70640" y="855865"/>
            <a:ext cx="4839030" cy="457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55600" indent="-266700">
              <a:buSzPct val="90000"/>
            </a:pPr>
            <a:r>
              <a:rPr lang="en-US" dirty="0" smtClean="0"/>
              <a:t>Very fast and localized beam losses were observed as soon as the LHC intensity was increased in 2010.</a:t>
            </a:r>
            <a:endParaRPr lang="en-GB" dirty="0" smtClean="0"/>
          </a:p>
          <a:p>
            <a:pPr marL="355600" indent="-266700">
              <a:buSzPct val="90000"/>
            </a:pPr>
            <a:r>
              <a:rPr lang="en-GB" dirty="0" smtClean="0"/>
              <a:t>The origin of those beam losses was traced to dust particles falling into the beam – nicknamed ‘</a:t>
            </a:r>
            <a:r>
              <a:rPr lang="en-GB" b="1" dirty="0" smtClean="0">
                <a:solidFill>
                  <a:srgbClr val="FF0000"/>
                </a:solidFill>
              </a:rPr>
              <a:t>UFO</a:t>
            </a:r>
            <a:r>
              <a:rPr lang="en-GB" dirty="0" smtClean="0"/>
              <a:t>’.</a:t>
            </a:r>
          </a:p>
          <a:p>
            <a:pPr marL="531813" lvl="1" indent="-176213">
              <a:buSzPct val="90000"/>
            </a:pPr>
            <a:r>
              <a:rPr lang="en-US" sz="1800" dirty="0" smtClean="0">
                <a:solidFill>
                  <a:srgbClr val="D60093"/>
                </a:solidFill>
              </a:rPr>
              <a:t>What triggers the dust to detach from the vac. chamber surface?</a:t>
            </a:r>
            <a:endParaRPr lang="en-GB" sz="1800" dirty="0" smtClean="0">
              <a:solidFill>
                <a:srgbClr val="D60093"/>
              </a:solidFill>
            </a:endParaRPr>
          </a:p>
          <a:p>
            <a:pPr marL="355600" indent="-266700">
              <a:buSzPct val="90000"/>
            </a:pPr>
            <a:r>
              <a:rPr lang="en-GB" dirty="0" smtClean="0"/>
              <a:t>If the losses are too high, the beams are dumped to avoid a SC magnet quench.</a:t>
            </a:r>
          </a:p>
          <a:p>
            <a:pPr marL="533400" lvl="1" indent="-177800"/>
            <a:r>
              <a:rPr lang="en-US" sz="1800" dirty="0" smtClean="0">
                <a:solidFill>
                  <a:srgbClr val="0000FF"/>
                </a:solidFill>
              </a:rPr>
              <a:t>Each year 15-20 beams are dumped by such events.</a:t>
            </a:r>
          </a:p>
          <a:p>
            <a:pPr marL="533400" lvl="1" indent="-177800"/>
            <a:r>
              <a:rPr lang="en-US" sz="1800" dirty="0" smtClean="0">
                <a:solidFill>
                  <a:srgbClr val="0000FF"/>
                </a:solidFill>
              </a:rPr>
              <a:t>Fortunately the vast majority of dust particles are too small to cause a problem … so far!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7874830" y="2200040"/>
            <a:ext cx="518467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D60093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776342" y="1754432"/>
            <a:ext cx="1082348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err="1">
                <a:solidFill>
                  <a:srgbClr val="D60093"/>
                </a:solidFill>
                <a:latin typeface="Symbol" pitchFamily="18" charset="2"/>
              </a:rPr>
              <a:t>D</a:t>
            </a:r>
            <a:r>
              <a:rPr lang="en-US" sz="1600" b="1" i="1" kern="0" dirty="0" err="1" smtClean="0">
                <a:solidFill>
                  <a:srgbClr val="D60093"/>
                </a:solidFill>
                <a:latin typeface="+mn-lt"/>
              </a:rPr>
              <a:t>t</a:t>
            </a:r>
            <a:r>
              <a:rPr lang="en-US" sz="1600" b="1" i="1" kern="0" dirty="0" smtClean="0">
                <a:solidFill>
                  <a:srgbClr val="D60093"/>
                </a:solidFill>
                <a:latin typeface="+mn-lt"/>
              </a:rPr>
              <a:t> ~ 1 </a:t>
            </a:r>
            <a:r>
              <a:rPr lang="en-US" sz="1600" b="1" i="1" kern="0" dirty="0" err="1" smtClean="0">
                <a:solidFill>
                  <a:srgbClr val="D60093"/>
                </a:solidFill>
                <a:latin typeface="+mn-lt"/>
              </a:rPr>
              <a:t>ms</a:t>
            </a:r>
            <a:endParaRPr lang="en-GB" sz="1600" b="1" i="1" kern="0" dirty="0" smtClean="0">
              <a:solidFill>
                <a:srgbClr val="D60093"/>
              </a:solidFill>
              <a:latin typeface="+mn-lt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690" y="-27450"/>
            <a:ext cx="844909" cy="8449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7" name="Picture 2" descr="L:\Data\Analysis\LHC\UFOs\cases and plots\2010.08.23 135038 - dump 22R3\2010.08.23 135038 - lossprofi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489" y="894270"/>
            <a:ext cx="3309491" cy="21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uppieren 32"/>
          <p:cNvGrpSpPr/>
          <p:nvPr/>
        </p:nvGrpSpPr>
        <p:grpSpPr>
          <a:xfrm>
            <a:off x="5954955" y="4072565"/>
            <a:ext cx="2880000" cy="2160000"/>
            <a:chOff x="5745830" y="1419635"/>
            <a:chExt cx="2880000" cy="2160000"/>
          </a:xfrm>
        </p:grpSpPr>
        <p:pic>
          <p:nvPicPr>
            <p:cNvPr id="22" name="Picture 18" descr="Filtre6-distrib-200x-1.t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5830" y="1419635"/>
              <a:ext cx="2880000" cy="2160000"/>
            </a:xfrm>
            <a:prstGeom prst="rect">
              <a:avLst/>
            </a:prstGeom>
            <a:ln w="25400">
              <a:solidFill>
                <a:schemeClr val="tx2"/>
              </a:solidFill>
            </a:ln>
          </p:spPr>
        </p:pic>
        <p:grpSp>
          <p:nvGrpSpPr>
            <p:cNvPr id="23" name="Gruppieren 31"/>
            <p:cNvGrpSpPr/>
            <p:nvPr/>
          </p:nvGrpSpPr>
          <p:grpSpPr>
            <a:xfrm>
              <a:off x="6125933" y="1513937"/>
              <a:ext cx="756024" cy="369543"/>
              <a:chOff x="6125933" y="1513937"/>
              <a:chExt cx="756024" cy="369543"/>
            </a:xfrm>
            <a:solidFill>
              <a:schemeClr val="bg1">
                <a:alpha val="50000"/>
              </a:schemeClr>
            </a:solidFill>
          </p:grpSpPr>
          <p:sp>
            <p:nvSpPr>
              <p:cNvPr id="24" name="Textfeld 30"/>
              <p:cNvSpPr txBox="1"/>
              <p:nvPr/>
            </p:nvSpPr>
            <p:spPr>
              <a:xfrm>
                <a:off x="6125933" y="1513937"/>
                <a:ext cx="756024" cy="3695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b">
                <a:noAutofit/>
              </a:bodyPr>
              <a:lstStyle/>
              <a:p>
                <a:pPr algn="ctr"/>
                <a:r>
                  <a:rPr lang="de-DE" sz="1600" b="1" dirty="0" smtClean="0">
                    <a:solidFill>
                      <a:srgbClr val="FFFF00"/>
                    </a:solidFill>
                  </a:rPr>
                  <a:t>100µm</a:t>
                </a:r>
              </a:p>
            </p:txBody>
          </p:sp>
          <p:cxnSp>
            <p:nvCxnSpPr>
              <p:cNvPr id="25" name="Gerade Verbindung 27"/>
              <p:cNvCxnSpPr/>
              <p:nvPr/>
            </p:nvCxnSpPr>
            <p:spPr bwMode="auto">
              <a:xfrm>
                <a:off x="6237300" y="1537835"/>
                <a:ext cx="511518" cy="0"/>
              </a:xfrm>
              <a:prstGeom prst="line">
                <a:avLst/>
              </a:prstGeom>
              <a:grpFill/>
              <a:ln w="254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26" name="Gruppieren 5"/>
          <p:cNvGrpSpPr/>
          <p:nvPr/>
        </p:nvGrpSpPr>
        <p:grpSpPr>
          <a:xfrm>
            <a:off x="4802430" y="4811580"/>
            <a:ext cx="2333727" cy="1742131"/>
            <a:chOff x="6115047" y="3391647"/>
            <a:chExt cx="2333727" cy="1742131"/>
          </a:xfrm>
        </p:grpSpPr>
        <p:pic>
          <p:nvPicPr>
            <p:cNvPr id="27" name="Picture 12" descr="10-1500x-6.t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5933" y="3391647"/>
              <a:ext cx="2322841" cy="1742131"/>
            </a:xfrm>
            <a:prstGeom prst="rect">
              <a:avLst/>
            </a:prstGeom>
            <a:ln w="25400">
              <a:solidFill>
                <a:schemeClr val="tx2"/>
              </a:solidFill>
            </a:ln>
          </p:spPr>
        </p:pic>
        <p:sp>
          <p:nvSpPr>
            <p:cNvPr id="28" name="Textfeld 34"/>
            <p:cNvSpPr txBox="1"/>
            <p:nvPr/>
          </p:nvSpPr>
          <p:spPr>
            <a:xfrm>
              <a:off x="6115047" y="3394864"/>
              <a:ext cx="756024" cy="369543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/>
            <a:p>
              <a:pPr algn="ctr"/>
              <a:r>
                <a:rPr lang="de-DE" sz="1600" b="1" dirty="0" smtClean="0">
                  <a:solidFill>
                    <a:srgbClr val="FFFF00"/>
                  </a:solidFill>
                </a:rPr>
                <a:t>10µm</a:t>
              </a:r>
            </a:p>
          </p:txBody>
        </p:sp>
        <p:cxnSp>
          <p:nvCxnSpPr>
            <p:cNvPr id="29" name="Gerade Verbindung 35"/>
            <p:cNvCxnSpPr/>
            <p:nvPr/>
          </p:nvCxnSpPr>
          <p:spPr bwMode="auto">
            <a:xfrm>
              <a:off x="6293816" y="3491267"/>
              <a:ext cx="303046" cy="0"/>
            </a:xfrm>
            <a:prstGeom prst="line">
              <a:avLst/>
            </a:prstGeom>
            <a:solidFill>
              <a:schemeClr val="bg1">
                <a:alpha val="50000"/>
              </a:schemeClr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" name="TextBox 2"/>
          <p:cNvSpPr txBox="1"/>
          <p:nvPr/>
        </p:nvSpPr>
        <p:spPr>
          <a:xfrm>
            <a:off x="5324453" y="3135673"/>
            <a:ext cx="3356882" cy="830997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kern="0" dirty="0">
                <a:solidFill>
                  <a:srgbClr val="0000FF"/>
                </a:solidFill>
                <a:latin typeface="+mn-lt"/>
              </a:rPr>
              <a:t>In </a:t>
            </a:r>
            <a:r>
              <a:rPr lang="en-US" sz="1600" b="1" kern="0" dirty="0" smtClean="0">
                <a:solidFill>
                  <a:srgbClr val="0000FF"/>
                </a:solidFill>
                <a:latin typeface="+mn-lt"/>
              </a:rPr>
              <a:t>one </a:t>
            </a:r>
            <a:r>
              <a:rPr lang="en-US" sz="1600" b="1" kern="0" dirty="0">
                <a:solidFill>
                  <a:srgbClr val="0000FF"/>
                </a:solidFill>
                <a:latin typeface="+mn-lt"/>
              </a:rPr>
              <a:t>specific accelerator component </a:t>
            </a:r>
            <a:r>
              <a:rPr lang="en-US" sz="1600" b="1" kern="0" dirty="0" smtClean="0">
                <a:solidFill>
                  <a:srgbClr val="0000FF"/>
                </a:solidFill>
                <a:latin typeface="+mn-lt"/>
              </a:rPr>
              <a:t>the dust </a:t>
            </a:r>
            <a:r>
              <a:rPr lang="en-US" sz="1600" b="1" kern="0" dirty="0">
                <a:solidFill>
                  <a:srgbClr val="0000FF"/>
                </a:solidFill>
                <a:latin typeface="+mn-lt"/>
              </a:rPr>
              <a:t>could identified as Aluminum </a:t>
            </a:r>
            <a:r>
              <a:rPr lang="en-US" sz="1600" b="1" kern="0" dirty="0" smtClean="0">
                <a:solidFill>
                  <a:srgbClr val="0000FF"/>
                </a:solidFill>
                <a:latin typeface="+mn-lt"/>
              </a:rPr>
              <a:t>oxide.</a:t>
            </a:r>
            <a:endParaRPr lang="en-US" sz="1600" b="1" kern="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7565" y="5504899"/>
            <a:ext cx="2918780" cy="707886"/>
          </a:xfrm>
          <a:prstGeom prst="rect">
            <a:avLst/>
          </a:prstGeom>
          <a:solidFill>
            <a:srgbClr val="FFFF99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Could become a more serious issue at 7 </a:t>
            </a:r>
            <a:r>
              <a:rPr lang="en-US" sz="2000" kern="0" dirty="0" err="1" smtClean="0">
                <a:solidFill>
                  <a:srgbClr val="FF0000"/>
                </a:solidFill>
                <a:latin typeface="+mn-lt"/>
              </a:rPr>
              <a:t>TeV</a:t>
            </a:r>
            <a:r>
              <a:rPr lang="en-US" sz="2000" kern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!</a:t>
            </a:r>
            <a:endParaRPr lang="en-GB" sz="2000" kern="0" dirty="0" smtClean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506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24.05.2013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 rot="16200000">
            <a:off x="-2133600" y="2933700"/>
            <a:ext cx="4610100" cy="342900"/>
          </a:xfrm>
        </p:spPr>
        <p:txBody>
          <a:bodyPr/>
          <a:lstStyle/>
          <a:p>
            <a:pPr>
              <a:defRPr/>
            </a:pPr>
            <a:r>
              <a:rPr lang="fr-FR" smtClean="0"/>
              <a:t>Le chemin vers la haute performance au LHC</a:t>
            </a:r>
            <a:endParaRPr lang="en-US"/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Large Hadron Collider LHC</a:t>
            </a:r>
          </a:p>
        </p:txBody>
      </p:sp>
      <p:sp>
        <p:nvSpPr>
          <p:cNvPr id="1024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09C65285-ADB6-4E51-A223-DD02023AB3F7}" type="slidenum">
              <a:rPr lang="en-US" smtClean="0">
                <a:latin typeface="Arial" pitchFamily="34" charset="0"/>
              </a:rPr>
              <a:pPr/>
              <a:t>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124700" y="1447800"/>
            <a:ext cx="1749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B5E8FF"/>
                </a:solidFill>
                <a:latin typeface="Tahoma" pitchFamily="34" charset="0"/>
              </a:rPr>
              <a:t>Lake of Geneva</a:t>
            </a:r>
            <a:endParaRPr lang="en-US" dirty="0">
              <a:latin typeface="Tahoma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0500" y="838200"/>
            <a:ext cx="4648200" cy="87788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2400" dirty="0">
                <a:solidFill>
                  <a:schemeClr val="bg1"/>
                </a:solidFill>
                <a:latin typeface="+mn-lt"/>
              </a:rPr>
              <a:t>Installed in 26.7 km LEP tunnel</a:t>
            </a:r>
          </a:p>
          <a:p>
            <a:pPr>
              <a:spcBef>
                <a:spcPct val="50000"/>
              </a:spcBef>
              <a:defRPr/>
            </a:pPr>
            <a:r>
              <a:rPr lang="de-DE" dirty="0">
                <a:solidFill>
                  <a:schemeClr val="bg1"/>
                </a:solidFill>
                <a:latin typeface="+mn-lt"/>
              </a:rPr>
              <a:t>Depth of 70-140 m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3270672" y="3733800"/>
            <a:ext cx="19542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Control Room</a:t>
            </a:r>
          </a:p>
        </p:txBody>
      </p:sp>
      <p:sp>
        <p:nvSpPr>
          <p:cNvPr id="10258" name="Line 54"/>
          <p:cNvSpPr>
            <a:spLocks noChangeShapeType="1"/>
          </p:cNvSpPr>
          <p:nvPr/>
        </p:nvSpPr>
        <p:spPr bwMode="auto">
          <a:xfrm>
            <a:off x="4381500" y="4152900"/>
            <a:ext cx="342900" cy="304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 rot="254777">
            <a:off x="4951175" y="2247970"/>
            <a:ext cx="11763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LHC ring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 rot="1284349">
            <a:off x="5626100" y="4140200"/>
            <a:ext cx="10541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SPS ring</a:t>
            </a:r>
          </a:p>
        </p:txBody>
      </p:sp>
    </p:spTree>
    <p:extLst>
      <p:ext uri="{BB962C8B-B14F-4D97-AF65-F5344CB8AC3E}">
        <p14:creationId xmlns:p14="http://schemas.microsoft.com/office/powerpoint/2010/main" val="158276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</a:p>
        </p:txBody>
      </p:sp>
      <p:sp>
        <p:nvSpPr>
          <p:cNvPr id="1024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579BE2F-DB50-40EC-BFFE-E0B3089C6DEC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6" name="TextBox 5"/>
          <p:cNvSpPr txBox="1"/>
          <p:nvPr/>
        </p:nvSpPr>
        <p:spPr>
          <a:xfrm>
            <a:off x="921170" y="1086295"/>
            <a:ext cx="7581900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42000"/>
                  </a:srgbClr>
                </a:solidFill>
                <a:latin typeface="+mn-lt"/>
              </a:rPr>
              <a:t>Introduction</a:t>
            </a:r>
            <a:r>
              <a:rPr lang="en-US" sz="2800" b="1" dirty="0" smtClean="0">
                <a:solidFill>
                  <a:srgbClr val="0000FF">
                    <a:alpha val="38000"/>
                  </a:srgbClr>
                </a:solidFill>
                <a:latin typeface="+mn-lt"/>
              </a:rPr>
              <a:t> 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44000"/>
                  </a:srgbClr>
                </a:solidFill>
                <a:latin typeface="+mn-lt"/>
              </a:rPr>
              <a:t>LHC magnets and early commissioning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9000"/>
                  </a:srgbClr>
                </a:solidFill>
                <a:latin typeface="+mn-lt"/>
              </a:rPr>
              <a:t>LHC performance 2010-2012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>
                <a:solidFill>
                  <a:srgbClr val="0000FF">
                    <a:alpha val="49000"/>
                  </a:srgbClr>
                </a:solidFill>
                <a:latin typeface="+mj-lt"/>
              </a:rPr>
              <a:t>Mastering the </a:t>
            </a:r>
            <a:r>
              <a:rPr lang="en-US" sz="2800" b="1" dirty="0" smtClean="0">
                <a:solidFill>
                  <a:srgbClr val="0000FF">
                    <a:alpha val="49000"/>
                  </a:srgbClr>
                </a:solidFill>
                <a:latin typeface="+mj-lt"/>
              </a:rPr>
              <a:t>challenges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+mn-lt"/>
              </a:rPr>
              <a:t>Towards top energy</a:t>
            </a:r>
          </a:p>
        </p:txBody>
      </p:sp>
    </p:spTree>
    <p:extLst>
      <p:ext uri="{BB962C8B-B14F-4D97-AF65-F5344CB8AC3E}">
        <p14:creationId xmlns:p14="http://schemas.microsoft.com/office/powerpoint/2010/main" val="332575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</a:t>
            </a:r>
            <a:r>
              <a:rPr lang="en-US" dirty="0"/>
              <a:t>e</a:t>
            </a:r>
            <a:r>
              <a:rPr lang="en-US" dirty="0" smtClean="0"/>
              <a:t>nergy </a:t>
            </a:r>
            <a:r>
              <a:rPr lang="en-US" dirty="0"/>
              <a:t>e</a:t>
            </a:r>
            <a:r>
              <a:rPr lang="en-US" dirty="0" smtClean="0"/>
              <a:t>volution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26" name="Down Arrow 25"/>
          <p:cNvSpPr/>
          <p:nvPr/>
        </p:nvSpPr>
        <p:spPr bwMode="auto">
          <a:xfrm rot="10800000">
            <a:off x="654690" y="1393535"/>
            <a:ext cx="230431" cy="4938186"/>
          </a:xfrm>
          <a:prstGeom prst="downArrow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7450" y="1055874"/>
            <a:ext cx="1449436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kern="0" dirty="0" smtClean="0">
                <a:solidFill>
                  <a:srgbClr val="0000FF"/>
                </a:solidFill>
                <a:latin typeface="+mn-lt"/>
              </a:rPr>
              <a:t>Energy (</a:t>
            </a:r>
            <a:r>
              <a:rPr lang="en-US" sz="1600" b="1" kern="0" dirty="0" err="1" smtClean="0">
                <a:solidFill>
                  <a:srgbClr val="0000FF"/>
                </a:solidFill>
                <a:latin typeface="+mn-lt"/>
              </a:rPr>
              <a:t>TeV</a:t>
            </a:r>
            <a:r>
              <a:rPr lang="en-US" sz="1600" b="1" kern="0" dirty="0" smtClean="0">
                <a:solidFill>
                  <a:srgbClr val="0000FF"/>
                </a:solidFill>
                <a:latin typeface="+mn-lt"/>
              </a:rPr>
              <a:t>)</a:t>
            </a:r>
            <a:endParaRPr lang="en-GB" sz="1600" b="1" kern="0" dirty="0" smtClean="0">
              <a:solidFill>
                <a:srgbClr val="0000FF"/>
              </a:solidFill>
              <a:latin typeface="+mn-lt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885122" y="1899891"/>
            <a:ext cx="1997058" cy="415364"/>
            <a:chOff x="885122" y="1899891"/>
            <a:chExt cx="1997058" cy="415364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885122" y="2276850"/>
              <a:ext cx="966695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30" name="TextBox 29"/>
            <p:cNvSpPr txBox="1"/>
            <p:nvPr/>
          </p:nvSpPr>
          <p:spPr>
            <a:xfrm>
              <a:off x="1077145" y="1899891"/>
              <a:ext cx="731290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kern="0" dirty="0" smtClean="0">
                  <a:solidFill>
                    <a:srgbClr val="0070C0"/>
                  </a:solidFill>
                  <a:latin typeface="+mn-lt"/>
                </a:rPr>
                <a:t>7 </a:t>
              </a:r>
              <a:r>
                <a:rPr lang="en-US" sz="1600" b="1" kern="0" dirty="0" err="1" smtClean="0">
                  <a:solidFill>
                    <a:srgbClr val="0070C0"/>
                  </a:solidFill>
                  <a:latin typeface="+mn-lt"/>
                </a:rPr>
                <a:t>TeV</a:t>
              </a:r>
              <a:endParaRPr lang="en-GB" sz="1600" b="1" kern="0" dirty="0" smtClean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979369" y="1945923"/>
              <a:ext cx="902811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i="1" kern="0" dirty="0" smtClean="0">
                  <a:latin typeface="+mn-lt"/>
                </a:rPr>
                <a:t>Design</a:t>
              </a:r>
              <a:endParaRPr lang="en-GB" i="1" kern="0" dirty="0" smtClean="0">
                <a:latin typeface="+mn-lt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76410" y="2622495"/>
            <a:ext cx="2976680" cy="646331"/>
            <a:chOff x="1614229" y="2622495"/>
            <a:chExt cx="2976680" cy="646331"/>
          </a:xfrm>
        </p:grpSpPr>
        <p:cxnSp>
          <p:nvCxnSpPr>
            <p:cNvPr id="33" name="Straight Connector 32"/>
            <p:cNvCxnSpPr/>
            <p:nvPr/>
          </p:nvCxnSpPr>
          <p:spPr bwMode="auto">
            <a:xfrm>
              <a:off x="1691039" y="3121760"/>
              <a:ext cx="551814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34" name="TextBox 33"/>
            <p:cNvSpPr txBox="1"/>
            <p:nvPr/>
          </p:nvSpPr>
          <p:spPr>
            <a:xfrm>
              <a:off x="1614229" y="2744801"/>
              <a:ext cx="731290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kern="0" dirty="0">
                  <a:solidFill>
                    <a:srgbClr val="0070C0"/>
                  </a:solidFill>
                  <a:latin typeface="+mn-lt"/>
                </a:rPr>
                <a:t>5</a:t>
              </a:r>
              <a:r>
                <a:rPr lang="en-US" sz="1600" b="1" kern="0" dirty="0" smtClean="0">
                  <a:solidFill>
                    <a:srgbClr val="0070C0"/>
                  </a:solidFill>
                  <a:latin typeface="+mn-lt"/>
                </a:rPr>
                <a:t> </a:t>
              </a:r>
              <a:r>
                <a:rPr lang="en-US" sz="1600" b="1" kern="0" dirty="0" err="1" smtClean="0">
                  <a:solidFill>
                    <a:srgbClr val="0070C0"/>
                  </a:solidFill>
                  <a:latin typeface="+mn-lt"/>
                </a:rPr>
                <a:t>TeV</a:t>
              </a:r>
              <a:endParaRPr lang="en-GB" sz="1600" b="1" kern="0" dirty="0" smtClean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05519" y="2622495"/>
              <a:ext cx="2285390" cy="646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i="1" kern="0" dirty="0" smtClean="0">
                  <a:latin typeface="+mn-lt"/>
                </a:rPr>
                <a:t>Magnet de-training after installation</a:t>
              </a:r>
              <a:endParaRPr lang="en-GB" i="1" kern="0" dirty="0" smtClean="0">
                <a:latin typeface="+mn-lt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02682" y="3582620"/>
            <a:ext cx="2271523" cy="923330"/>
            <a:chOff x="1089207" y="3582620"/>
            <a:chExt cx="2271523" cy="923330"/>
          </a:xfrm>
        </p:grpSpPr>
        <p:cxnSp>
          <p:nvCxnSpPr>
            <p:cNvPr id="36" name="Straight Connector 35"/>
            <p:cNvCxnSpPr/>
            <p:nvPr/>
          </p:nvCxnSpPr>
          <p:spPr bwMode="auto">
            <a:xfrm>
              <a:off x="2491559" y="4038145"/>
              <a:ext cx="811857" cy="5336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37" name="TextBox 36"/>
            <p:cNvSpPr txBox="1"/>
            <p:nvPr/>
          </p:nvSpPr>
          <p:spPr>
            <a:xfrm>
              <a:off x="2457919" y="3666521"/>
              <a:ext cx="902811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kern="0" dirty="0" smtClean="0">
                  <a:solidFill>
                    <a:srgbClr val="0070C0"/>
                  </a:solidFill>
                  <a:latin typeface="+mn-lt"/>
                </a:rPr>
                <a:t>3.5 </a:t>
              </a:r>
              <a:r>
                <a:rPr lang="en-US" sz="1600" b="1" kern="0" dirty="0" err="1" smtClean="0">
                  <a:solidFill>
                    <a:srgbClr val="0070C0"/>
                  </a:solidFill>
                  <a:latin typeface="+mn-lt"/>
                </a:rPr>
                <a:t>TeV</a:t>
              </a:r>
              <a:endParaRPr lang="en-GB" sz="1600" b="1" kern="0" dirty="0" smtClean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89207" y="3582620"/>
              <a:ext cx="1388208" cy="92333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20000"/>
                </a:spcBef>
                <a:spcAft>
                  <a:spcPts val="0"/>
                </a:spcAft>
                <a:buClr>
                  <a:srgbClr val="0000FF"/>
                </a:buClr>
                <a:buSzPct val="80000"/>
              </a:pPr>
              <a:r>
                <a:rPr lang="en-US" i="1" kern="0" dirty="0" smtClean="0">
                  <a:latin typeface="+mn-lt"/>
                </a:rPr>
                <a:t>Joint problems,</a:t>
              </a:r>
            </a:p>
            <a:p>
              <a:pPr algn="ctr">
                <a:spcBef>
                  <a:spcPts val="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i="1" kern="0" dirty="0">
                  <a:latin typeface="+mn-lt"/>
                </a:rPr>
                <a:t>i</a:t>
              </a:r>
              <a:r>
                <a:rPr lang="en-US" i="1" kern="0" dirty="0" smtClean="0">
                  <a:latin typeface="+mn-lt"/>
                </a:rPr>
                <a:t>ncident</a:t>
              </a:r>
              <a:endParaRPr lang="en-GB" i="1" kern="0" dirty="0" smtClean="0">
                <a:latin typeface="+mn-lt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44274" y="4619555"/>
            <a:ext cx="2955785" cy="646331"/>
            <a:chOff x="-192661" y="4849985"/>
            <a:chExt cx="2955785" cy="646331"/>
          </a:xfrm>
        </p:grpSpPr>
        <p:cxnSp>
          <p:nvCxnSpPr>
            <p:cNvPr id="39" name="Straight Connector 38"/>
            <p:cNvCxnSpPr/>
            <p:nvPr/>
          </p:nvCxnSpPr>
          <p:spPr bwMode="auto">
            <a:xfrm>
              <a:off x="1979956" y="5464465"/>
              <a:ext cx="470314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40" name="TextBox 39"/>
            <p:cNvSpPr txBox="1"/>
            <p:nvPr/>
          </p:nvSpPr>
          <p:spPr>
            <a:xfrm>
              <a:off x="1746499" y="5042010"/>
              <a:ext cx="1016625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kern="0" dirty="0" smtClean="0">
                  <a:solidFill>
                    <a:srgbClr val="0070C0"/>
                  </a:solidFill>
                  <a:latin typeface="+mn-lt"/>
                </a:rPr>
                <a:t>1.18 </a:t>
              </a:r>
              <a:r>
                <a:rPr lang="en-US" sz="1600" b="1" kern="0" dirty="0" err="1" smtClean="0">
                  <a:solidFill>
                    <a:srgbClr val="0070C0"/>
                  </a:solidFill>
                  <a:latin typeface="+mn-lt"/>
                </a:rPr>
                <a:t>TeV</a:t>
              </a:r>
              <a:endParaRPr lang="en-GB" sz="1600" b="1" kern="0" dirty="0" smtClean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-192661" y="4849985"/>
              <a:ext cx="1615451" cy="646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i="1" kern="0" dirty="0" smtClean="0">
                  <a:latin typeface="+mn-lt"/>
                </a:rPr>
                <a:t>Consolidation delays</a:t>
              </a:r>
              <a:endParaRPr lang="en-GB" i="1" kern="0" dirty="0" smtClean="0">
                <a:latin typeface="+mn-lt"/>
              </a:endParaRPr>
            </a:p>
          </p:txBody>
        </p:sp>
      </p:grpSp>
      <p:sp>
        <p:nvSpPr>
          <p:cNvPr id="42" name="Down Arrow 41"/>
          <p:cNvSpPr/>
          <p:nvPr/>
        </p:nvSpPr>
        <p:spPr bwMode="auto">
          <a:xfrm rot="16200000">
            <a:off x="4354626" y="2904385"/>
            <a:ext cx="253529" cy="7017313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00335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2007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768435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2008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574940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2009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19850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2010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41570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2011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63290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2012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146605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2013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953110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2014</a:t>
            </a:r>
            <a:endParaRPr lang="en-GB" sz="1600" b="1" i="1" kern="0" dirty="0" smtClean="0">
              <a:latin typeface="+mn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734176" y="5886920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2015</a:t>
            </a:r>
            <a:endParaRPr lang="en-GB" sz="1600" b="1" i="1" kern="0" dirty="0" smtClean="0">
              <a:latin typeface="+mn-lt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3487205" y="3666521"/>
            <a:ext cx="3005045" cy="554266"/>
            <a:chOff x="2091905" y="3661186"/>
            <a:chExt cx="3005045" cy="554266"/>
          </a:xfrm>
        </p:grpSpPr>
        <p:cxnSp>
          <p:nvCxnSpPr>
            <p:cNvPr id="58" name="Straight Connector 57"/>
            <p:cNvCxnSpPr/>
            <p:nvPr/>
          </p:nvCxnSpPr>
          <p:spPr bwMode="auto">
            <a:xfrm flipV="1">
              <a:off x="2091905" y="4038145"/>
              <a:ext cx="1494284" cy="1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59" name="TextBox 58"/>
            <p:cNvSpPr txBox="1"/>
            <p:nvPr/>
          </p:nvSpPr>
          <p:spPr>
            <a:xfrm>
              <a:off x="2389104" y="3661186"/>
              <a:ext cx="902811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kern="0" dirty="0" smtClean="0">
                  <a:solidFill>
                    <a:srgbClr val="0070C0"/>
                  </a:solidFill>
                  <a:latin typeface="+mn-lt"/>
                </a:rPr>
                <a:t>3.5 </a:t>
              </a:r>
              <a:r>
                <a:rPr lang="en-US" sz="1600" b="1" kern="0" dirty="0" err="1" smtClean="0">
                  <a:solidFill>
                    <a:srgbClr val="0070C0"/>
                  </a:solidFill>
                  <a:latin typeface="+mn-lt"/>
                </a:rPr>
                <a:t>TeV</a:t>
              </a:r>
              <a:endParaRPr lang="en-GB" sz="1600" b="1" kern="0" dirty="0" smtClean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380226" y="3846120"/>
              <a:ext cx="1716724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i="1" kern="0" dirty="0" smtClean="0">
                  <a:latin typeface="+mn-lt"/>
                </a:rPr>
                <a:t>Operation</a:t>
              </a:r>
              <a:endParaRPr lang="en-GB" i="1" kern="0" dirty="0" smtClean="0">
                <a:latin typeface="+mn-lt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099103" y="3128851"/>
            <a:ext cx="2816571" cy="530579"/>
            <a:chOff x="2236418" y="3661186"/>
            <a:chExt cx="2816571" cy="530579"/>
          </a:xfrm>
        </p:grpSpPr>
        <p:cxnSp>
          <p:nvCxnSpPr>
            <p:cNvPr id="62" name="Straight Connector 61"/>
            <p:cNvCxnSpPr/>
            <p:nvPr/>
          </p:nvCxnSpPr>
          <p:spPr bwMode="auto">
            <a:xfrm>
              <a:off x="2236418" y="4038145"/>
              <a:ext cx="1239527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63" name="TextBox 62"/>
            <p:cNvSpPr txBox="1"/>
            <p:nvPr/>
          </p:nvSpPr>
          <p:spPr>
            <a:xfrm>
              <a:off x="2477415" y="3661186"/>
              <a:ext cx="731290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kern="0" dirty="0">
                  <a:solidFill>
                    <a:srgbClr val="0070C0"/>
                  </a:solidFill>
                  <a:latin typeface="+mn-lt"/>
                </a:rPr>
                <a:t>4</a:t>
              </a:r>
              <a:r>
                <a:rPr lang="en-US" sz="1600" b="1" kern="0" dirty="0" smtClean="0">
                  <a:solidFill>
                    <a:srgbClr val="0070C0"/>
                  </a:solidFill>
                  <a:latin typeface="+mn-lt"/>
                </a:rPr>
                <a:t> </a:t>
              </a:r>
              <a:r>
                <a:rPr lang="en-US" sz="1600" b="1" kern="0" dirty="0" err="1" smtClean="0">
                  <a:solidFill>
                    <a:srgbClr val="0070C0"/>
                  </a:solidFill>
                  <a:latin typeface="+mn-lt"/>
                </a:rPr>
                <a:t>TeV</a:t>
              </a:r>
              <a:endParaRPr lang="en-GB" sz="1600" b="1" kern="0" dirty="0" smtClean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168705" y="3822433"/>
              <a:ext cx="1884284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i="1" kern="0" dirty="0" smtClean="0">
                  <a:latin typeface="+mn-lt"/>
                </a:rPr>
                <a:t>Operation</a:t>
              </a:r>
              <a:endParaRPr lang="en-GB" i="1" kern="0" dirty="0" smtClean="0">
                <a:latin typeface="+mn-lt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301695" y="2008015"/>
            <a:ext cx="3317257" cy="646331"/>
            <a:chOff x="178520" y="3615690"/>
            <a:chExt cx="3317257" cy="646331"/>
          </a:xfrm>
        </p:grpSpPr>
        <p:cxnSp>
          <p:nvCxnSpPr>
            <p:cNvPr id="66" name="Straight Connector 65"/>
            <p:cNvCxnSpPr/>
            <p:nvPr/>
          </p:nvCxnSpPr>
          <p:spPr bwMode="auto">
            <a:xfrm>
              <a:off x="2491559" y="4038145"/>
              <a:ext cx="813077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67" name="TextBox 66"/>
            <p:cNvSpPr txBox="1"/>
            <p:nvPr/>
          </p:nvSpPr>
          <p:spPr>
            <a:xfrm>
              <a:off x="2400605" y="3661186"/>
              <a:ext cx="1095172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kern="0" dirty="0" smtClean="0">
                  <a:solidFill>
                    <a:srgbClr val="0070C0"/>
                  </a:solidFill>
                  <a:latin typeface="+mn-lt"/>
                </a:rPr>
                <a:t>≥ 6.5 </a:t>
              </a:r>
              <a:r>
                <a:rPr lang="en-US" sz="1600" b="1" kern="0" dirty="0" err="1" smtClean="0">
                  <a:solidFill>
                    <a:srgbClr val="0070C0"/>
                  </a:solidFill>
                  <a:latin typeface="+mn-lt"/>
                </a:rPr>
                <a:t>TeV</a:t>
              </a:r>
              <a:endParaRPr lang="en-GB" sz="1600" b="1" kern="0" dirty="0" smtClean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8520" y="3615690"/>
              <a:ext cx="2265895" cy="646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i="1" kern="0" dirty="0" smtClean="0">
                  <a:latin typeface="+mn-lt"/>
                </a:rPr>
                <a:t>Consolidation of all interconnections</a:t>
              </a:r>
              <a:endParaRPr lang="en-GB" i="1" kern="0" dirty="0" smtClean="0">
                <a:latin typeface="+mn-lt"/>
              </a:endParaRPr>
            </a:p>
          </p:txBody>
        </p:sp>
      </p:grpSp>
      <p:sp>
        <p:nvSpPr>
          <p:cNvPr id="80" name="Down Arrow 79"/>
          <p:cNvSpPr/>
          <p:nvPr/>
        </p:nvSpPr>
        <p:spPr bwMode="auto">
          <a:xfrm>
            <a:off x="1192360" y="2377347"/>
            <a:ext cx="252918" cy="70600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2" name="Down Arrow 81"/>
          <p:cNvSpPr/>
          <p:nvPr/>
        </p:nvSpPr>
        <p:spPr bwMode="auto">
          <a:xfrm>
            <a:off x="1922055" y="3260662"/>
            <a:ext cx="252918" cy="70600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3" name="Down Arrow 82"/>
          <p:cNvSpPr/>
          <p:nvPr/>
        </p:nvSpPr>
        <p:spPr bwMode="auto">
          <a:xfrm>
            <a:off x="2437237" y="4182381"/>
            <a:ext cx="252918" cy="105165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4" name="Down Arrow 83"/>
          <p:cNvSpPr/>
          <p:nvPr/>
        </p:nvSpPr>
        <p:spPr bwMode="auto">
          <a:xfrm flipV="1">
            <a:off x="3453456" y="4158695"/>
            <a:ext cx="235229" cy="649063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rgbClr val="008E4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5" name="Down Arrow 84"/>
          <p:cNvSpPr/>
          <p:nvPr/>
        </p:nvSpPr>
        <p:spPr bwMode="auto">
          <a:xfrm flipV="1">
            <a:off x="4863874" y="3602563"/>
            <a:ext cx="235229" cy="324532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rgbClr val="008E4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6" name="Down Arrow 85"/>
          <p:cNvSpPr/>
          <p:nvPr/>
        </p:nvSpPr>
        <p:spPr bwMode="auto">
          <a:xfrm flipV="1">
            <a:off x="7936520" y="2545684"/>
            <a:ext cx="235229" cy="929205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rgbClr val="008E4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5868" y="4019390"/>
            <a:ext cx="1429101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i="1" kern="0" dirty="0" smtClean="0">
                <a:latin typeface="+mn-lt"/>
              </a:rPr>
              <a:t>Long Shutdown 1 (LS1)</a:t>
            </a:r>
            <a:endParaRPr lang="en-GB" i="1" kern="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613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86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for </a:t>
            </a:r>
            <a:r>
              <a:rPr lang="en-US" dirty="0"/>
              <a:t>n</a:t>
            </a:r>
            <a:r>
              <a:rPr lang="en-US" dirty="0" smtClean="0"/>
              <a:t>ominal </a:t>
            </a:r>
            <a:r>
              <a:rPr lang="en-US" dirty="0"/>
              <a:t>e</a:t>
            </a:r>
            <a:r>
              <a:rPr lang="en-US" dirty="0" smtClean="0"/>
              <a:t>nergy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t="41233" r="8863" b="11946"/>
          <a:stretch>
            <a:fillRect/>
          </a:stretch>
        </p:blipFill>
        <p:spPr bwMode="auto">
          <a:xfrm>
            <a:off x="1461195" y="2046419"/>
            <a:ext cx="6260015" cy="211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20" y="4034144"/>
            <a:ext cx="7412165" cy="262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24260" y="932675"/>
            <a:ext cx="8305800" cy="399412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2000" kern="0" dirty="0" smtClean="0">
                <a:latin typeface="+mn-lt"/>
              </a:rPr>
              <a:t>Around 10’000 high current magnet interconnections will be checked, re-done if needed. </a:t>
            </a:r>
            <a:r>
              <a:rPr lang="en-US" sz="2000" kern="0" dirty="0">
                <a:latin typeface="+mn-lt"/>
              </a:rPr>
              <a:t>A</a:t>
            </a:r>
            <a:r>
              <a:rPr lang="en-US" sz="2000" kern="0" dirty="0" smtClean="0">
                <a:latin typeface="+mn-lt"/>
              </a:rPr>
              <a:t>ll of them will consolidated – 12 months of work.</a:t>
            </a:r>
          </a:p>
          <a:p>
            <a:pPr marL="533400" lvl="1" indent="-266700">
              <a:spcBef>
                <a:spcPct val="200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i="1" kern="0" dirty="0" smtClean="0">
                <a:solidFill>
                  <a:srgbClr val="0000FF"/>
                </a:solidFill>
                <a:latin typeface="+mn-lt"/>
              </a:rPr>
              <a:t>No more S34 incident in the future.</a:t>
            </a:r>
          </a:p>
        </p:txBody>
      </p:sp>
    </p:spTree>
    <p:extLst>
      <p:ext uri="{BB962C8B-B14F-4D97-AF65-F5344CB8AC3E}">
        <p14:creationId xmlns:p14="http://schemas.microsoft.com/office/powerpoint/2010/main" val="186815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Temp\SEE_cha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3" y="1180277"/>
            <a:ext cx="7271621" cy="5194015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Preparing for nominal luminosity</a:t>
            </a:r>
            <a:endParaRPr lang="en-US" sz="3600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521835" y="4511376"/>
            <a:ext cx="4536504" cy="86409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20935565">
            <a:off x="4020904" y="4326710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+mj-lt"/>
              </a:rPr>
              <a:t>~3 dumps per fb</a:t>
            </a:r>
            <a:r>
              <a:rPr lang="en-US" b="1" baseline="30000" dirty="0" smtClean="0">
                <a:solidFill>
                  <a:srgbClr val="C00000"/>
                </a:solidFill>
                <a:latin typeface="+mj-lt"/>
              </a:rPr>
              <a:t>-1</a:t>
            </a:r>
            <a:endParaRPr lang="en-US" b="1" baseline="300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4635" y="454428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+mj-lt"/>
              </a:rPr>
              <a:t>2012</a:t>
            </a:r>
            <a:endParaRPr lang="en-US" b="1" baseline="30000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535311" y="1464180"/>
            <a:ext cx="2412309" cy="3911292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8144006">
            <a:off x="1787723" y="2720653"/>
            <a:ext cx="2238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~12 dumps per fb</a:t>
            </a:r>
            <a:r>
              <a:rPr lang="en-US" b="1" baseline="300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-1</a:t>
            </a:r>
            <a:endParaRPr lang="en-US" b="1" baseline="300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05780" y="170306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2011</a:t>
            </a:r>
            <a:endParaRPr lang="en-US" b="1" baseline="300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8180" y="2927192"/>
            <a:ext cx="2595582" cy="1200329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+mj-lt"/>
              </a:rPr>
              <a:t>2011-2012:</a:t>
            </a:r>
            <a:endParaRPr lang="en-US" b="1" dirty="0">
              <a:solidFill>
                <a:srgbClr val="C00000"/>
              </a:solidFill>
              <a:latin typeface="+mj-lt"/>
            </a:endParaRPr>
          </a:p>
          <a:p>
            <a:r>
              <a:rPr lang="en-US" b="1" dirty="0" smtClean="0">
                <a:solidFill>
                  <a:srgbClr val="C00000"/>
                </a:solidFill>
                <a:latin typeface="+mj-lt"/>
              </a:rPr>
              <a:t>- more relocation.</a:t>
            </a:r>
            <a:br>
              <a:rPr lang="en-US" b="1" dirty="0" smtClean="0">
                <a:solidFill>
                  <a:srgbClr val="C00000"/>
                </a:solidFill>
                <a:latin typeface="+mj-lt"/>
              </a:rPr>
            </a:br>
            <a:r>
              <a:rPr lang="en-US" b="1" dirty="0" smtClean="0">
                <a:solidFill>
                  <a:srgbClr val="C00000"/>
                </a:solidFill>
                <a:latin typeface="+mj-lt"/>
              </a:rPr>
              <a:t>- additional shielding,</a:t>
            </a:r>
            <a:br>
              <a:rPr lang="en-US" b="1" dirty="0" smtClean="0">
                <a:solidFill>
                  <a:srgbClr val="C00000"/>
                </a:solidFill>
                <a:latin typeface="+mj-lt"/>
              </a:rPr>
            </a:br>
            <a:r>
              <a:rPr lang="en-US" b="1" dirty="0" smtClean="0">
                <a:solidFill>
                  <a:srgbClr val="C00000"/>
                </a:solidFill>
                <a:latin typeface="+mj-lt"/>
              </a:rPr>
              <a:t>- equipment upgrades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69484" y="1180277"/>
            <a:ext cx="3065836" cy="64633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‘On the fly’ equipment relocations and upgrades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534783" y="5225940"/>
            <a:ext cx="4256856" cy="14953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21444939">
            <a:off x="3903565" y="4907615"/>
            <a:ext cx="2238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+mj-lt"/>
              </a:rPr>
              <a:t>&lt; 0.5 dump per fb</a:t>
            </a:r>
            <a:r>
              <a:rPr lang="en-US" b="1" baseline="30000" dirty="0" smtClean="0">
                <a:solidFill>
                  <a:srgbClr val="00B050"/>
                </a:solidFill>
                <a:latin typeface="+mj-lt"/>
              </a:rPr>
              <a:t>-1</a:t>
            </a:r>
            <a:endParaRPr lang="en-US" b="1" baseline="300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0578" y="4894944"/>
            <a:ext cx="2303483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+mj-lt"/>
              </a:rPr>
              <a:t>Aim for</a:t>
            </a:r>
            <a:r>
              <a:rPr lang="en-US" sz="24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  <a:latin typeface="+mj-lt"/>
              </a:rPr>
              <a:t>&gt;LS1</a:t>
            </a:r>
            <a:endParaRPr lang="en-US" sz="2400" b="1" baseline="300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47340" y="5777454"/>
            <a:ext cx="3456450" cy="92333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990000"/>
                </a:solidFill>
                <a:latin typeface="+mj-lt"/>
              </a:rPr>
              <a:t>e</a:t>
            </a:r>
            <a:r>
              <a:rPr lang="en-US" b="1" dirty="0" smtClean="0">
                <a:solidFill>
                  <a:srgbClr val="990000"/>
                </a:solidFill>
                <a:latin typeface="+mj-lt"/>
              </a:rPr>
              <a:t>quipment relocation,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990000"/>
                </a:solidFill>
                <a:latin typeface="+mj-lt"/>
              </a:rPr>
              <a:t>a</a:t>
            </a:r>
            <a:r>
              <a:rPr lang="en-US" b="1" dirty="0" smtClean="0">
                <a:solidFill>
                  <a:srgbClr val="990000"/>
                </a:solidFill>
                <a:latin typeface="+mj-lt"/>
              </a:rPr>
              <a:t>dditional shielding,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990000"/>
                </a:solidFill>
                <a:latin typeface="+mj-lt"/>
              </a:rPr>
              <a:t>c</a:t>
            </a:r>
            <a:r>
              <a:rPr lang="en-US" b="1" dirty="0" smtClean="0">
                <a:solidFill>
                  <a:srgbClr val="990000"/>
                </a:solidFill>
                <a:latin typeface="+mj-lt"/>
              </a:rPr>
              <a:t>ritical system upgrades.</a:t>
            </a:r>
          </a:p>
        </p:txBody>
      </p:sp>
      <p:sp>
        <p:nvSpPr>
          <p:cNvPr id="5" name="Down Arrow 4"/>
          <p:cNvSpPr/>
          <p:nvPr/>
        </p:nvSpPr>
        <p:spPr bwMode="auto">
          <a:xfrm>
            <a:off x="6517403" y="5415418"/>
            <a:ext cx="224408" cy="284604"/>
          </a:xfrm>
          <a:prstGeom prst="downArrow">
            <a:avLst/>
          </a:prstGeom>
          <a:solidFill>
            <a:srgbClr val="990000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Down Arrow 18"/>
          <p:cNvSpPr/>
          <p:nvPr/>
        </p:nvSpPr>
        <p:spPr bwMode="auto">
          <a:xfrm>
            <a:off x="7452320" y="5417086"/>
            <a:ext cx="224408" cy="284604"/>
          </a:xfrm>
          <a:prstGeom prst="downArrow">
            <a:avLst/>
          </a:prstGeom>
          <a:solidFill>
            <a:srgbClr val="990000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Down Arrow 19"/>
          <p:cNvSpPr/>
          <p:nvPr/>
        </p:nvSpPr>
        <p:spPr bwMode="auto">
          <a:xfrm>
            <a:off x="8164016" y="5415418"/>
            <a:ext cx="224408" cy="284604"/>
          </a:xfrm>
          <a:prstGeom prst="downArrow">
            <a:avLst/>
          </a:prstGeom>
          <a:solidFill>
            <a:srgbClr val="990000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704" y="6516118"/>
            <a:ext cx="2185214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i="1" kern="0" dirty="0" smtClean="0">
                <a:latin typeface="+mn-lt"/>
              </a:rPr>
              <a:t>Courtesy G. Spezia</a:t>
            </a:r>
            <a:endParaRPr lang="en-GB" i="1" kern="0" dirty="0" smtClean="0">
              <a:latin typeface="+mn-lt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0" y="587030"/>
            <a:ext cx="74295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Comic Sans MS" pitchFamily="66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Comic Sans MS" pitchFamily="66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Comic Sans MS" pitchFamily="66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algn="l"/>
            <a:r>
              <a:rPr lang="en-US" sz="2800" dirty="0" smtClean="0">
                <a:solidFill>
                  <a:srgbClr val="FF6600"/>
                </a:solidFill>
              </a:rPr>
              <a:t>Radiation to Electronics (R2E)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40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 animBg="1"/>
      <p:bldP spid="13" grpId="0" animBg="1"/>
      <p:bldP spid="15" grpId="0"/>
      <p:bldP spid="17" grpId="0" animBg="1"/>
      <p:bldP spid="18" grpId="0" animBg="1"/>
      <p:bldP spid="5" grpId="0" animBg="1"/>
      <p:bldP spid="19" grpId="0" animBg="1"/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n</a:t>
            </a:r>
            <a:r>
              <a:rPr lang="en-US" dirty="0" smtClean="0"/>
              <a:t>ext objective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744484" y="817460"/>
            <a:ext cx="8104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5425" indent="-225425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682625" indent="-225425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indent="0">
              <a:spcBef>
                <a:spcPts val="300"/>
              </a:spcBef>
              <a:buClr>
                <a:srgbClr val="0000FF"/>
              </a:buClr>
              <a:buSzPct val="80000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Turn this planning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…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1239915"/>
            <a:ext cx="9086850" cy="4933950"/>
            <a:chOff x="0" y="1239915"/>
            <a:chExt cx="9086850" cy="4933950"/>
          </a:xfrm>
        </p:grpSpPr>
        <p:pic>
          <p:nvPicPr>
            <p:cNvPr id="2560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" y="1239915"/>
              <a:ext cx="9029700" cy="4933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0" y="2369144"/>
              <a:ext cx="755335" cy="400110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2000" kern="0" dirty="0" smtClean="0">
                  <a:latin typeface="+mn-lt"/>
                </a:rPr>
                <a:t>2013</a:t>
              </a:r>
              <a:endParaRPr lang="en-GB" sz="2000" kern="0" dirty="0" smtClean="0">
                <a:latin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05" y="3912205"/>
              <a:ext cx="755335" cy="400110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2000" kern="0" dirty="0" smtClean="0">
                  <a:latin typeface="+mn-lt"/>
                </a:rPr>
                <a:t>2014</a:t>
              </a:r>
              <a:endParaRPr lang="en-GB" sz="2000" kern="0" dirty="0" smtClean="0">
                <a:latin typeface="+mn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05" y="5525215"/>
              <a:ext cx="755335" cy="400110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2000" kern="0" dirty="0" smtClean="0">
                  <a:latin typeface="+mn-lt"/>
                </a:rPr>
                <a:t>2015</a:t>
              </a:r>
              <a:endParaRPr lang="en-GB" sz="2000" kern="0" dirty="0" smtClean="0">
                <a:latin typeface="+mn-lt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997395" y="5725270"/>
            <a:ext cx="3073277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400" b="1" kern="0" dirty="0" smtClean="0">
                <a:solidFill>
                  <a:srgbClr val="008E40"/>
                </a:solidFill>
                <a:latin typeface="+mn-lt"/>
              </a:rPr>
              <a:t>…into beam in 2015</a:t>
            </a:r>
            <a:endParaRPr lang="en-GB" sz="2400" b="1" kern="0" dirty="0" smtClean="0">
              <a:solidFill>
                <a:srgbClr val="008E40"/>
              </a:solidFill>
              <a:latin typeface="+mn-lt"/>
            </a:endParaRPr>
          </a:p>
        </p:txBody>
      </p:sp>
      <p:pic>
        <p:nvPicPr>
          <p:cNvPr id="12" name="Picture 2" descr="http://mediaarchive.cern.ch/MediaArchive/Photo/Public/2009/0911187/0911187_94/0911187_94-A4-at-144-dp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654" y="5532073"/>
            <a:ext cx="1497795" cy="99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27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LS1 Energy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85855" y="1507555"/>
            <a:ext cx="8229600" cy="4648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000" dirty="0" smtClean="0"/>
              <a:t>Our best estimates to train the LHC (with large errors)</a:t>
            </a:r>
          </a:p>
          <a:p>
            <a:pPr lvl="1" eaLnBrk="1" hangingPunct="1"/>
            <a:r>
              <a:rPr lang="en-US" sz="2000" dirty="0" smtClean="0">
                <a:sym typeface="Symbol"/>
              </a:rPr>
              <a:t> 3</a:t>
            </a:r>
            <a:r>
              <a:rPr lang="en-US" sz="2000" dirty="0" smtClean="0"/>
              <a:t>0 quenches to reach 6.25 </a:t>
            </a:r>
            <a:r>
              <a:rPr lang="en-US" sz="2000" dirty="0" err="1" smtClean="0"/>
              <a:t>TeV</a:t>
            </a:r>
            <a:endParaRPr lang="en-US" sz="2000" dirty="0" smtClean="0"/>
          </a:p>
          <a:p>
            <a:pPr lvl="1" eaLnBrk="1" hangingPunct="1"/>
            <a:r>
              <a:rPr lang="en-US" sz="2000" dirty="0" smtClean="0">
                <a:sym typeface="Symbol"/>
              </a:rPr>
              <a:t> </a:t>
            </a:r>
            <a:r>
              <a:rPr lang="en-US" sz="2000" dirty="0" smtClean="0"/>
              <a:t>100 quenches to reach 6.5 </a:t>
            </a:r>
            <a:r>
              <a:rPr lang="en-US" sz="2000" dirty="0" err="1" smtClean="0"/>
              <a:t>TeV</a:t>
            </a:r>
            <a:endParaRPr lang="en-US" sz="2000" dirty="0" smtClean="0"/>
          </a:p>
          <a:p>
            <a:pPr lvl="3"/>
            <a:endParaRPr lang="en-US" dirty="0" smtClean="0"/>
          </a:p>
          <a:p>
            <a:pPr eaLnBrk="1" hangingPunct="1"/>
            <a:r>
              <a:rPr lang="en-US" sz="2000" b="1" dirty="0" smtClean="0">
                <a:solidFill>
                  <a:srgbClr val="FF0000"/>
                </a:solidFill>
              </a:rPr>
              <a:t>Two quenches/day </a:t>
            </a:r>
            <a:r>
              <a:rPr lang="en-US" sz="2000" dirty="0" smtClean="0">
                <a:sym typeface="Symbol"/>
              </a:rPr>
              <a:t> </a:t>
            </a:r>
            <a:r>
              <a:rPr lang="en-US" sz="2000" b="1" dirty="0" smtClean="0">
                <a:solidFill>
                  <a:schemeClr val="tx2"/>
                </a:solidFill>
                <a:sym typeface="Symbol"/>
              </a:rPr>
              <a:t>2 to 5 days</a:t>
            </a:r>
            <a:r>
              <a:rPr lang="en-US" sz="2000" dirty="0" smtClean="0">
                <a:sym typeface="Symbol"/>
              </a:rPr>
              <a:t> of training per sector</a:t>
            </a:r>
          </a:p>
          <a:p>
            <a:pPr lvl="2"/>
            <a:endParaRPr lang="en-US" dirty="0" smtClean="0">
              <a:sym typeface="Symbol"/>
            </a:endParaRPr>
          </a:p>
          <a:p>
            <a:pPr eaLnBrk="1" hangingPunct="1"/>
            <a:r>
              <a:rPr lang="en-US" sz="2000" dirty="0" smtClean="0">
                <a:sym typeface="Symbol"/>
              </a:rPr>
              <a:t>The plan</a:t>
            </a:r>
          </a:p>
          <a:p>
            <a:pPr lvl="1" eaLnBrk="1" hangingPunct="1"/>
            <a:r>
              <a:rPr lang="en-US" sz="2000" dirty="0" smtClean="0">
                <a:sym typeface="Symbol"/>
              </a:rPr>
              <a:t>Try to reach </a:t>
            </a:r>
            <a:r>
              <a:rPr lang="en-US" sz="2000" b="1" dirty="0" smtClean="0">
                <a:solidFill>
                  <a:srgbClr val="008000"/>
                </a:solidFill>
                <a:sym typeface="Symbol"/>
              </a:rPr>
              <a:t>6.5 </a:t>
            </a:r>
            <a:r>
              <a:rPr lang="en-US" sz="2000" b="1" dirty="0" err="1" smtClean="0">
                <a:solidFill>
                  <a:srgbClr val="008000"/>
                </a:solidFill>
                <a:sym typeface="Symbol"/>
              </a:rPr>
              <a:t>TeV</a:t>
            </a:r>
            <a:r>
              <a:rPr lang="en-US" sz="2000" b="1" dirty="0" smtClean="0">
                <a:solidFill>
                  <a:srgbClr val="008000"/>
                </a:solidFill>
                <a:sym typeface="Symbol"/>
              </a:rPr>
              <a:t> in four sectors in March 2014</a:t>
            </a:r>
          </a:p>
          <a:p>
            <a:pPr lvl="1" eaLnBrk="1" hangingPunct="1"/>
            <a:r>
              <a:rPr lang="en-US" sz="2000" dirty="0" smtClean="0">
                <a:sym typeface="Symbol"/>
              </a:rPr>
              <a:t>Based on that experience, we decide for 6.5 </a:t>
            </a:r>
            <a:r>
              <a:rPr lang="en-US" sz="2000" dirty="0" err="1" smtClean="0">
                <a:sym typeface="Symbol"/>
              </a:rPr>
              <a:t>TeV</a:t>
            </a:r>
            <a:r>
              <a:rPr lang="en-US" sz="2000" dirty="0" smtClean="0">
                <a:sym typeface="Symbol"/>
              </a:rPr>
              <a:t> or step back to 6.25 </a:t>
            </a:r>
            <a:r>
              <a:rPr lang="en-US" sz="2000" dirty="0" err="1" smtClean="0">
                <a:sym typeface="Symbol"/>
              </a:rPr>
              <a:t>TeV</a:t>
            </a:r>
            <a:endParaRPr lang="en-US" sz="2000" dirty="0" smtClean="0"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143337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projections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 bwMode="auto">
          <a:xfrm>
            <a:off x="539475" y="6136264"/>
            <a:ext cx="5974841" cy="72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) leveled down to a pile-up of ~44.</a:t>
            </a:r>
          </a:p>
          <a:p>
            <a:pPr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Int. L based on 150 days of production/year, 35% efficiency.</a:t>
            </a:r>
            <a:endParaRPr lang="en-GB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923525" y="858004"/>
            <a:ext cx="68213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Some out of many possible scenarios @ 6.5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TeV</a:t>
            </a:r>
            <a:endParaRPr lang="en-GB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855" y="5234035"/>
            <a:ext cx="8235115" cy="72840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kern="0" dirty="0" smtClean="0">
                <a:latin typeface="+mn-lt"/>
              </a:rPr>
              <a:t>Many scenarios imply luminosity </a:t>
            </a:r>
            <a:r>
              <a:rPr lang="en-US" sz="2000" kern="0" dirty="0" err="1" smtClean="0">
                <a:latin typeface="+mn-lt"/>
              </a:rPr>
              <a:t>levelling</a:t>
            </a:r>
            <a:r>
              <a:rPr lang="en-US" sz="2000" kern="0" dirty="0" smtClean="0">
                <a:latin typeface="+mn-lt"/>
              </a:rPr>
              <a:t> to control pile-up</a:t>
            </a:r>
          </a:p>
          <a:p>
            <a:pPr marL="623888" lvl="1" indent="-166688">
              <a:spcBef>
                <a:spcPts val="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i="1" kern="0" dirty="0" smtClean="0">
                <a:solidFill>
                  <a:srgbClr val="0000FF"/>
                </a:solidFill>
                <a:latin typeface="+mn-lt"/>
              </a:rPr>
              <a:t>Discussion &amp; optimization between machine &amp; experiments.</a:t>
            </a:r>
            <a:endParaRPr lang="en-GB" i="1" kern="0" dirty="0" smtClean="0">
              <a:solidFill>
                <a:srgbClr val="0000FF"/>
              </a:solidFill>
              <a:latin typeface="+mn-lt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650263"/>
              </p:ext>
            </p:extLst>
          </p:nvPr>
        </p:nvGraphicFramePr>
        <p:xfrm>
          <a:off x="270640" y="894270"/>
          <a:ext cx="8567339" cy="4336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639"/>
                <a:gridCol w="1102447"/>
                <a:gridCol w="1211543"/>
                <a:gridCol w="1038465"/>
                <a:gridCol w="1471159"/>
                <a:gridCol w="1102449"/>
                <a:gridCol w="1320637"/>
              </a:tblGrid>
              <a:tr h="871286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Number of bunches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Bunch</a:t>
                      </a:r>
                      <a:r>
                        <a:rPr lang="en-US" sz="1600" baseline="0" dirty="0" smtClean="0"/>
                        <a:t> intensity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LHC</a:t>
                      </a:r>
                      <a:r>
                        <a:rPr lang="en-US" sz="1600" baseline="0" dirty="0" smtClean="0"/>
                        <a:t> FT</a:t>
                      </a:r>
                      <a:r>
                        <a:rPr lang="en-US" sz="1600" dirty="0" smtClean="0"/>
                        <a:t>[1e11]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Emit</a:t>
                      </a:r>
                    </a:p>
                    <a:p>
                      <a:pPr algn="ctr"/>
                      <a:r>
                        <a:rPr lang="en-US" sz="1600" dirty="0" smtClean="0"/>
                        <a:t>LHC [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sz="1600" dirty="0" smtClean="0"/>
                        <a:t>m]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Peak </a:t>
                      </a:r>
                      <a:r>
                        <a:rPr lang="en-US" sz="1600" dirty="0" err="1" smtClean="0"/>
                        <a:t>Lumi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[10</a:t>
                      </a:r>
                      <a:r>
                        <a:rPr lang="en-US" sz="1600" baseline="30000" dirty="0" smtClean="0"/>
                        <a:t>34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cm-</a:t>
                      </a:r>
                      <a:r>
                        <a:rPr lang="en-US" sz="1600" baseline="30000" dirty="0" smtClean="0"/>
                        <a:t>2</a:t>
                      </a:r>
                      <a:r>
                        <a:rPr lang="en-US" sz="1600" dirty="0" smtClean="0"/>
                        <a:t>s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~Pile-up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Int. </a:t>
                      </a:r>
                      <a:r>
                        <a:rPr lang="en-US" sz="1600" dirty="0" err="1" smtClean="0"/>
                        <a:t>Lumi</a:t>
                      </a:r>
                      <a:r>
                        <a:rPr lang="en-US" sz="1600" dirty="0" smtClean="0"/>
                        <a:t> per year</a:t>
                      </a:r>
                    </a:p>
                    <a:p>
                      <a:pPr algn="ctr"/>
                      <a:r>
                        <a:rPr lang="en-US" sz="1600" dirty="0" smtClean="0"/>
                        <a:t>[fb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 anchor="ctr"/>
                </a:tc>
              </a:tr>
              <a:tr h="54211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 ns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2760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1.15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3.75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0.93 </a:t>
                      </a:r>
                      <a:endParaRPr lang="en-US" sz="20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8000"/>
                          </a:solidFill>
                        </a:rPr>
                        <a:t>25</a:t>
                      </a:r>
                      <a:endParaRPr lang="en-US" sz="2000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8000"/>
                          </a:solidFill>
                        </a:rPr>
                        <a:t>~24</a:t>
                      </a:r>
                      <a:endParaRPr lang="en-US" sz="2000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</a:tr>
              <a:tr h="5725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 ns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BCMS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2520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1.15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1.9 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1.7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8000"/>
                          </a:solidFill>
                        </a:rPr>
                        <a:t>52</a:t>
                      </a:r>
                      <a:endParaRPr lang="en-US" sz="2000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8000"/>
                          </a:solidFill>
                        </a:rPr>
                        <a:t>~45</a:t>
                      </a:r>
                      <a:endParaRPr lang="en-US" sz="2000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</a:tr>
              <a:tr h="101352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50 ns 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1380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1.6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2.5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1.6</a:t>
                      </a:r>
                    </a:p>
                    <a:p>
                      <a:pPr algn="ctr"/>
                      <a:r>
                        <a:rPr lang="en-US" sz="2000" dirty="0" smtClean="0"/>
                        <a:t>level</a:t>
                      </a:r>
                      <a:r>
                        <a:rPr lang="en-US" sz="2000" baseline="0" dirty="0" smtClean="0"/>
                        <a:t> to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0.8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87 level to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44 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~40*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101352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50 ns</a:t>
                      </a:r>
                    </a:p>
                    <a:p>
                      <a:pPr algn="ctr"/>
                      <a:r>
                        <a:rPr lang="en-US" sz="2000" dirty="0" smtClean="0"/>
                        <a:t>BCMS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1260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1.6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1.6 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2.3</a:t>
                      </a:r>
                    </a:p>
                    <a:p>
                      <a:pPr algn="ctr"/>
                      <a:r>
                        <a:rPr lang="en-US" sz="2000" dirty="0" smtClean="0"/>
                        <a:t>level to</a:t>
                      </a:r>
                    </a:p>
                    <a:p>
                      <a:pPr algn="ctr"/>
                      <a:r>
                        <a:rPr lang="en-US" sz="2000" dirty="0" smtClean="0"/>
                        <a:t>0.8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138 level to</a:t>
                      </a:r>
                      <a:br>
                        <a:rPr lang="en-US" sz="2000" b="1" dirty="0" smtClean="0">
                          <a:solidFill>
                            <a:srgbClr val="FF0000"/>
                          </a:solidFill>
                        </a:rPr>
                      </a:b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~40*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988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385855" y="2776115"/>
            <a:ext cx="8619879" cy="3648475"/>
            <a:chOff x="385855" y="2584090"/>
            <a:chExt cx="8619879" cy="3648475"/>
          </a:xfrm>
        </p:grpSpPr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475" y="2584090"/>
              <a:ext cx="8466259" cy="34819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197957" y="4120290"/>
              <a:ext cx="1492716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kern="0" dirty="0" smtClean="0">
                  <a:solidFill>
                    <a:srgbClr val="FF0000"/>
                  </a:solidFill>
                  <a:latin typeface="+mn-lt"/>
                </a:rPr>
                <a:t>ATLAS/CMS</a:t>
              </a:r>
              <a:endParaRPr lang="en-GB" kern="0" dirty="0" smtClean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421320" y="5211496"/>
              <a:ext cx="2762295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i="1" kern="0" dirty="0" err="1" smtClean="0">
                  <a:solidFill>
                    <a:srgbClr val="0000FF"/>
                  </a:solidFill>
                  <a:latin typeface="+mn-lt"/>
                </a:rPr>
                <a:t>LHCb</a:t>
              </a:r>
              <a:r>
                <a:rPr lang="en-US" i="1" kern="0" dirty="0" smtClean="0">
                  <a:solidFill>
                    <a:srgbClr val="0000FF"/>
                  </a:solidFill>
                  <a:latin typeface="+mn-lt"/>
                </a:rPr>
                <a:t> – leveled  by offset</a:t>
              </a:r>
              <a:endParaRPr lang="en-GB" i="1" kern="0" dirty="0" smtClean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5855" y="2737710"/>
              <a:ext cx="1279517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i="1" kern="0" dirty="0" smtClean="0">
                  <a:latin typeface="+mn-lt"/>
                </a:rPr>
                <a:t>Luminosity</a:t>
              </a:r>
              <a:endParaRPr lang="en-GB" sz="1600" b="1" i="1" kern="0" dirty="0" smtClean="0">
                <a:latin typeface="+mn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105260" y="5894011"/>
              <a:ext cx="663964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i="1" kern="0" dirty="0" smtClean="0">
                  <a:latin typeface="+mn-lt"/>
                </a:rPr>
                <a:t>Time</a:t>
              </a:r>
              <a:endParaRPr lang="en-GB" sz="1600" b="1" i="1" kern="0" dirty="0" smtClean="0">
                <a:latin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61275" y="3167256"/>
              <a:ext cx="150420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kern="0" dirty="0" smtClean="0">
                  <a:latin typeface="+mn-lt"/>
                </a:rPr>
                <a:t>7x10</a:t>
              </a:r>
              <a:r>
                <a:rPr lang="en-US" sz="1600" b="1" kern="0" baseline="30000" dirty="0" smtClean="0">
                  <a:latin typeface="+mn-lt"/>
                </a:rPr>
                <a:t>33</a:t>
              </a:r>
              <a:r>
                <a:rPr lang="en-US" sz="1600" b="1" kern="0" dirty="0" smtClean="0">
                  <a:latin typeface="+mn-lt"/>
                </a:rPr>
                <a:t> cm</a:t>
              </a:r>
              <a:r>
                <a:rPr lang="en-US" sz="1600" b="1" kern="0" baseline="30000" dirty="0" smtClean="0">
                  <a:latin typeface="+mn-lt"/>
                </a:rPr>
                <a:t>-2</a:t>
              </a:r>
              <a:r>
                <a:rPr lang="en-US" sz="1600" b="1" kern="0" dirty="0" smtClean="0">
                  <a:latin typeface="+mn-lt"/>
                </a:rPr>
                <a:t>s</a:t>
              </a:r>
              <a:r>
                <a:rPr lang="en-US" sz="1600" b="1" kern="0" baseline="30000" dirty="0" smtClean="0">
                  <a:latin typeface="+mn-lt"/>
                </a:rPr>
                <a:t>-1</a:t>
              </a:r>
              <a:endParaRPr lang="en-GB" sz="1600" b="1" kern="0" baseline="30000" dirty="0" smtClean="0">
                <a:latin typeface="+mn-lt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>
              <a:off x="1179233" y="3336533"/>
              <a:ext cx="2893502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7238349" y="4165786"/>
              <a:ext cx="162416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i="1" kern="0" dirty="0" smtClean="0">
                  <a:latin typeface="+mn-lt"/>
                </a:rPr>
                <a:t>Fill 3330 / 2012</a:t>
              </a:r>
              <a:endParaRPr lang="en-GB" sz="1600" b="1" i="1" kern="0" dirty="0" smtClean="0">
                <a:latin typeface="+mn-lt"/>
              </a:endParaRPr>
            </a:p>
          </p:txBody>
        </p:sp>
      </p:grpSp>
      <p:sp>
        <p:nvSpPr>
          <p:cNvPr id="23568" name="Rectangle 23567"/>
          <p:cNvSpPr/>
          <p:nvPr/>
        </p:nvSpPr>
        <p:spPr bwMode="auto">
          <a:xfrm>
            <a:off x="6185010" y="779055"/>
            <a:ext cx="2882180" cy="29571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Leveling luminosities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0641" y="894270"/>
            <a:ext cx="5914369" cy="185691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kern="0" dirty="0" smtClean="0">
                <a:latin typeface="+mn-lt"/>
              </a:rPr>
              <a:t>In run 1 </a:t>
            </a:r>
            <a:r>
              <a:rPr lang="en-US" sz="2000" kern="0" dirty="0" smtClean="0">
                <a:latin typeface="+mn-lt"/>
                <a:sym typeface="Wingdings" pitchFamily="2" charset="2"/>
              </a:rPr>
              <a:t>we have leveled the luminosity of </a:t>
            </a:r>
            <a:r>
              <a:rPr lang="en-US" sz="2000" kern="0" dirty="0" err="1" smtClean="0">
                <a:latin typeface="+mn-lt"/>
                <a:sym typeface="Wingdings" pitchFamily="2" charset="2"/>
              </a:rPr>
              <a:t>LHCb</a:t>
            </a:r>
            <a:r>
              <a:rPr lang="en-US" sz="2000" kern="0" dirty="0" smtClean="0">
                <a:latin typeface="+mn-lt"/>
                <a:sym typeface="Wingdings" pitchFamily="2" charset="2"/>
              </a:rPr>
              <a:t> by adjusting the </a:t>
            </a:r>
            <a:r>
              <a:rPr lang="en-US" sz="2000" i="1" kern="0" dirty="0" smtClean="0">
                <a:solidFill>
                  <a:srgbClr val="0000FF"/>
                </a:solidFill>
                <a:latin typeface="+mn-lt"/>
                <a:sym typeface="Wingdings" pitchFamily="2" charset="2"/>
              </a:rPr>
              <a:t>offsets between the beams</a:t>
            </a:r>
            <a:r>
              <a:rPr lang="en-US" sz="2000" kern="0" dirty="0" smtClean="0">
                <a:latin typeface="+mn-lt"/>
                <a:sym typeface="Wingdings" pitchFamily="2" charset="2"/>
              </a:rPr>
              <a:t>.</a:t>
            </a:r>
            <a:r>
              <a:rPr lang="en-US" sz="2000" kern="0" dirty="0" smtClean="0">
                <a:latin typeface="+mn-lt"/>
              </a:rPr>
              <a:t> </a:t>
            </a:r>
          </a:p>
          <a:p>
            <a:pPr marL="227013" indent="-227013">
              <a:spcBef>
                <a:spcPts val="12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kern="0" dirty="0" smtClean="0">
                <a:latin typeface="+mn-lt"/>
              </a:rPr>
              <a:t>In run 2 we are considering to level luminosities by adjusting </a:t>
            </a:r>
            <a:r>
              <a:rPr lang="en-US" sz="2000" kern="0" dirty="0">
                <a:latin typeface="Symbol" pitchFamily="18" charset="2"/>
              </a:rPr>
              <a:t>b</a:t>
            </a:r>
            <a:r>
              <a:rPr lang="en-US" sz="2000" kern="0" dirty="0" smtClean="0">
                <a:latin typeface="+mn-lt"/>
              </a:rPr>
              <a:t>* (beam size at IP).</a:t>
            </a:r>
          </a:p>
          <a:p>
            <a:pPr marL="720725" lvl="1" indent="-263525">
              <a:spcBef>
                <a:spcPts val="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i="1" kern="0" dirty="0" smtClean="0">
                <a:solidFill>
                  <a:srgbClr val="0000FF"/>
                </a:solidFill>
                <a:latin typeface="+mn-lt"/>
              </a:rPr>
              <a:t>Better / mandatory for beam stability.</a:t>
            </a:r>
            <a:endParaRPr lang="en-GB" i="1" kern="0" dirty="0" smtClean="0">
              <a:solidFill>
                <a:srgbClr val="0000FF"/>
              </a:solidFill>
              <a:latin typeface="+mn-lt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625424" y="817460"/>
            <a:ext cx="2247358" cy="1075340"/>
            <a:chOff x="6625424" y="817460"/>
            <a:chExt cx="2247358" cy="1075340"/>
          </a:xfrm>
        </p:grpSpPr>
        <p:cxnSp>
          <p:nvCxnSpPr>
            <p:cNvPr id="17" name="Straight Arrow Connector 16"/>
            <p:cNvCxnSpPr>
              <a:stCxn id="14" idx="6"/>
            </p:cNvCxnSpPr>
            <p:nvPr/>
          </p:nvCxnSpPr>
          <p:spPr bwMode="auto">
            <a:xfrm>
              <a:off x="8161623" y="1117913"/>
              <a:ext cx="711159" cy="678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</p:spPr>
        </p:cxnSp>
        <p:grpSp>
          <p:nvGrpSpPr>
            <p:cNvPr id="15" name="Group 14"/>
            <p:cNvGrpSpPr/>
            <p:nvPr/>
          </p:nvGrpSpPr>
          <p:grpSpPr>
            <a:xfrm>
              <a:off x="6625424" y="817460"/>
              <a:ext cx="1805034" cy="1075340"/>
              <a:chOff x="6625424" y="817460"/>
              <a:chExt cx="1805034" cy="1075340"/>
            </a:xfrm>
          </p:grpSpPr>
          <p:sp>
            <p:nvSpPr>
              <p:cNvPr id="14" name="Oval 13"/>
              <p:cNvSpPr/>
              <p:nvPr/>
            </p:nvSpPr>
            <p:spPr bwMode="auto">
              <a:xfrm>
                <a:off x="7144557" y="817460"/>
                <a:ext cx="1017066" cy="600906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 bwMode="auto">
              <a:xfrm>
                <a:off x="7413392" y="1239915"/>
                <a:ext cx="1017066" cy="652885"/>
              </a:xfrm>
              <a:prstGeom prst="ellipse">
                <a:avLst/>
              </a:prstGeom>
              <a:solidFill>
                <a:srgbClr val="FF3300">
                  <a:alpha val="62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cxnSp>
            <p:nvCxnSpPr>
              <p:cNvPr id="19" name="Straight Arrow Connector 18"/>
              <p:cNvCxnSpPr>
                <a:stCxn id="16" idx="2"/>
              </p:cNvCxnSpPr>
              <p:nvPr/>
            </p:nvCxnSpPr>
            <p:spPr bwMode="auto">
              <a:xfrm flipH="1">
                <a:off x="6625424" y="1566358"/>
                <a:ext cx="787968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23" name="Straight Arrow Connector 22"/>
              <p:cNvCxnSpPr>
                <a:endCxn id="14" idx="2"/>
              </p:cNvCxnSpPr>
              <p:nvPr/>
            </p:nvCxnSpPr>
            <p:spPr bwMode="auto">
              <a:xfrm>
                <a:off x="6724591" y="1117913"/>
                <a:ext cx="419966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32" name="Straight Arrow Connector 31"/>
            <p:cNvCxnSpPr>
              <a:stCxn id="16" idx="6"/>
            </p:cNvCxnSpPr>
            <p:nvPr/>
          </p:nvCxnSpPr>
          <p:spPr bwMode="auto">
            <a:xfrm flipV="1">
              <a:off x="8430458" y="1566357"/>
              <a:ext cx="442324" cy="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3553" name="Up-Down Arrow 23552"/>
          <p:cNvSpPr/>
          <p:nvPr/>
        </p:nvSpPr>
        <p:spPr bwMode="auto">
          <a:xfrm>
            <a:off x="6799490" y="1124699"/>
            <a:ext cx="209983" cy="441657"/>
          </a:xfrm>
          <a:prstGeom prst="upDown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645870" y="2290424"/>
            <a:ext cx="1766630" cy="1407411"/>
            <a:chOff x="6645870" y="2290424"/>
            <a:chExt cx="1766630" cy="1407411"/>
          </a:xfrm>
        </p:grpSpPr>
        <p:sp>
          <p:nvSpPr>
            <p:cNvPr id="47" name="Oval 46"/>
            <p:cNvSpPr/>
            <p:nvPr/>
          </p:nvSpPr>
          <p:spPr bwMode="auto">
            <a:xfrm>
              <a:off x="7142596" y="2290424"/>
              <a:ext cx="1017066" cy="447286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7395434" y="2290424"/>
              <a:ext cx="1017066" cy="447286"/>
            </a:xfrm>
            <a:prstGeom prst="ellipse">
              <a:avLst/>
            </a:prstGeom>
            <a:solidFill>
              <a:srgbClr val="FF3300">
                <a:alpha val="6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7106730" y="3512596"/>
              <a:ext cx="1017066" cy="18523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7359568" y="3512597"/>
              <a:ext cx="1017066" cy="185238"/>
            </a:xfrm>
            <a:prstGeom prst="ellipse">
              <a:avLst/>
            </a:prstGeom>
            <a:solidFill>
              <a:srgbClr val="FF3300">
                <a:alpha val="6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7106730" y="2981245"/>
              <a:ext cx="1017066" cy="294135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7359568" y="2981245"/>
              <a:ext cx="1017066" cy="294135"/>
            </a:xfrm>
            <a:prstGeom prst="ellipse">
              <a:avLst/>
            </a:prstGeom>
            <a:solidFill>
              <a:srgbClr val="FF3300">
                <a:alpha val="6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3569" name="Curved Right Arrow 23568"/>
            <p:cNvSpPr/>
            <p:nvPr/>
          </p:nvSpPr>
          <p:spPr bwMode="auto">
            <a:xfrm>
              <a:off x="6645870" y="2468875"/>
              <a:ext cx="307240" cy="576379"/>
            </a:xfrm>
            <a:prstGeom prst="curvedRightArrow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57" name="Curved Right Arrow 56"/>
            <p:cNvSpPr/>
            <p:nvPr/>
          </p:nvSpPr>
          <p:spPr bwMode="auto">
            <a:xfrm>
              <a:off x="6645870" y="3121456"/>
              <a:ext cx="307240" cy="576379"/>
            </a:xfrm>
            <a:prstGeom prst="curvedRightArrow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112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8" grpId="0" animBg="1"/>
      <p:bldP spid="2355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50 ns versus 25 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483809"/>
              </p:ext>
            </p:extLst>
          </p:nvPr>
        </p:nvGraphicFramePr>
        <p:xfrm>
          <a:off x="304800" y="1066800"/>
          <a:ext cx="8458200" cy="451273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33780"/>
                <a:gridCol w="3289300"/>
                <a:gridCol w="4135120"/>
              </a:tblGrid>
              <a:tr h="736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50 ns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25 ns</a:t>
                      </a:r>
                      <a:endParaRPr lang="en-US" sz="3200" dirty="0"/>
                    </a:p>
                  </a:txBody>
                  <a:tcPr anchor="ctr"/>
                </a:tc>
              </a:tr>
              <a:tr h="1490133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rgbClr val="008000"/>
                          </a:solidFill>
                        </a:rPr>
                        <a:t>GOOD</a:t>
                      </a:r>
                      <a:endParaRPr lang="en-US" sz="3200" b="1" dirty="0">
                        <a:solidFill>
                          <a:srgbClr val="008000"/>
                        </a:solidFill>
                      </a:endParaRPr>
                    </a:p>
                  </a:txBody>
                  <a:tcPr vert="vert270" anchor="ctr" anchorCtr="1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dirty="0" smtClean="0"/>
                        <a:t>Lower total beam</a:t>
                      </a:r>
                      <a:r>
                        <a:rPr lang="en-US" baseline="0" dirty="0" smtClean="0"/>
                        <a:t> current</a:t>
                      </a:r>
                      <a:endParaRPr lang="en-US" dirty="0" smtClean="0"/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dirty="0" smtClean="0"/>
                        <a:t>Higher</a:t>
                      </a:r>
                      <a:r>
                        <a:rPr lang="en-US" baseline="0" dirty="0" smtClean="0"/>
                        <a:t> bunch intensity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baseline="0" dirty="0" smtClean="0"/>
                        <a:t>Smaller emittance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2400" b="1" dirty="0" smtClean="0">
                          <a:solidFill>
                            <a:srgbClr val="008000"/>
                          </a:solidFill>
                        </a:rPr>
                        <a:t>Lower pile-up</a:t>
                      </a:r>
                      <a:endParaRPr lang="en-US" sz="2400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</a:tr>
              <a:tr h="1490133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BAD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 vert="vert270" anchor="ctr" anchorCtr="1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High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pile-up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baseline="0" dirty="0" smtClean="0"/>
                        <a:t>Need to level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baseline="0" dirty="0" smtClean="0"/>
                        <a:t>Pile-up stays high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baseline="0" dirty="0" smtClean="0"/>
                        <a:t>High bunch intensity – instabilities…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dirty="0" smtClean="0"/>
                        <a:t>More long range collisions: larger</a:t>
                      </a:r>
                      <a:r>
                        <a:rPr lang="en-US" baseline="0" dirty="0" smtClean="0"/>
                        <a:t> crossing angle; higher </a:t>
                      </a:r>
                      <a:r>
                        <a:rPr lang="en-US" baseline="0" dirty="0" smtClean="0">
                          <a:latin typeface="Symbol" pitchFamily="18" charset="2"/>
                        </a:rPr>
                        <a:t>b</a:t>
                      </a:r>
                      <a:r>
                        <a:rPr lang="en-US" baseline="0" dirty="0" smtClean="0"/>
                        <a:t>*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baseline="0" dirty="0" smtClean="0"/>
                        <a:t>Larger emittance</a:t>
                      </a:r>
                      <a:endParaRPr lang="en-US" dirty="0" smtClean="0"/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dirty="0" smtClean="0"/>
                        <a:t>Electron cloud: </a:t>
                      </a:r>
                      <a:r>
                        <a:rPr lang="en-US" baseline="0" dirty="0" smtClean="0"/>
                        <a:t>need for scrubbing; emittance blow-up; 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baseline="0" dirty="0" smtClean="0"/>
                        <a:t>Higher UFO rate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baseline="0" dirty="0" smtClean="0"/>
                        <a:t>Higher injected bunch train intensity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baseline="0" dirty="0" smtClean="0"/>
                        <a:t>Higher total beam current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5855" y="5733300"/>
            <a:ext cx="8235115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solidFill>
                  <a:srgbClr val="D60093"/>
                </a:solidFill>
                <a:latin typeface="+mn-lt"/>
              </a:rPr>
              <a:t>Expect to move to 25 ns because of pile-up….</a:t>
            </a:r>
          </a:p>
        </p:txBody>
      </p:sp>
    </p:spTree>
    <p:extLst>
      <p:ext uri="{BB962C8B-B14F-4D97-AF65-F5344CB8AC3E}">
        <p14:creationId xmlns:p14="http://schemas.microsoft.com/office/powerpoint/2010/main" val="374974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Most likely LHC operation </a:t>
            </a:r>
            <a:r>
              <a:rPr lang="en-US" sz="2800" dirty="0"/>
              <a:t>s</a:t>
            </a:r>
            <a:r>
              <a:rPr lang="en-US" sz="2800" dirty="0" smtClean="0"/>
              <a:t>cript for 2015</a:t>
            </a:r>
            <a:endParaRPr lang="en-GB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39475" y="1086947"/>
            <a:ext cx="8257077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>
              <a:spcBef>
                <a:spcPts val="12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latin typeface="+mj-lt"/>
              </a:rPr>
              <a:t>During magnet re-commissioning in 2014 we will define the target energy for the run : ≥ 6.5 </a:t>
            </a:r>
            <a:r>
              <a:rPr lang="en-US" sz="2000" dirty="0" err="1" smtClean="0">
                <a:latin typeface="+mj-lt"/>
              </a:rPr>
              <a:t>TeV</a:t>
            </a:r>
            <a:r>
              <a:rPr lang="en-US" sz="2000" dirty="0" smtClean="0">
                <a:latin typeface="+mj-lt"/>
              </a:rPr>
              <a:t>.</a:t>
            </a:r>
          </a:p>
          <a:p>
            <a:pPr marL="355600" indent="-355600">
              <a:spcBef>
                <a:spcPts val="12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latin typeface="+mj-lt"/>
              </a:rPr>
              <a:t>Early in 2015 we will explore the LHC at 6.5+ </a:t>
            </a:r>
            <a:r>
              <a:rPr lang="en-US" sz="2000" dirty="0" err="1" smtClean="0">
                <a:latin typeface="+mj-lt"/>
              </a:rPr>
              <a:t>TeV</a:t>
            </a:r>
            <a:r>
              <a:rPr lang="en-US" sz="2000" dirty="0" smtClean="0">
                <a:latin typeface="+mj-lt"/>
              </a:rPr>
              <a:t> with low intensity.</a:t>
            </a:r>
          </a:p>
          <a:p>
            <a:pPr marL="812800" lvl="1" indent="-355600">
              <a:spcBef>
                <a:spcPts val="12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0000FF"/>
                </a:solidFill>
                <a:latin typeface="+mj-lt"/>
              </a:rPr>
              <a:t>Full system commissioning up to first collisions ~ 2 months.</a:t>
            </a:r>
          </a:p>
          <a:p>
            <a:pPr marL="355600" indent="-355600">
              <a:spcBef>
                <a:spcPts val="12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latin typeface="+mj-lt"/>
              </a:rPr>
              <a:t>The first serious luminosity and some intensity ramp up will be made with 50 ns spacing.</a:t>
            </a:r>
          </a:p>
          <a:p>
            <a:pPr marL="812800" lvl="1" indent="-355600">
              <a:spcBef>
                <a:spcPts val="12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0000FF"/>
                </a:solidFill>
                <a:latin typeface="+mj-lt"/>
              </a:rPr>
              <a:t>We think that we know how to do that!</a:t>
            </a:r>
          </a:p>
          <a:p>
            <a:pPr marL="355600" lvl="0" indent="-355600">
              <a:spcBef>
                <a:spcPts val="12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This will be followed by preparation of the LHC for 25 ns operation – electron cloud reduction at injection – 2 weeks.</a:t>
            </a:r>
          </a:p>
          <a:p>
            <a:pPr marL="355600" lvl="0" indent="-355600">
              <a:spcBef>
                <a:spcPts val="12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…and finally intensity ramp up and production at 25 ns.</a:t>
            </a:r>
            <a:endParaRPr lang="en-US" sz="20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004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24.05.2013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 rot="16200000">
            <a:off x="-2133600" y="2933700"/>
            <a:ext cx="4610100" cy="342900"/>
          </a:xfrm>
        </p:spPr>
        <p:txBody>
          <a:bodyPr/>
          <a:lstStyle/>
          <a:p>
            <a:pPr>
              <a:defRPr/>
            </a:pPr>
            <a:r>
              <a:rPr lang="fr-FR" smtClean="0"/>
              <a:t>Le chemin vers la haute performance au LHC</a:t>
            </a:r>
            <a:endParaRPr lang="en-US"/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Large Hadron Collider LHC</a:t>
            </a:r>
          </a:p>
        </p:txBody>
      </p:sp>
      <p:sp>
        <p:nvSpPr>
          <p:cNvPr id="1024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09C65285-ADB6-4E51-A223-DD02023AB3F7}" type="slidenum">
              <a:rPr lang="en-US" smtClean="0">
                <a:latin typeface="Arial" pitchFamily="34" charset="0"/>
              </a:rPr>
              <a:pPr/>
              <a:t>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124700" y="1447800"/>
            <a:ext cx="1749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B5E8FF"/>
                </a:solidFill>
                <a:latin typeface="Tahoma" pitchFamily="34" charset="0"/>
              </a:rPr>
              <a:t>Lake of Geneva</a:t>
            </a:r>
            <a:endParaRPr lang="en-US" dirty="0">
              <a:latin typeface="Tahoma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0500" y="838200"/>
            <a:ext cx="4648200" cy="87788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2400" dirty="0">
                <a:solidFill>
                  <a:schemeClr val="bg1"/>
                </a:solidFill>
                <a:latin typeface="+mn-lt"/>
              </a:rPr>
              <a:t>Installed in 26.7 km LEP tunnel</a:t>
            </a:r>
          </a:p>
          <a:p>
            <a:pPr>
              <a:spcBef>
                <a:spcPct val="50000"/>
              </a:spcBef>
              <a:defRPr/>
            </a:pPr>
            <a:r>
              <a:rPr lang="de-DE" dirty="0">
                <a:solidFill>
                  <a:schemeClr val="bg1"/>
                </a:solidFill>
                <a:latin typeface="+mn-lt"/>
              </a:rPr>
              <a:t>Depth of 70-140 m</a:t>
            </a:r>
          </a:p>
        </p:txBody>
      </p:sp>
      <p:sp>
        <p:nvSpPr>
          <p:cNvPr id="10258" name="Line 54"/>
          <p:cNvSpPr>
            <a:spLocks noChangeShapeType="1"/>
          </p:cNvSpPr>
          <p:nvPr/>
        </p:nvSpPr>
        <p:spPr bwMode="auto">
          <a:xfrm>
            <a:off x="4381500" y="4152900"/>
            <a:ext cx="342900" cy="304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 rot="20227656">
            <a:off x="1835150" y="2611438"/>
            <a:ext cx="11763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LHC ring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 rot="1284349">
            <a:off x="5626100" y="4140200"/>
            <a:ext cx="10541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SPS ring</a:t>
            </a:r>
          </a:p>
        </p:txBody>
      </p:sp>
      <p:grpSp>
        <p:nvGrpSpPr>
          <p:cNvPr id="21" name="Group 69"/>
          <p:cNvGrpSpPr>
            <a:grpSpLocks/>
          </p:cNvGrpSpPr>
          <p:nvPr/>
        </p:nvGrpSpPr>
        <p:grpSpPr bwMode="auto">
          <a:xfrm>
            <a:off x="533400" y="2277875"/>
            <a:ext cx="3241675" cy="1727200"/>
            <a:chOff x="336" y="1072"/>
            <a:chExt cx="2042" cy="1088"/>
          </a:xfrm>
        </p:grpSpPr>
        <p:sp>
          <p:nvSpPr>
            <p:cNvPr id="22" name="Line 70"/>
            <p:cNvSpPr>
              <a:spLocks noChangeShapeType="1"/>
            </p:cNvSpPr>
            <p:nvPr/>
          </p:nvSpPr>
          <p:spPr bwMode="auto">
            <a:xfrm flipV="1">
              <a:off x="1968" y="1269"/>
              <a:ext cx="364" cy="8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Line 71"/>
            <p:cNvSpPr>
              <a:spLocks noChangeShapeType="1"/>
            </p:cNvSpPr>
            <p:nvPr/>
          </p:nvSpPr>
          <p:spPr bwMode="auto">
            <a:xfrm>
              <a:off x="1968" y="1104"/>
              <a:ext cx="336" cy="16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Oval 72"/>
            <p:cNvSpPr>
              <a:spLocks noChangeArrowheads="1"/>
            </p:cNvSpPr>
            <p:nvPr/>
          </p:nvSpPr>
          <p:spPr bwMode="auto">
            <a:xfrm>
              <a:off x="2285" y="1251"/>
              <a:ext cx="93" cy="7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pic>
          <p:nvPicPr>
            <p:cNvPr id="25" name="Picture 73" descr="bul-pho-2007-07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072"/>
              <a:ext cx="1632" cy="1088"/>
            </a:xfrm>
            <a:prstGeom prst="rect">
              <a:avLst/>
            </a:prstGeom>
            <a:noFill/>
            <a:ln w="381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266700" dist="38100" dir="270000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 Box 74"/>
            <p:cNvSpPr txBox="1">
              <a:spLocks noChangeArrowheads="1"/>
            </p:cNvSpPr>
            <p:nvPr/>
          </p:nvSpPr>
          <p:spPr bwMode="auto">
            <a:xfrm>
              <a:off x="1588" y="1072"/>
              <a:ext cx="4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de-CH" b="1" dirty="0" smtClean="0">
                  <a:solidFill>
                    <a:prstClr val="white"/>
                  </a:solidFill>
                  <a:latin typeface="Century Gothic" charset="0"/>
                </a:rPr>
                <a:t>CMS</a:t>
              </a:r>
              <a:endParaRPr lang="de-CH" sz="2000" b="1" dirty="0" smtClean="0">
                <a:solidFill>
                  <a:prstClr val="white"/>
                </a:solidFill>
                <a:latin typeface="Tahoma" charset="0"/>
              </a:endParaRPr>
            </a:p>
          </p:txBody>
        </p:sp>
      </p:grpSp>
      <p:grpSp>
        <p:nvGrpSpPr>
          <p:cNvPr id="27" name="Group 75"/>
          <p:cNvGrpSpPr>
            <a:grpSpLocks/>
          </p:cNvGrpSpPr>
          <p:nvPr/>
        </p:nvGrpSpPr>
        <p:grpSpPr bwMode="auto">
          <a:xfrm>
            <a:off x="298539" y="4876007"/>
            <a:ext cx="2286000" cy="1462088"/>
            <a:chOff x="96" y="2824"/>
            <a:chExt cx="1440" cy="921"/>
          </a:xfrm>
        </p:grpSpPr>
        <p:sp>
          <p:nvSpPr>
            <p:cNvPr id="28" name="Oval 76"/>
            <p:cNvSpPr>
              <a:spLocks noChangeArrowheads="1"/>
            </p:cNvSpPr>
            <p:nvPr/>
          </p:nvSpPr>
          <p:spPr bwMode="auto">
            <a:xfrm>
              <a:off x="1452" y="3199"/>
              <a:ext cx="84" cy="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9" name="Line 77"/>
            <p:cNvSpPr>
              <a:spLocks noChangeShapeType="1"/>
            </p:cNvSpPr>
            <p:nvPr/>
          </p:nvSpPr>
          <p:spPr bwMode="auto">
            <a:xfrm>
              <a:off x="1326" y="2832"/>
              <a:ext cx="168" cy="32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Line 78"/>
            <p:cNvSpPr>
              <a:spLocks noChangeShapeType="1"/>
            </p:cNvSpPr>
            <p:nvPr/>
          </p:nvSpPr>
          <p:spPr bwMode="auto">
            <a:xfrm flipV="1">
              <a:off x="1344" y="3203"/>
              <a:ext cx="150" cy="54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31" name="Picture 79" descr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832"/>
              <a:ext cx="1232" cy="913"/>
            </a:xfrm>
            <a:prstGeom prst="rect">
              <a:avLst/>
            </a:prstGeom>
            <a:noFill/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blurRad="266700" dist="38100" dir="270000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 Box 80"/>
            <p:cNvSpPr txBox="1">
              <a:spLocks noChangeArrowheads="1"/>
            </p:cNvSpPr>
            <p:nvPr/>
          </p:nvSpPr>
          <p:spPr bwMode="auto">
            <a:xfrm>
              <a:off x="864" y="2824"/>
              <a:ext cx="47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de-CH" b="1" dirty="0" smtClean="0">
                  <a:solidFill>
                    <a:prstClr val="white"/>
                  </a:solidFill>
                  <a:latin typeface="Century Gothic" charset="0"/>
                </a:rPr>
                <a:t>ALICE</a:t>
              </a:r>
              <a:endParaRPr lang="de-CH" sz="2000" b="1" dirty="0" smtClean="0">
                <a:solidFill>
                  <a:prstClr val="white"/>
                </a:solidFill>
                <a:latin typeface="Tahoma" charset="0"/>
              </a:endParaRPr>
            </a:p>
          </p:txBody>
        </p:sp>
      </p:grpSp>
      <p:grpSp>
        <p:nvGrpSpPr>
          <p:cNvPr id="33" name="Group 89"/>
          <p:cNvGrpSpPr>
            <a:grpSpLocks/>
          </p:cNvGrpSpPr>
          <p:nvPr/>
        </p:nvGrpSpPr>
        <p:grpSpPr bwMode="auto">
          <a:xfrm>
            <a:off x="5564981" y="5086351"/>
            <a:ext cx="3119438" cy="1695450"/>
            <a:chOff x="3600" y="2976"/>
            <a:chExt cx="1965" cy="1068"/>
          </a:xfrm>
        </p:grpSpPr>
        <p:grpSp>
          <p:nvGrpSpPr>
            <p:cNvPr id="34" name="Group 90"/>
            <p:cNvGrpSpPr>
              <a:grpSpLocks/>
            </p:cNvGrpSpPr>
            <p:nvPr/>
          </p:nvGrpSpPr>
          <p:grpSpPr bwMode="auto">
            <a:xfrm>
              <a:off x="3600" y="2976"/>
              <a:ext cx="1920" cy="1063"/>
              <a:chOff x="3600" y="2976"/>
              <a:chExt cx="1920" cy="1063"/>
            </a:xfrm>
          </p:grpSpPr>
          <p:sp>
            <p:nvSpPr>
              <p:cNvPr id="37" name="Oval 91"/>
              <p:cNvSpPr>
                <a:spLocks noChangeArrowheads="1"/>
              </p:cNvSpPr>
              <p:nvPr/>
            </p:nvSpPr>
            <p:spPr bwMode="auto">
              <a:xfrm>
                <a:off x="3600" y="3247"/>
                <a:ext cx="75" cy="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38" name="Line 92"/>
              <p:cNvSpPr>
                <a:spLocks noChangeShapeType="1"/>
              </p:cNvSpPr>
              <p:nvPr/>
            </p:nvSpPr>
            <p:spPr bwMode="auto">
              <a:xfrm flipV="1">
                <a:off x="3638" y="2976"/>
                <a:ext cx="298" cy="27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Line 93"/>
              <p:cNvSpPr>
                <a:spLocks noChangeShapeType="1"/>
              </p:cNvSpPr>
              <p:nvPr/>
            </p:nvSpPr>
            <p:spPr bwMode="auto">
              <a:xfrm>
                <a:off x="3638" y="3286"/>
                <a:ext cx="250" cy="74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pic>
            <p:nvPicPr>
              <p:cNvPr id="40" name="Picture 94" descr="0511013_01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8" y="2976"/>
                <a:ext cx="1632" cy="1063"/>
              </a:xfrm>
              <a:prstGeom prst="rect">
                <a:avLst/>
              </a:prstGeom>
              <a:noFill/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blurRad="266700" dist="38100" dir="270000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5" name="Rectangle 95"/>
            <p:cNvSpPr>
              <a:spLocks noChangeArrowheads="1"/>
            </p:cNvSpPr>
            <p:nvPr/>
          </p:nvSpPr>
          <p:spPr bwMode="auto">
            <a:xfrm>
              <a:off x="5130" y="3846"/>
              <a:ext cx="384" cy="192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36" name="Text Box 96"/>
            <p:cNvSpPr txBox="1">
              <a:spLocks noChangeArrowheads="1"/>
            </p:cNvSpPr>
            <p:nvPr/>
          </p:nvSpPr>
          <p:spPr bwMode="auto">
            <a:xfrm>
              <a:off x="5082" y="3832"/>
              <a:ext cx="48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de-CH" b="1" dirty="0" smtClean="0">
                  <a:solidFill>
                    <a:prstClr val="white"/>
                  </a:solidFill>
                  <a:latin typeface="Century Gothic" charset="0"/>
                </a:rPr>
                <a:t>ATLAS</a:t>
              </a:r>
            </a:p>
          </p:txBody>
        </p:sp>
      </p:grpSp>
      <p:grpSp>
        <p:nvGrpSpPr>
          <p:cNvPr id="41" name="Group 81"/>
          <p:cNvGrpSpPr>
            <a:grpSpLocks/>
          </p:cNvGrpSpPr>
          <p:nvPr/>
        </p:nvGrpSpPr>
        <p:grpSpPr bwMode="auto">
          <a:xfrm>
            <a:off x="6705600" y="2206381"/>
            <a:ext cx="2244725" cy="1978025"/>
            <a:chOff x="4224" y="1084"/>
            <a:chExt cx="1414" cy="1246"/>
          </a:xfrm>
        </p:grpSpPr>
        <p:grpSp>
          <p:nvGrpSpPr>
            <p:cNvPr id="42" name="Group 82"/>
            <p:cNvGrpSpPr>
              <a:grpSpLocks/>
            </p:cNvGrpSpPr>
            <p:nvPr/>
          </p:nvGrpSpPr>
          <p:grpSpPr bwMode="auto">
            <a:xfrm>
              <a:off x="4224" y="1104"/>
              <a:ext cx="1364" cy="1226"/>
              <a:chOff x="4224" y="1104"/>
              <a:chExt cx="1364" cy="1226"/>
            </a:xfrm>
          </p:grpSpPr>
          <p:sp>
            <p:nvSpPr>
              <p:cNvPr id="45" name="Oval 83"/>
              <p:cNvSpPr>
                <a:spLocks noChangeArrowheads="1"/>
              </p:cNvSpPr>
              <p:nvPr/>
            </p:nvSpPr>
            <p:spPr bwMode="auto">
              <a:xfrm>
                <a:off x="4977" y="2274"/>
                <a:ext cx="7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46" name="Line 84"/>
              <p:cNvSpPr>
                <a:spLocks noChangeShapeType="1"/>
              </p:cNvSpPr>
              <p:nvPr/>
            </p:nvSpPr>
            <p:spPr bwMode="auto">
              <a:xfrm>
                <a:off x="4272" y="1968"/>
                <a:ext cx="74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Line 85"/>
              <p:cNvSpPr>
                <a:spLocks noChangeShapeType="1"/>
              </p:cNvSpPr>
              <p:nvPr/>
            </p:nvSpPr>
            <p:spPr bwMode="auto">
              <a:xfrm flipH="1">
                <a:off x="5015" y="1968"/>
                <a:ext cx="55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pic>
            <p:nvPicPr>
              <p:cNvPr id="48" name="Picture 86" descr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1104"/>
                <a:ext cx="1364" cy="867"/>
              </a:xfrm>
              <a:prstGeom prst="rect">
                <a:avLst/>
              </a:prstGeom>
              <a:noFill/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blurRad="266700" dist="38100" dir="270000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3" name="Rectangle 87"/>
            <p:cNvSpPr>
              <a:spLocks noChangeArrowheads="1"/>
            </p:cNvSpPr>
            <p:nvPr/>
          </p:nvSpPr>
          <p:spPr bwMode="auto">
            <a:xfrm>
              <a:off x="5208" y="1104"/>
              <a:ext cx="384" cy="192"/>
            </a:xfrm>
            <a:prstGeom prst="rect">
              <a:avLst/>
            </a:prstGeom>
            <a:gradFill rotWithShape="0">
              <a:gsLst>
                <a:gs pos="0">
                  <a:srgbClr val="C89A09"/>
                </a:gs>
                <a:gs pos="100000">
                  <a:srgbClr val="D3D90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44" name="Text Box 88"/>
            <p:cNvSpPr txBox="1">
              <a:spLocks noChangeArrowheads="1"/>
            </p:cNvSpPr>
            <p:nvPr/>
          </p:nvSpPr>
          <p:spPr bwMode="auto">
            <a:xfrm>
              <a:off x="5184" y="1084"/>
              <a:ext cx="45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de-CH" b="1" dirty="0" err="1" smtClean="0">
                  <a:solidFill>
                    <a:prstClr val="white"/>
                  </a:solidFill>
                  <a:latin typeface="Century Gothic" charset="0"/>
                </a:rPr>
                <a:t>LHCb</a:t>
              </a:r>
              <a:endParaRPr lang="de-CH" sz="2000" b="1" dirty="0" smtClean="0">
                <a:solidFill>
                  <a:prstClr val="white"/>
                </a:solidFill>
                <a:latin typeface="Tahoma" charset="0"/>
              </a:endParaRPr>
            </a:p>
          </p:txBody>
        </p:sp>
      </p:grpSp>
      <p:sp>
        <p:nvSpPr>
          <p:cNvPr id="49" name="Text Box 8"/>
          <p:cNvSpPr txBox="1">
            <a:spLocks noChangeArrowheads="1"/>
          </p:cNvSpPr>
          <p:nvPr/>
        </p:nvSpPr>
        <p:spPr bwMode="auto">
          <a:xfrm>
            <a:off x="3270672" y="3733800"/>
            <a:ext cx="19542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Control Room</a:t>
            </a:r>
          </a:p>
        </p:txBody>
      </p:sp>
      <p:sp>
        <p:nvSpPr>
          <p:cNvPr id="50" name="Text Box 8"/>
          <p:cNvSpPr txBox="1">
            <a:spLocks noChangeArrowheads="1"/>
          </p:cNvSpPr>
          <p:nvPr/>
        </p:nvSpPr>
        <p:spPr bwMode="auto">
          <a:xfrm rot="254777">
            <a:off x="4951175" y="2247970"/>
            <a:ext cx="11763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LHC ring</a:t>
            </a:r>
          </a:p>
        </p:txBody>
      </p:sp>
      <p:pic>
        <p:nvPicPr>
          <p:cNvPr id="51" name="Picture 9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774" y="1861779"/>
            <a:ext cx="437004" cy="6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1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442" y="5074164"/>
            <a:ext cx="691070" cy="45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79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nominal energy era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6285" y="894270"/>
            <a:ext cx="8103457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0000FF"/>
              </a:buClr>
              <a:buSzPct val="80000"/>
            </a:pPr>
            <a:r>
              <a:rPr lang="en-US" sz="2400" dirty="0" smtClean="0">
                <a:latin typeface="+mj-lt"/>
              </a:rPr>
              <a:t>But there are new challenges waiting for us out there.</a:t>
            </a:r>
          </a:p>
          <a:p>
            <a:pPr marL="623888" lvl="1" indent="-360363">
              <a:spcBef>
                <a:spcPts val="12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400" dirty="0" smtClean="0">
                <a:latin typeface="+mj-lt"/>
              </a:rPr>
              <a:t>The magnets will be running close to their limits,</a:t>
            </a:r>
          </a:p>
          <a:p>
            <a:pPr marL="623888" lvl="1" indent="-360363">
              <a:spcBef>
                <a:spcPts val="12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400" dirty="0" smtClean="0">
                <a:latin typeface="+mj-lt"/>
              </a:rPr>
              <a:t>The tolerable beam loss will be reduced by a factor ~10-20,</a:t>
            </a:r>
          </a:p>
          <a:p>
            <a:pPr marL="623888" lvl="1" indent="-360363">
              <a:spcBef>
                <a:spcPts val="12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400" dirty="0" smtClean="0">
                <a:latin typeface="+mj-lt"/>
              </a:rPr>
              <a:t>The machine availability may suffer from UFOs,</a:t>
            </a:r>
          </a:p>
          <a:p>
            <a:pPr marL="623888" lvl="1" indent="-360363">
              <a:spcBef>
                <a:spcPts val="12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400" dirty="0" smtClean="0">
                <a:latin typeface="+mj-lt"/>
              </a:rPr>
              <a:t>We may encounter limitations on the total intensity,</a:t>
            </a:r>
          </a:p>
          <a:p>
            <a:pPr marL="623888" lvl="1" indent="-360363">
              <a:spcBef>
                <a:spcPts val="12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400" dirty="0" smtClean="0">
                <a:latin typeface="+mj-lt"/>
              </a:rPr>
              <a:t>Electron clouds with 25 ns spacing bunches, </a:t>
            </a:r>
          </a:p>
          <a:p>
            <a:pPr marL="623888" lvl="1" indent="-360363">
              <a:spcBef>
                <a:spcPts val="12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400" dirty="0" smtClean="0">
                <a:latin typeface="+mj-lt"/>
              </a:rPr>
              <a:t>And the things that we have not anticipated…</a:t>
            </a:r>
          </a:p>
        </p:txBody>
      </p:sp>
    </p:spTree>
    <p:extLst>
      <p:ext uri="{BB962C8B-B14F-4D97-AF65-F5344CB8AC3E}">
        <p14:creationId xmlns:p14="http://schemas.microsoft.com/office/powerpoint/2010/main" val="262746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C:\Users\Tobias Bär\Desktop\Bild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45" y="817460"/>
            <a:ext cx="8869680" cy="358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UFO frequency and future </a:t>
            </a:r>
            <a:r>
              <a:rPr lang="en-GB" dirty="0"/>
              <a:t>i</a:t>
            </a:r>
            <a:r>
              <a:rPr lang="en-GB" dirty="0" smtClean="0"/>
              <a:t>ssues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86480" y="855865"/>
            <a:ext cx="3163155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</a:rPr>
              <a:t>Steady decrease of the UFO rate with time from ~10 / hour to less than 2 hour, but…</a:t>
            </a:r>
            <a:endParaRPr lang="en-US" dirty="0">
              <a:latin typeface="+mj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306105" y="3781736"/>
            <a:ext cx="6029585" cy="338554"/>
            <a:chOff x="1614815" y="6408530"/>
            <a:chExt cx="6029585" cy="338554"/>
          </a:xfrm>
        </p:grpSpPr>
        <p:sp>
          <p:nvSpPr>
            <p:cNvPr id="13" name="Rectangle 12"/>
            <p:cNvSpPr/>
            <p:nvPr/>
          </p:nvSpPr>
          <p:spPr bwMode="auto">
            <a:xfrm>
              <a:off x="1614815" y="6462996"/>
              <a:ext cx="6029585" cy="26883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>
              <a:off x="1998865" y="6597413"/>
              <a:ext cx="468541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6975627" y="6408530"/>
              <a:ext cx="60785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kern="0" dirty="0" smtClean="0">
                  <a:latin typeface="+mn-lt"/>
                </a:rPr>
                <a:t>time</a:t>
              </a:r>
              <a:endParaRPr lang="en-GB" sz="1600" b="1" kern="0" dirty="0" smtClean="0">
                <a:latin typeface="+mn-lt"/>
              </a:endParaRPr>
            </a:p>
          </p:txBody>
        </p:sp>
      </p:grpSp>
      <p:cxnSp>
        <p:nvCxnSpPr>
          <p:cNvPr id="17" name="Straight Arrow Connector 16"/>
          <p:cNvCxnSpPr/>
          <p:nvPr/>
        </p:nvCxnSpPr>
        <p:spPr bwMode="auto">
          <a:xfrm flipV="1">
            <a:off x="665408" y="903239"/>
            <a:ext cx="0" cy="29411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654690" y="894270"/>
            <a:ext cx="133722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kern="0" dirty="0" smtClean="0">
                <a:latin typeface="+mn-lt"/>
              </a:rPr>
              <a:t>Rate (/hour)</a:t>
            </a:r>
            <a:endParaRPr lang="en-GB" sz="1600" b="1" kern="0" dirty="0" smtClean="0">
              <a:latin typeface="+mn-lt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16285" y="5310845"/>
            <a:ext cx="8085033" cy="81338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TextBox 53"/>
          <p:cNvSpPr txBox="1">
            <a:spLocks noChangeArrowheads="1"/>
          </p:cNvSpPr>
          <p:nvPr/>
        </p:nvSpPr>
        <p:spPr bwMode="auto">
          <a:xfrm>
            <a:off x="731775" y="4504340"/>
            <a:ext cx="7757535" cy="1584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3525" indent="-263525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20725" indent="-263525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  <a:buClr>
                <a:srgbClr val="0000FF"/>
              </a:buClr>
              <a:buSzPct val="90000"/>
              <a:buFont typeface="Wingdings" pitchFamily="2" charset="2"/>
              <a:buChar char="q"/>
            </a:pPr>
            <a:r>
              <a:rPr lang="en-US" dirty="0" smtClean="0">
                <a:latin typeface="Helvetica"/>
                <a:ea typeface="Helvetica"/>
                <a:cs typeface="Helvetica"/>
              </a:rPr>
              <a:t>The energy deposition in the magnets will increase by a factor 2-3,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  <a:buClr>
                <a:srgbClr val="0000FF"/>
              </a:buClr>
              <a:buSzPct val="90000"/>
              <a:buFont typeface="Wingdings" pitchFamily="2" charset="2"/>
              <a:buChar char="q"/>
            </a:pPr>
            <a:r>
              <a:rPr lang="en-US" dirty="0" smtClean="0">
                <a:latin typeface="Helvetica"/>
                <a:ea typeface="Helvetica"/>
                <a:cs typeface="Helvetica"/>
              </a:rPr>
              <a:t>The tolerable loss will go down by a factor 4-5 (quench margin smaller),</a:t>
            </a:r>
          </a:p>
          <a:p>
            <a:pPr marL="0" indent="0" defTabSz="622300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  <a:buClr>
                <a:srgbClr val="0000FF"/>
              </a:buClr>
              <a:buSzPct val="90000"/>
            </a:pPr>
            <a:r>
              <a:rPr lang="en-US" sz="2000" dirty="0" smtClean="0">
                <a:latin typeface="Helvetica"/>
                <a:ea typeface="Helvetica"/>
                <a:cs typeface="Helvetica"/>
              </a:rPr>
              <a:t>    </a:t>
            </a:r>
            <a:r>
              <a:rPr lang="en-US" sz="2000" dirty="0" smtClean="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Wingdings" pitchFamily="2" charset="2"/>
              </a:rPr>
              <a:t> at 7 </a:t>
            </a:r>
            <a:r>
              <a:rPr lang="en-US" sz="2000" dirty="0" err="1" smtClean="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Wingdings" pitchFamily="2" charset="2"/>
              </a:rPr>
              <a:t>TeV</a:t>
            </a:r>
            <a:r>
              <a:rPr lang="en-US" sz="2000" dirty="0" smtClean="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Wingdings" pitchFamily="2" charset="2"/>
              </a:rPr>
              <a:t> UFOs could cause one beam loss / dump per </a:t>
            </a:r>
            <a:r>
              <a:rPr lang="en-US" sz="2000" u="sng" dirty="0" smtClean="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Wingdings" pitchFamily="2" charset="2"/>
              </a:rPr>
              <a:t>DAY</a:t>
            </a:r>
            <a:r>
              <a:rPr lang="en-US" sz="2000" dirty="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Wingdings" pitchFamily="2" charset="2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Wingdings" pitchFamily="2" charset="2"/>
              </a:rPr>
              <a:t>!! 	Could become a serious issue !!</a:t>
            </a:r>
            <a:endParaRPr lang="en-US" sz="2000" dirty="0" smtClean="0">
              <a:solidFill>
                <a:srgbClr val="FF0000"/>
              </a:solidFill>
              <a:latin typeface="Helvetica"/>
              <a:ea typeface="Helvetica"/>
              <a:cs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1293" y="4081885"/>
            <a:ext cx="1295547" cy="400110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b="1" u="sng" kern="0" dirty="0" smtClean="0">
                <a:solidFill>
                  <a:srgbClr val="D60093"/>
                </a:solidFill>
                <a:latin typeface="+mn-lt"/>
              </a:rPr>
              <a:t>At 7 </a:t>
            </a:r>
            <a:r>
              <a:rPr lang="en-US" sz="2000" b="1" u="sng" kern="0" dirty="0" err="1" smtClean="0">
                <a:solidFill>
                  <a:srgbClr val="D60093"/>
                </a:solidFill>
                <a:latin typeface="+mn-lt"/>
              </a:rPr>
              <a:t>TeV</a:t>
            </a:r>
            <a:r>
              <a:rPr lang="en-US" sz="2000" b="1" u="sng" kern="0" dirty="0" smtClean="0">
                <a:solidFill>
                  <a:srgbClr val="D60093"/>
                </a:solidFill>
                <a:latin typeface="+mn-lt"/>
              </a:rPr>
              <a:t>:</a:t>
            </a:r>
            <a:endParaRPr lang="en-GB" sz="2000" b="1" u="sng" kern="0" dirty="0" smtClean="0">
              <a:solidFill>
                <a:srgbClr val="D60093"/>
              </a:solidFill>
              <a:latin typeface="+mn-lt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690" y="-27450"/>
            <a:ext cx="844909" cy="8449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0619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25 ns &amp; electron cloud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grpSp>
        <p:nvGrpSpPr>
          <p:cNvPr id="6" name="Gruppo 24"/>
          <p:cNvGrpSpPr/>
          <p:nvPr/>
        </p:nvGrpSpPr>
        <p:grpSpPr>
          <a:xfrm>
            <a:off x="529475" y="1808663"/>
            <a:ext cx="8085050" cy="2028936"/>
            <a:chOff x="762000" y="4700139"/>
            <a:chExt cx="8085050" cy="202893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7050" t="51187" r="8295" b="4341"/>
            <a:stretch/>
          </p:blipFill>
          <p:spPr bwMode="auto">
            <a:xfrm>
              <a:off x="762000" y="4700139"/>
              <a:ext cx="8085050" cy="2028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Isosceles Triangle 14"/>
            <p:cNvSpPr/>
            <p:nvPr/>
          </p:nvSpPr>
          <p:spPr>
            <a:xfrm flipV="1">
              <a:off x="2226855" y="5110602"/>
              <a:ext cx="154395" cy="166109"/>
            </a:xfrm>
            <a:prstGeom prst="triangle">
              <a:avLst/>
            </a:prstGeom>
            <a:solidFill>
              <a:schemeClr val="bg1">
                <a:lumMod val="50000"/>
                <a:alpha val="55000"/>
              </a:schemeClr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14"/>
            <p:cNvSpPr/>
            <p:nvPr/>
          </p:nvSpPr>
          <p:spPr>
            <a:xfrm flipV="1">
              <a:off x="6962775" y="5873750"/>
              <a:ext cx="154395" cy="166109"/>
            </a:xfrm>
            <a:prstGeom prst="triangle">
              <a:avLst/>
            </a:prstGeom>
            <a:solidFill>
              <a:schemeClr val="bg1">
                <a:lumMod val="50000"/>
                <a:alpha val="55000"/>
              </a:schemeClr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14"/>
            <p:cNvSpPr/>
            <p:nvPr/>
          </p:nvSpPr>
          <p:spPr>
            <a:xfrm flipV="1">
              <a:off x="5594350" y="5867400"/>
              <a:ext cx="154395" cy="166109"/>
            </a:xfrm>
            <a:prstGeom prst="triangle">
              <a:avLst/>
            </a:prstGeom>
            <a:solidFill>
              <a:schemeClr val="bg1">
                <a:lumMod val="50000"/>
                <a:alpha val="55000"/>
              </a:schemeClr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4"/>
            <p:cNvSpPr/>
            <p:nvPr/>
          </p:nvSpPr>
          <p:spPr>
            <a:xfrm flipV="1">
              <a:off x="8585200" y="5861050"/>
              <a:ext cx="154395" cy="166109"/>
            </a:xfrm>
            <a:prstGeom prst="triangle">
              <a:avLst/>
            </a:prstGeom>
            <a:solidFill>
              <a:schemeClr val="bg1">
                <a:lumMod val="50000"/>
                <a:alpha val="55000"/>
              </a:schemeClr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ttangolo 21"/>
            <p:cNvSpPr/>
            <p:nvPr/>
          </p:nvSpPr>
          <p:spPr>
            <a:xfrm>
              <a:off x="3124200" y="4923972"/>
              <a:ext cx="5505450" cy="3495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lnSpc>
                  <a:spcPct val="110000"/>
                </a:lnSpc>
                <a:spcAft>
                  <a:spcPts val="1200"/>
                </a:spcAft>
              </a:pPr>
              <a:r>
                <a:rPr lang="en-US" sz="1600" dirty="0" smtClean="0">
                  <a:solidFill>
                    <a:schemeClr val="tx2"/>
                  </a:solidFill>
                  <a:latin typeface="Calibri" pitchFamily="34" charset="0"/>
                </a:rPr>
                <a:t>Reconstructed comparing heat load meas. and PyECLOUD </a:t>
              </a:r>
              <a:r>
                <a:rPr lang="en-US" sz="1600" dirty="0" err="1" smtClean="0">
                  <a:solidFill>
                    <a:schemeClr val="tx2"/>
                  </a:solidFill>
                  <a:latin typeface="Calibri" pitchFamily="34" charset="0"/>
                </a:rPr>
                <a:t>sims</a:t>
              </a:r>
              <a:r>
                <a:rPr lang="en-US" sz="1600" dirty="0" smtClean="0">
                  <a:solidFill>
                    <a:schemeClr val="tx2"/>
                  </a:solidFill>
                  <a:latin typeface="Calibri" pitchFamily="34" charset="0"/>
                </a:rPr>
                <a:t>.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153955" y="855865"/>
            <a:ext cx="7359147" cy="10018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7937"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  <a:latin typeface="Calibri" pitchFamily="34" charset="0"/>
              </a:rPr>
              <a:t>The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Secondary electron Emission Yield 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evolution significantly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slowed 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down </a:t>
            </a:r>
            <a:r>
              <a:rPr lang="en-US" dirty="0">
                <a:solidFill>
                  <a:schemeClr val="tx2"/>
                </a:solidFill>
                <a:latin typeface="Calibri" pitchFamily="34" charset="0"/>
              </a:rPr>
              <a:t>during the last scrubbing fills (more  than expected by estimates from lab. measurements and simulations)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02430" y="3774645"/>
            <a:ext cx="458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Giovanni </a:t>
            </a:r>
            <a:r>
              <a:rPr lang="en-US" sz="1600" dirty="0" err="1" smtClean="0">
                <a:latin typeface="+mj-lt"/>
              </a:rPr>
              <a:t>Iadarola</a:t>
            </a:r>
            <a:r>
              <a:rPr lang="en-US" sz="1600" dirty="0" smtClean="0">
                <a:latin typeface="+mj-lt"/>
              </a:rPr>
              <a:t> and team  - Evian 12</a:t>
            </a:r>
            <a:endParaRPr lang="en-US" sz="1600" dirty="0">
              <a:latin typeface="+mj-lt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85520" y="4114799"/>
            <a:ext cx="8553680" cy="22860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C</a:t>
            </a:r>
            <a:r>
              <a:rPr lang="en-US" dirty="0" smtClean="0"/>
              <a:t>hange of mode of operation with 25 ns. Electron cloud free environment after scrubbing at 450 </a:t>
            </a:r>
            <a:r>
              <a:rPr lang="en-US" dirty="0" err="1" smtClean="0"/>
              <a:t>GeV</a:t>
            </a:r>
            <a:r>
              <a:rPr lang="en-US" dirty="0" smtClean="0"/>
              <a:t> not be reachable in acceptable time.</a:t>
            </a:r>
          </a:p>
          <a:p>
            <a:pPr lvl="2"/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Operation with high heat load and electron cloud density (with blow-up) seems to be unavoidable with a corresponding slow intensity ramp-up.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77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 rot="16200000">
            <a:off x="-2133600" y="2933700"/>
            <a:ext cx="4610100" cy="3429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Le chemin vers la haute performance au LHC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next few years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4858327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53</a:t>
            </a:fld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4419600" y="2057400"/>
            <a:ext cx="1143000" cy="381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LS1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419600" y="3505200"/>
            <a:ext cx="1143000" cy="381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LS2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419600" y="4876800"/>
            <a:ext cx="1143000" cy="381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LS3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581400" y="2743200"/>
            <a:ext cx="2743200" cy="381000"/>
          </a:xfrm>
          <a:prstGeom prst="roundRect">
            <a:avLst/>
          </a:prstGeom>
          <a:solidFill>
            <a:srgbClr val="D6009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sz="2000" b="1" dirty="0" smtClean="0"/>
              <a:t>Physics at ≥ 6.5 TeV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496660" y="4191000"/>
            <a:ext cx="2987660" cy="381000"/>
          </a:xfrm>
          <a:prstGeom prst="roundRect">
            <a:avLst/>
          </a:prstGeom>
          <a:solidFill>
            <a:srgbClr val="D6009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sz="2000" b="1" dirty="0" smtClean="0"/>
              <a:t>“Ultimate” Physics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581400" y="5562600"/>
            <a:ext cx="2743200" cy="381000"/>
          </a:xfrm>
          <a:prstGeom prst="roundRect">
            <a:avLst/>
          </a:prstGeom>
          <a:solidFill>
            <a:srgbClr val="D6009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sz="2000" b="1" dirty="0" smtClean="0"/>
              <a:t>HL-LHC</a:t>
            </a:r>
          </a:p>
        </p:txBody>
      </p:sp>
      <p:sp>
        <p:nvSpPr>
          <p:cNvPr id="7" name="Up-Down Arrow 6"/>
          <p:cNvSpPr/>
          <p:nvPr/>
        </p:nvSpPr>
        <p:spPr bwMode="auto">
          <a:xfrm>
            <a:off x="2075675" y="2622495"/>
            <a:ext cx="499265" cy="2112275"/>
          </a:xfrm>
          <a:prstGeom prst="upDownArrow">
            <a:avLst/>
          </a:prstGeom>
          <a:solidFill>
            <a:srgbClr val="D6009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8740" y="3352190"/>
            <a:ext cx="1997060" cy="70788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b="1" kern="0" dirty="0" smtClean="0">
                <a:solidFill>
                  <a:srgbClr val="D60093"/>
                </a:solidFill>
                <a:latin typeface="+mn-lt"/>
              </a:rPr>
              <a:t>Deliver 300 fb</a:t>
            </a:r>
            <a:r>
              <a:rPr lang="en-US" sz="2000" b="1" kern="0" baseline="30000" dirty="0" smtClean="0">
                <a:solidFill>
                  <a:srgbClr val="D60093"/>
                </a:solidFill>
                <a:latin typeface="+mn-lt"/>
              </a:rPr>
              <a:t>-1</a:t>
            </a:r>
            <a:r>
              <a:rPr lang="en-US" sz="2000" b="1" kern="0" dirty="0" smtClean="0">
                <a:solidFill>
                  <a:srgbClr val="D60093"/>
                </a:solidFill>
                <a:latin typeface="+mn-lt"/>
              </a:rPr>
              <a:t> at ≥ 6.5 </a:t>
            </a:r>
            <a:r>
              <a:rPr lang="en-US" sz="2000" b="1" kern="0" dirty="0" err="1" smtClean="0">
                <a:solidFill>
                  <a:srgbClr val="D60093"/>
                </a:solidFill>
                <a:latin typeface="+mn-lt"/>
              </a:rPr>
              <a:t>TeV</a:t>
            </a:r>
            <a:endParaRPr lang="en-GB" sz="2000" b="1" kern="0" dirty="0" smtClean="0">
              <a:solidFill>
                <a:srgbClr val="D6009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512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4620" y="1094844"/>
            <a:ext cx="8719742" cy="5755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23888" lvl="1" indent="-360363" eaLnBrk="1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latin typeface="+mn-lt"/>
              </a:rPr>
              <a:t>LHC </a:t>
            </a:r>
            <a:r>
              <a:rPr lang="en-US" sz="2000" dirty="0">
                <a:latin typeface="+mn-lt"/>
              </a:rPr>
              <a:t>Run </a:t>
            </a:r>
            <a:r>
              <a:rPr lang="en-US" sz="2000" dirty="0" smtClean="0">
                <a:latin typeface="+mn-lt"/>
              </a:rPr>
              <a:t>1 </a:t>
            </a:r>
            <a:r>
              <a:rPr lang="en-US" sz="2000" dirty="0">
                <a:latin typeface="+mn-lt"/>
              </a:rPr>
              <a:t>has come to an </a:t>
            </a:r>
            <a:r>
              <a:rPr lang="en-US" sz="2000" dirty="0" smtClean="0">
                <a:latin typeface="+mn-lt"/>
              </a:rPr>
              <a:t>end </a:t>
            </a:r>
            <a:endParaRPr lang="en-US" sz="2000" dirty="0">
              <a:latin typeface="+mn-lt"/>
            </a:endParaRPr>
          </a:p>
          <a:p>
            <a:pPr marL="623888" lvl="1" indent="-360363" eaLnBrk="1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latin typeface="+mn-lt"/>
              </a:rPr>
              <a:t>The start was difficult and </a:t>
            </a:r>
            <a:r>
              <a:rPr lang="en-US" sz="2000" dirty="0">
                <a:latin typeface="+mn-lt"/>
              </a:rPr>
              <a:t>forced us to rethink our </a:t>
            </a:r>
            <a:r>
              <a:rPr lang="en-US" sz="2000" dirty="0" smtClean="0">
                <a:latin typeface="+mn-lt"/>
              </a:rPr>
              <a:t>strategy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to be </a:t>
            </a:r>
            <a:r>
              <a:rPr lang="en-US" sz="2000" dirty="0">
                <a:latin typeface="+mn-lt"/>
              </a:rPr>
              <a:t>better </a:t>
            </a:r>
            <a:r>
              <a:rPr lang="en-US" sz="2000" dirty="0" smtClean="0">
                <a:latin typeface="+mn-lt"/>
              </a:rPr>
              <a:t>prepared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– S34 incident.</a:t>
            </a:r>
          </a:p>
          <a:p>
            <a:pPr marL="623888" lvl="1" indent="-360363" eaLnBrk="1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endParaRPr lang="en-US" sz="2000" dirty="0">
              <a:latin typeface="+mn-lt"/>
            </a:endParaRPr>
          </a:p>
          <a:p>
            <a:pPr marL="623888" lvl="1" indent="-360363" eaLnBrk="1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>
                <a:latin typeface="+mn-lt"/>
              </a:rPr>
              <a:t>Result: LHC run </a:t>
            </a:r>
            <a:r>
              <a:rPr lang="en-US" sz="2000" dirty="0" smtClean="0">
                <a:latin typeface="+mn-lt"/>
              </a:rPr>
              <a:t>1 </a:t>
            </a:r>
            <a:r>
              <a:rPr lang="en-US" sz="2000" dirty="0">
                <a:latin typeface="+mn-lt"/>
              </a:rPr>
              <a:t>performance </a:t>
            </a:r>
            <a:r>
              <a:rPr lang="en-US" sz="2000" dirty="0" smtClean="0">
                <a:latin typeface="+mn-lt"/>
              </a:rPr>
              <a:t>was beyond </a:t>
            </a:r>
            <a:r>
              <a:rPr lang="en-US" sz="2000" dirty="0">
                <a:latin typeface="+mn-lt"/>
              </a:rPr>
              <a:t>every expectation: </a:t>
            </a:r>
            <a:r>
              <a:rPr lang="en-US" sz="2000" dirty="0" smtClean="0">
                <a:latin typeface="+mn-lt"/>
              </a:rPr>
              <a:t>       28 </a:t>
            </a:r>
            <a:r>
              <a:rPr lang="en-US" sz="2000" dirty="0">
                <a:latin typeface="+mn-lt"/>
              </a:rPr>
              <a:t>fb</a:t>
            </a:r>
            <a:r>
              <a:rPr lang="en-US" sz="2000" baseline="30000" dirty="0">
                <a:latin typeface="+mn-lt"/>
              </a:rPr>
              <a:t>-1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for ATLAS and CMS </a:t>
            </a:r>
            <a:r>
              <a:rPr lang="en-US" sz="2000" dirty="0" smtClean="0">
                <a:latin typeface="+mn-lt"/>
                <a:sym typeface="Wingdings"/>
              </a:rPr>
              <a:t> </a:t>
            </a:r>
            <a:r>
              <a:rPr lang="en-US" sz="2000" dirty="0">
                <a:latin typeface="+mn-lt"/>
              </a:rPr>
              <a:t>Higgs boson</a:t>
            </a:r>
          </a:p>
          <a:p>
            <a:pPr marL="623888" lvl="1" indent="-360363" eaLnBrk="1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endParaRPr lang="en-US" sz="2000" dirty="0">
              <a:latin typeface="+mn-lt"/>
            </a:endParaRPr>
          </a:p>
          <a:p>
            <a:pPr marL="623888" lvl="1" indent="-360363" eaLnBrk="1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latin typeface="+mn-lt"/>
              </a:rPr>
              <a:t>Interesting and challenging times ahead after Long Shutdown 1</a:t>
            </a:r>
          </a:p>
          <a:p>
            <a:pPr marL="1081088" lvl="2" indent="-360363" eaLnBrk="1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latin typeface="+mn-lt"/>
              </a:rPr>
              <a:t>Operation at ~ nominal energy, bunch spacing, total current</a:t>
            </a:r>
          </a:p>
          <a:p>
            <a:pPr marL="263525" lvl="1" eaLnBrk="1" hangingPunct="1">
              <a:spcBef>
                <a:spcPct val="20000"/>
              </a:spcBef>
              <a:buClr>
                <a:srgbClr val="0000FF"/>
              </a:buClr>
              <a:buSzPct val="80000"/>
            </a:pPr>
            <a:endParaRPr lang="en-US" sz="2000" dirty="0" smtClean="0">
              <a:latin typeface="+mn-lt"/>
            </a:endParaRPr>
          </a:p>
          <a:p>
            <a:pPr marL="623888" lvl="1" indent="-360363" eaLnBrk="1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latin typeface="+mn-lt"/>
              </a:rPr>
              <a:t>Our </a:t>
            </a:r>
            <a:r>
              <a:rPr lang="en-US" sz="2000" dirty="0">
                <a:latin typeface="+mn-lt"/>
              </a:rPr>
              <a:t>legacy for post Long Shutdown 1</a:t>
            </a:r>
            <a:r>
              <a:rPr lang="en-US" sz="2000" dirty="0" smtClean="0">
                <a:latin typeface="+mn-lt"/>
              </a:rPr>
              <a:t>:</a:t>
            </a:r>
            <a:endParaRPr lang="en-US" sz="2000" dirty="0">
              <a:latin typeface="+mn-lt"/>
            </a:endParaRPr>
          </a:p>
          <a:p>
            <a:pPr marL="1081088" lvl="2" indent="-360363" eaLnBrk="1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latin typeface="+mn-lt"/>
              </a:rPr>
              <a:t>Excellent hardware, integration, tools and teams</a:t>
            </a:r>
            <a:endParaRPr lang="en-US" sz="2000" dirty="0">
              <a:latin typeface="+mn-lt"/>
            </a:endParaRPr>
          </a:p>
          <a:p>
            <a:pPr marL="1081088" lvl="2" indent="-360363" eaLnBrk="1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latin typeface="+mn-lt"/>
              </a:rPr>
              <a:t>Huge amount of experience &amp; understanding gained</a:t>
            </a:r>
          </a:p>
          <a:p>
            <a:pPr marL="720725" lvl="2">
              <a:spcBef>
                <a:spcPts val="1200"/>
              </a:spcBef>
              <a:buClr>
                <a:srgbClr val="0000FF"/>
              </a:buClr>
              <a:buSzPct val="80000"/>
            </a:pPr>
            <a:r>
              <a:rPr lang="en-US" sz="2400" dirty="0" smtClean="0">
                <a:latin typeface="+mj-lt"/>
              </a:rPr>
              <a:t> </a:t>
            </a:r>
          </a:p>
          <a:p>
            <a:pPr marL="623888" lvl="1" indent="-360363">
              <a:spcBef>
                <a:spcPts val="12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endParaRPr lang="en-US" sz="2400" dirty="0" smtClean="0"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69170" y="1239915"/>
            <a:ext cx="6732393" cy="5048155"/>
            <a:chOff x="1077145" y="1239915"/>
            <a:chExt cx="6732393" cy="5048155"/>
          </a:xfrm>
        </p:grpSpPr>
        <p:pic>
          <p:nvPicPr>
            <p:cNvPr id="8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145" y="1239915"/>
              <a:ext cx="6732393" cy="5048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997395" y="1815990"/>
              <a:ext cx="3223959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2000" kern="0" dirty="0" smtClean="0">
                  <a:solidFill>
                    <a:srgbClr val="FFFF00"/>
                  </a:solidFill>
                  <a:latin typeface="+mn-lt"/>
                </a:rPr>
                <a:t>The LHC Operations Crew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358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2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-1035130" y="3901045"/>
            <a:ext cx="1799069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2009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LHC run1 timeline – the end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79188" y="3898531"/>
            <a:ext cx="1828800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2010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9864" y="3898531"/>
            <a:ext cx="1828800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2011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2310362" y="4214392"/>
            <a:ext cx="1692015" cy="1977886"/>
            <a:chOff x="5200650" y="4587436"/>
            <a:chExt cx="1692015" cy="1977886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5200650" y="4587436"/>
              <a:ext cx="0" cy="673998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255317" y="4902840"/>
              <a:ext cx="16209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j-lt"/>
                </a:rPr>
                <a:t>November 2010</a:t>
              </a:r>
            </a:p>
            <a:p>
              <a:r>
                <a:rPr lang="en-US" sz="1400" dirty="0" smtClean="0">
                  <a:latin typeface="+mj-lt"/>
                </a:rPr>
                <a:t>First Lead ion run 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14236" y="5460422"/>
              <a:ext cx="1578429" cy="1104900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375942" y="4200939"/>
            <a:ext cx="1556669" cy="2415676"/>
            <a:chOff x="3266230" y="4573983"/>
            <a:chExt cx="1556669" cy="2415676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4215407" y="4573983"/>
              <a:ext cx="0" cy="380586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3266230" y="5031004"/>
              <a:ext cx="155666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j-lt"/>
                </a:rPr>
                <a:t>March 30, 2010</a:t>
              </a:r>
            </a:p>
            <a:p>
              <a:r>
                <a:rPr lang="en-US" sz="1400" dirty="0" smtClean="0">
                  <a:latin typeface="+mj-lt"/>
                </a:rPr>
                <a:t>First collisions at </a:t>
              </a:r>
              <a:r>
                <a:rPr lang="en-US" sz="1400" dirty="0">
                  <a:latin typeface="+mj-lt"/>
                </a:rPr>
                <a:t>7</a:t>
              </a:r>
              <a:r>
                <a:rPr lang="en-US" sz="1400" dirty="0" smtClean="0">
                  <a:latin typeface="+mj-lt"/>
                </a:rPr>
                <a:t> </a:t>
              </a:r>
              <a:r>
                <a:rPr lang="en-US" sz="1400" dirty="0" err="1" smtClean="0">
                  <a:latin typeface="+mj-lt"/>
                </a:rPr>
                <a:t>TeV</a:t>
              </a:r>
              <a:r>
                <a:rPr lang="en-US" sz="1400" dirty="0" smtClean="0">
                  <a:latin typeface="+mj-lt"/>
                </a:rPr>
                <a:t> CM</a:t>
              </a:r>
              <a:endParaRPr lang="en-US" sz="1400" dirty="0">
                <a:latin typeface="+mj-lt"/>
              </a:endParaRPr>
            </a:p>
          </p:txBody>
        </p:sp>
        <p:pic>
          <p:nvPicPr>
            <p:cNvPr id="31" name="Picture 30" descr="Screen shot 2011-09-01 at 10.12.37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4635" y="5781315"/>
              <a:ext cx="1450686" cy="1208344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2531813" y="2675609"/>
            <a:ext cx="1752600" cy="1228563"/>
            <a:chOff x="6976750" y="3043012"/>
            <a:chExt cx="1752600" cy="1228563"/>
          </a:xfrm>
        </p:grpSpPr>
        <p:sp>
          <p:nvSpPr>
            <p:cNvPr id="33" name="Rectangle 32"/>
            <p:cNvSpPr/>
            <p:nvPr/>
          </p:nvSpPr>
          <p:spPr>
            <a:xfrm>
              <a:off x="7162800" y="3549725"/>
              <a:ext cx="990600" cy="3048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1380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7848600" y="3966358"/>
              <a:ext cx="0" cy="305217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6976750" y="3043012"/>
              <a:ext cx="17526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j-lt"/>
                </a:rPr>
                <a:t>June 28, 2011</a:t>
              </a:r>
            </a:p>
            <a:p>
              <a:r>
                <a:rPr lang="en-US" sz="1400" dirty="0" smtClean="0">
                  <a:latin typeface="+mj-lt"/>
                </a:rPr>
                <a:t>1380 bunches</a:t>
              </a:r>
              <a:br>
                <a:rPr lang="en-US" sz="1400" dirty="0" smtClean="0">
                  <a:latin typeface="+mj-lt"/>
                </a:rPr>
              </a:br>
              <a:endParaRPr lang="en-US" sz="1400" dirty="0" smtClean="0">
                <a:latin typeface="+mj-lt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018251" y="937928"/>
            <a:ext cx="2043987" cy="2960685"/>
            <a:chOff x="5908539" y="1310972"/>
            <a:chExt cx="2043987" cy="2960685"/>
          </a:xfrm>
        </p:grpSpPr>
        <p:pic>
          <p:nvPicPr>
            <p:cNvPr id="37" name="Picture 8" descr="fig_13.png"/>
            <p:cNvPicPr preferRelativeResize="0"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8539" y="1310972"/>
              <a:ext cx="1469896" cy="99336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grpSp>
          <p:nvGrpSpPr>
            <p:cNvPr id="38" name="Group 37"/>
            <p:cNvGrpSpPr/>
            <p:nvPr/>
          </p:nvGrpSpPr>
          <p:grpSpPr>
            <a:xfrm>
              <a:off x="6047526" y="2384406"/>
              <a:ext cx="1905000" cy="1887251"/>
              <a:chOff x="7614050" y="2378765"/>
              <a:chExt cx="1905000" cy="1887251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8553736" y="2771011"/>
                <a:ext cx="0" cy="1495005"/>
              </a:xfrm>
              <a:prstGeom prst="line">
                <a:avLst/>
              </a:prstGeom>
              <a:ln w="15875">
                <a:solidFill>
                  <a:schemeClr val="tx1">
                    <a:lumMod val="85000"/>
                    <a:lumOff val="15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7614050" y="2378765"/>
                <a:ext cx="1905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latin typeface="+mj-lt"/>
                  </a:rPr>
                  <a:t>December 2011</a:t>
                </a:r>
              </a:p>
              <a:p>
                <a:r>
                  <a:rPr lang="en-US" sz="1400" dirty="0" smtClean="0">
                    <a:latin typeface="+mj-lt"/>
                  </a:rPr>
                  <a:t>5.6 fb</a:t>
                </a:r>
                <a:r>
                  <a:rPr lang="en-US" sz="1400" baseline="30000" dirty="0" smtClean="0">
                    <a:latin typeface="+mj-lt"/>
                  </a:rPr>
                  <a:t>-1</a:t>
                </a:r>
              </a:p>
            </p:txBody>
          </p:sp>
        </p:grpSp>
      </p:grpSp>
      <p:sp>
        <p:nvSpPr>
          <p:cNvPr id="41" name="TextBox 52"/>
          <p:cNvSpPr txBox="1"/>
          <p:nvPr/>
        </p:nvSpPr>
        <p:spPr>
          <a:xfrm>
            <a:off x="4471425" y="3898531"/>
            <a:ext cx="1828800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2012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792517" y="2095831"/>
            <a:ext cx="1360670" cy="1794029"/>
            <a:chOff x="7682805" y="2660898"/>
            <a:chExt cx="1360670" cy="1794029"/>
          </a:xfrm>
        </p:grpSpPr>
        <p:grpSp>
          <p:nvGrpSpPr>
            <p:cNvPr id="43" name="Group 42"/>
            <p:cNvGrpSpPr/>
            <p:nvPr/>
          </p:nvGrpSpPr>
          <p:grpSpPr>
            <a:xfrm>
              <a:off x="7682805" y="2973785"/>
              <a:ext cx="1263005" cy="1481142"/>
              <a:chOff x="6293549" y="2974193"/>
              <a:chExt cx="1263005" cy="1481142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6370359" y="3536560"/>
                <a:ext cx="0" cy="918775"/>
              </a:xfrm>
              <a:prstGeom prst="line">
                <a:avLst/>
              </a:prstGeom>
              <a:ln w="15875">
                <a:solidFill>
                  <a:schemeClr val="tx1">
                    <a:lumMod val="85000"/>
                    <a:lumOff val="15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/>
              <p:cNvSpPr txBox="1"/>
              <p:nvPr/>
            </p:nvSpPr>
            <p:spPr>
              <a:xfrm>
                <a:off x="6293549" y="2974193"/>
                <a:ext cx="126300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latin typeface="+mj-lt"/>
                  </a:rPr>
                  <a:t>March 2012</a:t>
                </a:r>
              </a:p>
              <a:p>
                <a:r>
                  <a:rPr lang="en-US" sz="1400" dirty="0" smtClean="0">
                    <a:latin typeface="+mj-lt"/>
                  </a:rPr>
                  <a:t>4 TeV</a:t>
                </a:r>
              </a:p>
              <a:p>
                <a:endParaRPr lang="en-US" sz="1400" dirty="0">
                  <a:latin typeface="+mj-lt"/>
                </a:endParaRPr>
              </a:p>
            </p:txBody>
          </p:sp>
        </p:grpSp>
        <p:grpSp>
          <p:nvGrpSpPr>
            <p:cNvPr id="44" name="Gruppieren 7"/>
            <p:cNvGrpSpPr/>
            <p:nvPr/>
          </p:nvGrpSpPr>
          <p:grpSpPr>
            <a:xfrm>
              <a:off x="7712764" y="2660898"/>
              <a:ext cx="1330711" cy="307777"/>
              <a:chOff x="6987212" y="3492341"/>
              <a:chExt cx="1674475" cy="387285"/>
            </a:xfrm>
          </p:grpSpPr>
          <p:pic>
            <p:nvPicPr>
              <p:cNvPr id="45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00" t="22248" r="66330" b="71365"/>
              <a:stretch/>
            </p:blipFill>
            <p:spPr bwMode="auto">
              <a:xfrm>
                <a:off x="6987212" y="3504217"/>
                <a:ext cx="1558911" cy="357454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46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19" t="23081" r="72167" b="73335"/>
              <a:stretch/>
            </p:blipFill>
            <p:spPr bwMode="auto">
              <a:xfrm>
                <a:off x="8122410" y="3652009"/>
                <a:ext cx="423713" cy="2005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7" name="Textfeld 6"/>
              <p:cNvSpPr txBox="1"/>
              <p:nvPr/>
            </p:nvSpPr>
            <p:spPr>
              <a:xfrm>
                <a:off x="7640176" y="3492341"/>
                <a:ext cx="1021511" cy="387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4 TeV</a:t>
                </a:r>
              </a:p>
            </p:txBody>
          </p:sp>
        </p:grpSp>
      </p:grp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>
          <a:xfrm>
            <a:off x="8035770" y="6400800"/>
            <a:ext cx="914400" cy="320675"/>
          </a:xfrm>
        </p:spPr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4309396" y="4200939"/>
            <a:ext cx="1529969" cy="2113841"/>
            <a:chOff x="7199684" y="4200939"/>
            <a:chExt cx="1529969" cy="2113841"/>
          </a:xfrm>
        </p:grpSpPr>
        <p:grpSp>
          <p:nvGrpSpPr>
            <p:cNvPr id="61" name="Group 60"/>
            <p:cNvGrpSpPr/>
            <p:nvPr/>
          </p:nvGrpSpPr>
          <p:grpSpPr>
            <a:xfrm>
              <a:off x="7221945" y="4200939"/>
              <a:ext cx="1428336" cy="956286"/>
              <a:chOff x="7221945" y="4573983"/>
              <a:chExt cx="1428336" cy="956286"/>
            </a:xfrm>
          </p:grpSpPr>
          <p:cxnSp>
            <p:nvCxnSpPr>
              <p:cNvPr id="57" name="Straight Connector 56"/>
              <p:cNvCxnSpPr/>
              <p:nvPr/>
            </p:nvCxnSpPr>
            <p:spPr>
              <a:xfrm>
                <a:off x="8467479" y="4573983"/>
                <a:ext cx="0" cy="305518"/>
              </a:xfrm>
              <a:prstGeom prst="line">
                <a:avLst/>
              </a:prstGeom>
              <a:ln w="15875">
                <a:solidFill>
                  <a:schemeClr val="tx1">
                    <a:lumMod val="85000"/>
                    <a:lumOff val="15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/>
              <p:cNvSpPr txBox="1"/>
              <p:nvPr/>
            </p:nvSpPr>
            <p:spPr>
              <a:xfrm>
                <a:off x="7221945" y="4791605"/>
                <a:ext cx="142833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latin typeface="+mj-lt"/>
                  </a:rPr>
                  <a:t>July 4,  2012</a:t>
                </a:r>
              </a:p>
              <a:p>
                <a:r>
                  <a:rPr lang="en-US" sz="1400" dirty="0" smtClean="0">
                    <a:latin typeface="+mj-lt"/>
                  </a:rPr>
                  <a:t>Higgs Seminar </a:t>
                </a:r>
              </a:p>
              <a:p>
                <a:endParaRPr lang="en-US" sz="1400" dirty="0">
                  <a:latin typeface="+mj-lt"/>
                </a:endParaRPr>
              </a:p>
            </p:txBody>
          </p:sp>
        </p:grpSp>
        <p:pic>
          <p:nvPicPr>
            <p:cNvPr id="24579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9684" y="4965200"/>
              <a:ext cx="1529969" cy="1349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0" name="TextBox 59"/>
          <p:cNvSpPr txBox="1"/>
          <p:nvPr/>
        </p:nvSpPr>
        <p:spPr>
          <a:xfrm>
            <a:off x="6320455" y="3903507"/>
            <a:ext cx="1828800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2013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6223415" y="1434609"/>
            <a:ext cx="3396850" cy="2455252"/>
            <a:chOff x="5232511" y="4050933"/>
            <a:chExt cx="3396850" cy="2455252"/>
          </a:xfrm>
        </p:grpSpPr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511" y="4050933"/>
              <a:ext cx="3396850" cy="118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2" name="Straight Connector 71"/>
            <p:cNvCxnSpPr/>
            <p:nvPr/>
          </p:nvCxnSpPr>
          <p:spPr>
            <a:xfrm flipV="1">
              <a:off x="5654966" y="5661265"/>
              <a:ext cx="0" cy="84492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5707047" y="5277224"/>
              <a:ext cx="209859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j-lt"/>
                </a:rPr>
                <a:t>February 21, 2013</a:t>
              </a:r>
            </a:p>
            <a:p>
              <a:r>
                <a:rPr lang="en-US" sz="1400" dirty="0" smtClean="0">
                  <a:latin typeface="+mj-lt"/>
                </a:rPr>
                <a:t>Long shutdown 1</a:t>
              </a:r>
            </a:p>
            <a:p>
              <a:endParaRPr lang="en-US" sz="1400" dirty="0">
                <a:latin typeface="+mj-lt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338630" y="4208823"/>
            <a:ext cx="1794999" cy="1683155"/>
            <a:chOff x="6346340" y="1133615"/>
            <a:chExt cx="1794999" cy="1683155"/>
          </a:xfrm>
        </p:grpSpPr>
        <p:pic>
          <p:nvPicPr>
            <p:cNvPr id="2457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6340" y="1966802"/>
              <a:ext cx="1794999" cy="849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4" name="Group 63"/>
            <p:cNvGrpSpPr/>
            <p:nvPr/>
          </p:nvGrpSpPr>
          <p:grpSpPr>
            <a:xfrm>
              <a:off x="6461553" y="1133615"/>
              <a:ext cx="1613006" cy="1072586"/>
              <a:chOff x="6226612" y="1710096"/>
              <a:chExt cx="1364427" cy="1072586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 flipV="1">
                <a:off x="6226612" y="1710096"/>
                <a:ext cx="0" cy="449137"/>
              </a:xfrm>
              <a:prstGeom prst="line">
                <a:avLst/>
              </a:prstGeom>
              <a:ln w="15875">
                <a:solidFill>
                  <a:schemeClr val="tx1">
                    <a:lumMod val="85000"/>
                    <a:lumOff val="15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/>
              <p:cNvSpPr txBox="1"/>
              <p:nvPr/>
            </p:nvSpPr>
            <p:spPr>
              <a:xfrm>
                <a:off x="6328034" y="2044018"/>
                <a:ext cx="126300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latin typeface="+mj-lt"/>
                  </a:rPr>
                  <a:t>January 2013</a:t>
                </a:r>
              </a:p>
              <a:p>
                <a:r>
                  <a:rPr lang="en-US" sz="1400" dirty="0" smtClean="0">
                    <a:latin typeface="+mj-lt"/>
                  </a:rPr>
                  <a:t>Protons &amp; Lead</a:t>
                </a:r>
              </a:p>
              <a:p>
                <a:endParaRPr lang="en-US" sz="1400" dirty="0"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602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LHC Injector Chain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5" y="932675"/>
            <a:ext cx="9144000" cy="61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7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Cryogenics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692" y="4965700"/>
            <a:ext cx="243840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05" y="985838"/>
            <a:ext cx="3800475" cy="399097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964817" y="5180013"/>
            <a:ext cx="12588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GB" sz="1200" dirty="0">
                <a:latin typeface="Times New Roman" pitchFamily="18" charset="0"/>
              </a:rPr>
              <a:t>(distribution line)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914017" y="5414963"/>
            <a:ext cx="1504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GB" sz="1200" dirty="0">
                <a:latin typeface="Times New Roman" pitchFamily="18" charset="0"/>
              </a:rPr>
              <a:t>(interconnection box)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762555" y="2507280"/>
            <a:ext cx="272668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sz="1600" b="1" dirty="0" smtClean="0">
                <a:latin typeface="Helvetica" pitchFamily="64" charset="0"/>
                <a:cs typeface="Helvetica" pitchFamily="64" charset="0"/>
              </a:rPr>
              <a:t>24 </a:t>
            </a:r>
            <a:r>
              <a:rPr lang="fr-FR" sz="1600" b="1" dirty="0">
                <a:latin typeface="Helvetica" pitchFamily="64" charset="0"/>
                <a:cs typeface="Helvetica" pitchFamily="64" charset="0"/>
              </a:rPr>
              <a:t>km &amp; 20 kW @ 1.8 K</a:t>
            </a:r>
          </a:p>
          <a:p>
            <a:pPr algn="ctr">
              <a:spcBef>
                <a:spcPct val="50000"/>
              </a:spcBef>
            </a:pPr>
            <a:r>
              <a:rPr lang="fr-FR" sz="1600" b="1" dirty="0">
                <a:latin typeface="Helvetica" pitchFamily="64" charset="0"/>
                <a:cs typeface="Helvetica" pitchFamily="64" charset="0"/>
              </a:rPr>
              <a:t>36’000 t @ 1.9K</a:t>
            </a:r>
          </a:p>
          <a:p>
            <a:pPr algn="ctr">
              <a:spcBef>
                <a:spcPct val="50000"/>
              </a:spcBef>
            </a:pPr>
            <a:r>
              <a:rPr lang="fr-FR" sz="1600" b="1" u="sng" dirty="0">
                <a:latin typeface="Helvetica" pitchFamily="64" charset="0"/>
                <a:cs typeface="Helvetica" pitchFamily="64" charset="0"/>
              </a:rPr>
              <a:t>130 t He </a:t>
            </a:r>
            <a:r>
              <a:rPr lang="fr-FR" sz="1600" b="1" u="sng" dirty="0" err="1">
                <a:latin typeface="Helvetica" pitchFamily="64" charset="0"/>
                <a:cs typeface="Helvetica" pitchFamily="64" charset="0"/>
              </a:rPr>
              <a:t>inventory</a:t>
            </a:r>
            <a:endParaRPr lang="fr-FR" sz="1600" b="1" u="sng" dirty="0">
              <a:latin typeface="Helvetica" pitchFamily="64" charset="0"/>
              <a:cs typeface="Helvetica" pitchFamily="64" charset="0"/>
            </a:endParaRP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431236" y="855865"/>
            <a:ext cx="4301483" cy="143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3363" indent="-2333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404813" indent="-1714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115000"/>
              </a:lnSpc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latin typeface="Helvetica" pitchFamily="64" charset="0"/>
                <a:cs typeface="Helvetica" pitchFamily="64" charset="0"/>
              </a:rPr>
              <a:t>Most of the LHC magnets are cooled with superfluid He at 1.9K.</a:t>
            </a:r>
            <a:endParaRPr lang="en-US" sz="2000" dirty="0">
              <a:latin typeface="Helvetica" pitchFamily="64" charset="0"/>
              <a:cs typeface="Helvetica" pitchFamily="64" charset="0"/>
            </a:endParaRPr>
          </a:p>
          <a:p>
            <a:pPr lvl="1" eaLnBrk="1" hangingPunct="1">
              <a:lnSpc>
                <a:spcPct val="115000"/>
              </a:lnSpc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i="1" dirty="0">
                <a:solidFill>
                  <a:srgbClr val="0000FF"/>
                </a:solidFill>
                <a:latin typeface="Helvetica" pitchFamily="64" charset="0"/>
                <a:cs typeface="Helvetica" pitchFamily="64" charset="0"/>
              </a:rPr>
              <a:t>Very low </a:t>
            </a:r>
            <a:r>
              <a:rPr lang="en-US" i="1" dirty="0" smtClean="0">
                <a:solidFill>
                  <a:srgbClr val="0000FF"/>
                </a:solidFill>
                <a:latin typeface="Helvetica" pitchFamily="64" charset="0"/>
                <a:cs typeface="Helvetica" pitchFamily="64" charset="0"/>
              </a:rPr>
              <a:t>viscosity.</a:t>
            </a:r>
            <a:endParaRPr lang="en-US" i="1" dirty="0">
              <a:solidFill>
                <a:srgbClr val="0000FF"/>
              </a:solidFill>
              <a:latin typeface="Helvetica" pitchFamily="64" charset="0"/>
              <a:cs typeface="Helvetica" pitchFamily="64" charset="0"/>
            </a:endParaRPr>
          </a:p>
          <a:p>
            <a:pPr lvl="1" eaLnBrk="1" hangingPunct="1">
              <a:lnSpc>
                <a:spcPct val="115000"/>
              </a:lnSpc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i="1" dirty="0">
                <a:solidFill>
                  <a:srgbClr val="0000FF"/>
                </a:solidFill>
                <a:latin typeface="Helvetica" pitchFamily="64" charset="0"/>
                <a:cs typeface="Helvetica" pitchFamily="64" charset="0"/>
              </a:rPr>
              <a:t>Very high thermal </a:t>
            </a:r>
            <a:r>
              <a:rPr lang="en-US" i="1" dirty="0" smtClean="0">
                <a:solidFill>
                  <a:srgbClr val="0000FF"/>
                </a:solidFill>
                <a:latin typeface="Helvetica" pitchFamily="64" charset="0"/>
                <a:cs typeface="Helvetica" pitchFamily="64" charset="0"/>
              </a:rPr>
              <a:t>conductivity.</a:t>
            </a:r>
            <a:endParaRPr lang="en-US" i="1" dirty="0">
              <a:solidFill>
                <a:srgbClr val="0000FF"/>
              </a:solidFill>
              <a:latin typeface="Helvetica" pitchFamily="64" charset="0"/>
              <a:cs typeface="Helvetica" pitchFamily="64" charset="0"/>
            </a:endParaRPr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501070" y="2353660"/>
            <a:ext cx="4301483" cy="143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3363" indent="-2333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404813" indent="-1714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115000"/>
              </a:lnSpc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latin typeface="Helvetica" pitchFamily="64" charset="0"/>
                <a:cs typeface="Helvetica" pitchFamily="64" charset="0"/>
              </a:rPr>
              <a:t>In 2012 the availability of the cryogenics reached ~95%!</a:t>
            </a:r>
          </a:p>
          <a:p>
            <a:pPr marL="360363" lvl="1" indent="-180975" eaLnBrk="1" hangingPunct="1">
              <a:lnSpc>
                <a:spcPct val="115000"/>
              </a:lnSpc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dirty="0" smtClean="0">
                <a:solidFill>
                  <a:srgbClr val="0000FF"/>
                </a:solidFill>
                <a:latin typeface="Helvetica" pitchFamily="64" charset="0"/>
                <a:cs typeface="Helvetica" pitchFamily="64" charset="0"/>
              </a:rPr>
              <a:t>Availability ~97% if external failures are excluded !!</a:t>
            </a:r>
            <a:endParaRPr lang="en-US" dirty="0">
              <a:solidFill>
                <a:srgbClr val="0000FF"/>
              </a:solidFill>
              <a:latin typeface="Helvetica" pitchFamily="64" charset="0"/>
              <a:cs typeface="Helvetica" pitchFamily="64" charset="0"/>
            </a:endParaRPr>
          </a:p>
        </p:txBody>
      </p:sp>
      <p:pic>
        <p:nvPicPr>
          <p:cNvPr id="13" name="Picture 5" descr="coolingsche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9" b="5212"/>
          <a:stretch>
            <a:fillRect/>
          </a:stretch>
        </p:blipFill>
        <p:spPr bwMode="auto">
          <a:xfrm>
            <a:off x="923525" y="3792970"/>
            <a:ext cx="3728414" cy="26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94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</a:p>
        </p:txBody>
      </p:sp>
      <p:sp>
        <p:nvSpPr>
          <p:cNvPr id="1024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579BE2F-DB50-40EC-BFFE-E0B3089C6DEC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6" name="TextBox 5"/>
          <p:cNvSpPr txBox="1"/>
          <p:nvPr/>
        </p:nvSpPr>
        <p:spPr>
          <a:xfrm>
            <a:off x="921170" y="1086295"/>
            <a:ext cx="7581900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42000"/>
                  </a:srgbClr>
                </a:solidFill>
                <a:latin typeface="+mn-lt"/>
              </a:rPr>
              <a:t>Introduction</a:t>
            </a:r>
            <a:r>
              <a:rPr lang="en-US" sz="2800" b="1" dirty="0" smtClean="0">
                <a:solidFill>
                  <a:srgbClr val="0000FF">
                    <a:alpha val="38000"/>
                  </a:srgbClr>
                </a:solidFill>
                <a:latin typeface="+mn-lt"/>
              </a:rPr>
              <a:t> 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+mn-lt"/>
              </a:rPr>
              <a:t>LHC magnets and early commissioning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9000"/>
                  </a:srgbClr>
                </a:solidFill>
                <a:latin typeface="+mn-lt"/>
              </a:rPr>
              <a:t>LHC performance 2010-2012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>
                <a:solidFill>
                  <a:srgbClr val="0000FF">
                    <a:alpha val="49000"/>
                  </a:srgbClr>
                </a:solidFill>
                <a:latin typeface="+mj-lt"/>
              </a:rPr>
              <a:t>Mastering the </a:t>
            </a:r>
            <a:r>
              <a:rPr lang="en-US" sz="2800" b="1" dirty="0" smtClean="0">
                <a:solidFill>
                  <a:srgbClr val="0000FF">
                    <a:alpha val="49000"/>
                  </a:srgbClr>
                </a:solidFill>
                <a:latin typeface="+mj-lt"/>
              </a:rPr>
              <a:t>challenges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9000"/>
                  </a:srgbClr>
                </a:solidFill>
                <a:latin typeface="+mn-lt"/>
              </a:rPr>
              <a:t>Towards top energy</a:t>
            </a:r>
          </a:p>
        </p:txBody>
      </p:sp>
    </p:spTree>
    <p:extLst>
      <p:ext uri="{BB962C8B-B14F-4D97-AF65-F5344CB8AC3E}">
        <p14:creationId xmlns:p14="http://schemas.microsoft.com/office/powerpoint/2010/main" val="339829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‘Bold </a:t>
            </a:r>
            <a:r>
              <a:rPr lang="en-US" dirty="0"/>
              <a:t>b</a:t>
            </a:r>
            <a:r>
              <a:rPr lang="en-US" dirty="0" smtClean="0"/>
              <a:t>eginning’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2665" y="971080"/>
            <a:ext cx="5031055" cy="34901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800" kern="0" dirty="0" smtClean="0">
                <a:latin typeface="+mn-lt"/>
              </a:rPr>
              <a:t>Challenges &amp; choices:</a:t>
            </a:r>
          </a:p>
          <a:p>
            <a:pPr marL="365125" indent="-365125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400" kern="0" dirty="0" smtClean="0">
                <a:latin typeface="+mn-lt"/>
              </a:rPr>
              <a:t>High magnetic fields,</a:t>
            </a:r>
          </a:p>
          <a:p>
            <a:pPr marL="365125" indent="-365125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400" kern="0" dirty="0" smtClean="0">
                <a:latin typeface="+mn-lt"/>
              </a:rPr>
              <a:t>2 in 1 design,</a:t>
            </a:r>
          </a:p>
          <a:p>
            <a:pPr marL="365125" indent="-365125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400" kern="0" dirty="0" smtClean="0">
                <a:latin typeface="+mn-lt"/>
              </a:rPr>
              <a:t>Superfluid Helium,</a:t>
            </a:r>
          </a:p>
          <a:p>
            <a:pPr marL="365125" indent="-365125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400" kern="0" dirty="0" smtClean="0">
                <a:latin typeface="+mn-lt"/>
              </a:rPr>
              <a:t>Luminosity ~1×10</a:t>
            </a:r>
            <a:r>
              <a:rPr lang="en-US" sz="2400" kern="0" baseline="30000" dirty="0" smtClean="0">
                <a:latin typeface="+mn-lt"/>
              </a:rPr>
              <a:t>33</a:t>
            </a:r>
            <a:r>
              <a:rPr lang="en-US" sz="2400" kern="0" dirty="0" smtClean="0">
                <a:latin typeface="+mn-lt"/>
              </a:rPr>
              <a:t> cm</a:t>
            </a:r>
            <a:r>
              <a:rPr lang="en-US" sz="2400" kern="0" baseline="30000" dirty="0" smtClean="0">
                <a:latin typeface="+mn-lt"/>
              </a:rPr>
              <a:t>-2</a:t>
            </a:r>
            <a:r>
              <a:rPr lang="en-US" sz="2400" kern="0" dirty="0" smtClean="0">
                <a:latin typeface="+mn-lt"/>
              </a:rPr>
              <a:t>s</a:t>
            </a:r>
            <a:r>
              <a:rPr lang="en-US" sz="2400" kern="0" baseline="30000" dirty="0" smtClean="0">
                <a:latin typeface="+mn-lt"/>
              </a:rPr>
              <a:t>-1</a:t>
            </a:r>
          </a:p>
          <a:p>
            <a:pPr marL="717550" lvl="1" indent="-26035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sz="2000" i="1" kern="0" dirty="0" smtClean="0">
                <a:solidFill>
                  <a:srgbClr val="0000FF"/>
                </a:solidFill>
                <a:latin typeface="+mn-lt"/>
              </a:rPr>
              <a:t>Limit to 4 events / bunch crossing !</a:t>
            </a:r>
          </a:p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endParaRPr lang="en-GB" sz="2800" kern="0" dirty="0" smtClean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475" y="4120290"/>
            <a:ext cx="5836087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400" kern="0" dirty="0" smtClean="0">
                <a:latin typeface="+mn-lt"/>
              </a:rPr>
              <a:t>Parameters remained rather stable over time, except for luminosity:</a:t>
            </a:r>
            <a:endParaRPr lang="en-GB" sz="2400" kern="0" dirty="0" smtClean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475" y="5042010"/>
            <a:ext cx="7242688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365125" indent="-365125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400" kern="0" dirty="0" smtClean="0">
                <a:latin typeface="+mn-lt"/>
              </a:rPr>
              <a:t>Pushed to</a:t>
            </a:r>
            <a:r>
              <a:rPr lang="en-US" sz="2400" kern="0" dirty="0">
                <a:solidFill>
                  <a:srgbClr val="000000"/>
                </a:solidFill>
                <a:latin typeface="Arial"/>
              </a:rPr>
              <a:t> ~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</a:rPr>
              <a:t>1×10</a:t>
            </a:r>
            <a:r>
              <a:rPr lang="en-US" sz="2400" kern="0" baseline="30000" dirty="0" smtClean="0">
                <a:solidFill>
                  <a:srgbClr val="000000"/>
                </a:solidFill>
                <a:latin typeface="Arial"/>
              </a:rPr>
              <a:t>34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</a:rPr>
              <a:t> cm</a:t>
            </a:r>
            <a:r>
              <a:rPr lang="en-US" sz="2400" kern="0" baseline="30000" dirty="0" smtClean="0">
                <a:solidFill>
                  <a:srgbClr val="000000"/>
                </a:solidFill>
                <a:latin typeface="Arial"/>
              </a:rPr>
              <a:t>-2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</a:rPr>
              <a:t>s</a:t>
            </a:r>
            <a:r>
              <a:rPr lang="en-US" sz="2400" kern="0" baseline="30000" dirty="0" smtClean="0">
                <a:solidFill>
                  <a:srgbClr val="000000"/>
                </a:solidFill>
                <a:latin typeface="Arial"/>
              </a:rPr>
              <a:t>-1 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</a:rPr>
              <a:t>to compete with SSC.</a:t>
            </a:r>
            <a:r>
              <a:rPr lang="en-US" sz="2400" kern="0" dirty="0" smtClean="0">
                <a:latin typeface="+mn-lt"/>
              </a:rPr>
              <a:t> </a:t>
            </a:r>
            <a:endParaRPr lang="en-GB" sz="2400" kern="0" dirty="0" smtClean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319" y="779055"/>
            <a:ext cx="2960091" cy="4111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491" y="779055"/>
            <a:ext cx="2108189" cy="265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2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Tunnel-open-interc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570" y="2084825"/>
            <a:ext cx="7211584" cy="480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Beautiful technology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24.05.2013</a:t>
            </a:r>
            <a:endParaRPr lang="en-US"/>
          </a:p>
        </p:txBody>
      </p:sp>
      <p:sp>
        <p:nvSpPr>
          <p:cNvPr id="1331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207BCD2C-3720-4851-9C36-69B5E836A598}" type="slidenum">
              <a:rPr lang="en-US" smtClean="0">
                <a:latin typeface="Arial" pitchFamily="34" charset="0"/>
              </a:rPr>
              <a:pPr/>
              <a:t>8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" y="2084824"/>
            <a:ext cx="6354297" cy="47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24260" y="817460"/>
            <a:ext cx="8642930" cy="124649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225425" indent="-225425">
              <a:spcBef>
                <a:spcPts val="9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tabLst>
                <a:tab pos="225425" algn="l"/>
              </a:tabLst>
              <a:defRPr/>
            </a:pPr>
            <a:r>
              <a:rPr lang="fr-CH" sz="2000" b="1" dirty="0">
                <a:solidFill>
                  <a:srgbClr val="FF6600"/>
                </a:solidFill>
                <a:latin typeface="+mn-lt"/>
              </a:rPr>
              <a:t>1232</a:t>
            </a:r>
            <a:r>
              <a:rPr lang="fr-CH" sz="2000" dirty="0">
                <a:latin typeface="+mn-lt"/>
              </a:rPr>
              <a:t> </a:t>
            </a:r>
            <a:r>
              <a:rPr lang="fr-CH" sz="2000" dirty="0" err="1" smtClean="0">
                <a:latin typeface="+mn-lt"/>
              </a:rPr>
              <a:t>NbTi</a:t>
            </a:r>
            <a:r>
              <a:rPr lang="fr-CH" sz="2000" dirty="0" smtClean="0">
                <a:latin typeface="+mn-lt"/>
              </a:rPr>
              <a:t> </a:t>
            </a:r>
            <a:r>
              <a:rPr lang="fr-CH" sz="2000" dirty="0" err="1" smtClean="0">
                <a:latin typeface="+mn-lt"/>
              </a:rPr>
              <a:t>superconducting</a:t>
            </a:r>
            <a:r>
              <a:rPr lang="fr-CH" sz="2000" dirty="0" smtClean="0">
                <a:latin typeface="+mn-lt"/>
              </a:rPr>
              <a:t> </a:t>
            </a:r>
            <a:r>
              <a:rPr lang="fr-CH" sz="2000" dirty="0" err="1" smtClean="0">
                <a:latin typeface="+mn-lt"/>
              </a:rPr>
              <a:t>dipole</a:t>
            </a:r>
            <a:r>
              <a:rPr lang="fr-CH" sz="2000" dirty="0" smtClean="0">
                <a:latin typeface="+mn-lt"/>
              </a:rPr>
              <a:t> </a:t>
            </a:r>
            <a:r>
              <a:rPr lang="fr-CH" sz="2000" dirty="0" err="1" smtClean="0">
                <a:latin typeface="+mn-lt"/>
              </a:rPr>
              <a:t>magnets</a:t>
            </a:r>
            <a:r>
              <a:rPr lang="fr-CH" sz="2000" dirty="0">
                <a:latin typeface="+mn-lt"/>
              </a:rPr>
              <a:t> </a:t>
            </a:r>
            <a:r>
              <a:rPr lang="fr-CH" sz="2000" dirty="0" smtClean="0">
                <a:latin typeface="+mn-lt"/>
              </a:rPr>
              <a:t>– </a:t>
            </a:r>
            <a:r>
              <a:rPr lang="fr-CH" sz="2000" dirty="0" err="1" smtClean="0">
                <a:latin typeface="+mn-lt"/>
              </a:rPr>
              <a:t>each</a:t>
            </a:r>
            <a:r>
              <a:rPr lang="fr-CH" sz="2000" dirty="0" smtClean="0">
                <a:latin typeface="+mn-lt"/>
              </a:rPr>
              <a:t> 15 m long </a:t>
            </a:r>
          </a:p>
          <a:p>
            <a:pPr marL="225425" indent="-225425">
              <a:spcBef>
                <a:spcPts val="9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tabLst>
                <a:tab pos="225425" algn="l"/>
              </a:tabLst>
              <a:defRPr/>
            </a:pPr>
            <a:r>
              <a:rPr lang="fr-CH" sz="2000" dirty="0" err="1" smtClean="0">
                <a:solidFill>
                  <a:srgbClr val="000000"/>
                </a:solidFill>
                <a:latin typeface="Arial"/>
              </a:rPr>
              <a:t>Magnetic</a:t>
            </a:r>
            <a:r>
              <a:rPr lang="fr-CH" sz="20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r-CH" sz="2000" dirty="0" err="1">
                <a:solidFill>
                  <a:srgbClr val="000000"/>
                </a:solidFill>
                <a:latin typeface="Arial"/>
              </a:rPr>
              <a:t>field</a:t>
            </a:r>
            <a:r>
              <a:rPr lang="fr-CH" sz="2000" dirty="0">
                <a:solidFill>
                  <a:srgbClr val="000000"/>
                </a:solidFill>
                <a:latin typeface="Arial"/>
              </a:rPr>
              <a:t> </a:t>
            </a:r>
            <a:r>
              <a:rPr lang="fr-CH" sz="2000" dirty="0" smtClean="0">
                <a:solidFill>
                  <a:srgbClr val="000000"/>
                </a:solidFill>
                <a:latin typeface="Arial"/>
              </a:rPr>
              <a:t>of 8.3 </a:t>
            </a:r>
            <a:r>
              <a:rPr lang="fr-CH" sz="2000" dirty="0">
                <a:solidFill>
                  <a:srgbClr val="000000"/>
                </a:solidFill>
                <a:latin typeface="Arial"/>
              </a:rPr>
              <a:t>T </a:t>
            </a:r>
            <a:r>
              <a:rPr lang="fr-CH" sz="2000" dirty="0" smtClean="0">
                <a:solidFill>
                  <a:srgbClr val="000000"/>
                </a:solidFill>
                <a:latin typeface="Arial"/>
              </a:rPr>
              <a:t>(</a:t>
            </a:r>
            <a:r>
              <a:rPr lang="fr-CH" sz="2000" dirty="0" err="1" smtClean="0">
                <a:solidFill>
                  <a:srgbClr val="000000"/>
                </a:solidFill>
                <a:latin typeface="Arial"/>
              </a:rPr>
              <a:t>current</a:t>
            </a:r>
            <a:r>
              <a:rPr lang="fr-CH" sz="2000" dirty="0" smtClean="0">
                <a:solidFill>
                  <a:srgbClr val="000000"/>
                </a:solidFill>
                <a:latin typeface="Arial"/>
              </a:rPr>
              <a:t> of 11.8 </a:t>
            </a:r>
            <a:r>
              <a:rPr lang="fr-CH" sz="2000" dirty="0">
                <a:solidFill>
                  <a:srgbClr val="000000"/>
                </a:solidFill>
                <a:latin typeface="Arial"/>
              </a:rPr>
              <a:t>kA) @ 1.9 K (super-</a:t>
            </a:r>
            <a:r>
              <a:rPr lang="fr-CH" sz="2000" dirty="0" err="1">
                <a:solidFill>
                  <a:srgbClr val="000000"/>
                </a:solidFill>
                <a:latin typeface="Arial"/>
              </a:rPr>
              <a:t>fluid</a:t>
            </a:r>
            <a:r>
              <a:rPr lang="fr-CH" sz="2000" dirty="0">
                <a:solidFill>
                  <a:srgbClr val="000000"/>
                </a:solidFill>
                <a:latin typeface="Arial"/>
              </a:rPr>
              <a:t> </a:t>
            </a:r>
            <a:r>
              <a:rPr lang="fr-CH" sz="2000" dirty="0" err="1">
                <a:solidFill>
                  <a:srgbClr val="000000"/>
                </a:solidFill>
                <a:latin typeface="Arial"/>
              </a:rPr>
              <a:t>Helium</a:t>
            </a:r>
            <a:r>
              <a:rPr lang="fr-CH" sz="2000" dirty="0" smtClean="0">
                <a:solidFill>
                  <a:srgbClr val="000000"/>
                </a:solidFill>
                <a:latin typeface="Arial"/>
              </a:rPr>
              <a:t>).</a:t>
            </a:r>
          </a:p>
          <a:p>
            <a:pPr marL="800100" lvl="1" indent="-342900">
              <a:spcBef>
                <a:spcPts val="9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  <a:tabLst>
                <a:tab pos="225425" algn="l"/>
              </a:tabLst>
              <a:defRPr/>
            </a:pPr>
            <a:r>
              <a:rPr lang="fr-CH" sz="2000" i="1" dirty="0" smtClean="0">
                <a:solidFill>
                  <a:srgbClr val="0000FF"/>
                </a:solidFill>
                <a:latin typeface="Arial"/>
              </a:rPr>
              <a:t>But </a:t>
            </a:r>
            <a:r>
              <a:rPr lang="fr-CH" sz="2000" i="1" dirty="0" err="1" smtClean="0">
                <a:solidFill>
                  <a:srgbClr val="0000FF"/>
                </a:solidFill>
                <a:latin typeface="Arial"/>
              </a:rPr>
              <a:t>they</a:t>
            </a:r>
            <a:r>
              <a:rPr lang="fr-CH" sz="2000" i="1" dirty="0" smtClean="0">
                <a:solidFill>
                  <a:srgbClr val="0000FF"/>
                </a:solidFill>
                <a:latin typeface="Arial"/>
              </a:rPr>
              <a:t> do not </a:t>
            </a:r>
            <a:r>
              <a:rPr lang="fr-CH" sz="2000" i="1" dirty="0" err="1" smtClean="0">
                <a:solidFill>
                  <a:srgbClr val="0000FF"/>
                </a:solidFill>
                <a:latin typeface="Arial"/>
              </a:rPr>
              <a:t>like</a:t>
            </a:r>
            <a:r>
              <a:rPr lang="fr-CH" sz="2000" i="1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fr-CH" sz="2000" i="1" dirty="0" err="1" smtClean="0">
                <a:solidFill>
                  <a:srgbClr val="0000FF"/>
                </a:solidFill>
                <a:latin typeface="Arial"/>
              </a:rPr>
              <a:t>beam</a:t>
            </a:r>
            <a:r>
              <a:rPr lang="fr-CH" sz="2000" i="1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fr-CH" sz="2000" i="1" dirty="0" err="1" smtClean="0">
                <a:solidFill>
                  <a:srgbClr val="0000FF"/>
                </a:solidFill>
                <a:latin typeface="Arial"/>
              </a:rPr>
              <a:t>loss</a:t>
            </a:r>
            <a:r>
              <a:rPr lang="fr-CH" sz="2000" i="1" dirty="0" smtClean="0">
                <a:solidFill>
                  <a:srgbClr val="0000FF"/>
                </a:solidFill>
                <a:latin typeface="Arial"/>
              </a:rPr>
              <a:t> – </a:t>
            </a:r>
            <a:r>
              <a:rPr lang="fr-CH" sz="2000" i="1" dirty="0" err="1" smtClean="0">
                <a:solidFill>
                  <a:srgbClr val="0000FF"/>
                </a:solidFill>
                <a:latin typeface="Arial"/>
              </a:rPr>
              <a:t>quench</a:t>
            </a:r>
            <a:r>
              <a:rPr lang="fr-CH" sz="2000" i="1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fr-CH" sz="2000" i="1" dirty="0" err="1" smtClean="0">
                <a:solidFill>
                  <a:srgbClr val="0000FF"/>
                </a:solidFill>
                <a:latin typeface="Arial"/>
              </a:rPr>
              <a:t>with</a:t>
            </a:r>
            <a:r>
              <a:rPr lang="fr-CH" sz="2000" i="1" dirty="0" smtClean="0">
                <a:solidFill>
                  <a:srgbClr val="0000FF"/>
                </a:solidFill>
                <a:latin typeface="Arial"/>
              </a:rPr>
              <a:t> few </a:t>
            </a:r>
            <a:r>
              <a:rPr lang="fr-CH" sz="2000" i="1" dirty="0" err="1" smtClean="0">
                <a:solidFill>
                  <a:srgbClr val="0000FF"/>
                </a:solidFill>
                <a:latin typeface="Arial"/>
              </a:rPr>
              <a:t>mJ</a:t>
            </a:r>
            <a:r>
              <a:rPr lang="fr-CH" sz="2000" i="1" dirty="0" smtClean="0">
                <a:solidFill>
                  <a:srgbClr val="0000FF"/>
                </a:solidFill>
                <a:latin typeface="Arial"/>
              </a:rPr>
              <a:t>/cm</a:t>
            </a:r>
            <a:r>
              <a:rPr lang="fr-CH" sz="2000" i="1" baseline="30000" dirty="0" smtClean="0">
                <a:solidFill>
                  <a:srgbClr val="0000FF"/>
                </a:solidFill>
                <a:latin typeface="Arial"/>
              </a:rPr>
              <a:t>3</a:t>
            </a:r>
            <a:r>
              <a:rPr lang="fr-CH" sz="2000" i="1" dirty="0" smtClean="0">
                <a:solidFill>
                  <a:srgbClr val="0000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564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10275-3A49-46CA-A6EE-68DB2BA8049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0" y="817460"/>
            <a:ext cx="347450" cy="460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356600"/>
            <a:ext cx="2286000" cy="3909416"/>
            <a:chOff x="0" y="356600"/>
            <a:chExt cx="2286000" cy="3909416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81000" y="3124200"/>
              <a:ext cx="0" cy="1141816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 descr="Screen shot 2011-11-09 at 8.21.14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92921"/>
              <a:ext cx="2286000" cy="215347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82840" y="356600"/>
              <a:ext cx="1524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 smtClean="0">
                  <a:solidFill>
                    <a:prstClr val="black"/>
                  </a:solidFill>
                  <a:latin typeface="Calibri"/>
                </a:rPr>
                <a:t>1984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 smtClean="0">
                  <a:solidFill>
                    <a:prstClr val="black"/>
                  </a:solidFill>
                  <a:latin typeface="Calibri"/>
                </a:rPr>
                <a:t>ECFA-CERN workshop</a:t>
              </a:r>
              <a:endParaRPr lang="en-US" sz="1000" dirty="0" smtClean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644400" y="79412"/>
            <a:ext cx="1650117" cy="4187788"/>
            <a:chOff x="3922087" y="914400"/>
            <a:chExt cx="1650117" cy="4187788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4882212" y="2504315"/>
              <a:ext cx="0" cy="2597873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037302" y="1998093"/>
              <a:ext cx="137097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latin typeface="Calibri" pitchFamily="34" charset="0"/>
                </a:rPr>
                <a:t>November  2009</a:t>
              </a:r>
            </a:p>
            <a:p>
              <a:r>
                <a:rPr lang="en-US" sz="1100" b="1" dirty="0" smtClean="0">
                  <a:solidFill>
                    <a:srgbClr val="008E40"/>
                  </a:solidFill>
                  <a:latin typeface="Calibri" pitchFamily="34" charset="0"/>
                </a:rPr>
                <a:t>Start of Run 1</a:t>
              </a:r>
              <a:endParaRPr lang="en-US" sz="1100" b="1" dirty="0">
                <a:solidFill>
                  <a:srgbClr val="008E40"/>
                </a:solidFill>
                <a:latin typeface="Calibri" pitchFamily="34" charset="0"/>
              </a:endParaRPr>
            </a:p>
          </p:txBody>
        </p:sp>
        <p:pic>
          <p:nvPicPr>
            <p:cNvPr id="13" name="Picture 2" descr="http://mediaarchive.cern.ch/MediaArchive/Photo/Public/2009/0911187/0911187_94/0911187_94-A4-at-144-dpi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2087" y="914400"/>
              <a:ext cx="1650117" cy="1098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13"/>
          <p:cNvSpPr/>
          <p:nvPr/>
        </p:nvSpPr>
        <p:spPr>
          <a:xfrm>
            <a:off x="0" y="4261642"/>
            <a:ext cx="9144000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236" y="4267200"/>
            <a:ext cx="524164" cy="304800"/>
            <a:chOff x="9236" y="4267200"/>
            <a:chExt cx="524164" cy="304800"/>
          </a:xfrm>
        </p:grpSpPr>
        <p:sp>
          <p:nvSpPr>
            <p:cNvPr id="16" name="TextBox 15"/>
            <p:cNvSpPr txBox="1"/>
            <p:nvPr/>
          </p:nvSpPr>
          <p:spPr>
            <a:xfrm>
              <a:off x="9236" y="4267200"/>
              <a:ext cx="5241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1984</a:t>
              </a:r>
              <a:endParaRPr lang="en-US" sz="1200" dirty="0">
                <a:solidFill>
                  <a:prstClr val="white">
                    <a:lumMod val="85000"/>
                  </a:prstClr>
                </a:solidFill>
                <a:latin typeface="Calibri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5334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7542605" y="4572000"/>
            <a:ext cx="1676400" cy="1887538"/>
            <a:chOff x="7542605" y="4572000"/>
            <a:chExt cx="1676400" cy="1887538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8153400" y="4572000"/>
              <a:ext cx="1957" cy="1524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542605" y="4787759"/>
              <a:ext cx="167640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 smtClean="0">
                  <a:solidFill>
                    <a:srgbClr val="FF0000"/>
                  </a:solidFill>
                  <a:latin typeface="Calibri"/>
                </a:rPr>
                <a:t>September 2008</a:t>
              </a:r>
              <a:r>
                <a:rPr lang="en-US" sz="1100" dirty="0" smtClean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1200" dirty="0" smtClean="0">
                  <a:solidFill>
                    <a:srgbClr val="FF0000"/>
                  </a:solidFill>
                  <a:latin typeface="Calibri"/>
                </a:rPr>
                <a:t/>
              </a:r>
              <a:br>
                <a:rPr lang="en-US" sz="1200" dirty="0" smtClean="0">
                  <a:solidFill>
                    <a:srgbClr val="FF0000"/>
                  </a:solidFill>
                  <a:latin typeface="Calibri"/>
                </a:rPr>
              </a:br>
              <a:endParaRPr lang="en-US" sz="1200" dirty="0">
                <a:solidFill>
                  <a:srgbClr val="FF0000"/>
                </a:solidFill>
                <a:latin typeface="Calibri"/>
              </a:endParaRPr>
            </a:p>
          </p:txBody>
        </p:sp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5029200"/>
              <a:ext cx="1070713" cy="143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533400" y="4267200"/>
            <a:ext cx="524164" cy="304800"/>
            <a:chOff x="9236" y="4267200"/>
            <a:chExt cx="524164" cy="304800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334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9236" y="4267200"/>
              <a:ext cx="4919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200" dirty="0">
                <a:solidFill>
                  <a:prstClr val="white">
                    <a:lumMod val="8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066800" y="4267200"/>
            <a:ext cx="381000" cy="304800"/>
            <a:chOff x="1066800" y="4267200"/>
            <a:chExt cx="381000" cy="304800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90</a:t>
              </a:r>
              <a:endParaRPr lang="en-US" sz="1200" dirty="0">
                <a:solidFill>
                  <a:prstClr val="white">
                    <a:lumMod val="8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447800" y="4267200"/>
            <a:ext cx="381000" cy="304800"/>
            <a:chOff x="1066800" y="4267200"/>
            <a:chExt cx="381000" cy="30480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91</a:t>
              </a:r>
              <a:endParaRPr lang="en-US" sz="1200" dirty="0">
                <a:solidFill>
                  <a:prstClr val="white">
                    <a:lumMod val="8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733800" y="4267200"/>
            <a:ext cx="381000" cy="304800"/>
            <a:chOff x="1066800" y="4267200"/>
            <a:chExt cx="381000" cy="304800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97</a:t>
              </a:r>
              <a:endParaRPr lang="en-US" sz="1200" dirty="0">
                <a:solidFill>
                  <a:prstClr val="white">
                    <a:lumMod val="8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971800" y="4267200"/>
            <a:ext cx="381000" cy="304800"/>
            <a:chOff x="1066800" y="4267200"/>
            <a:chExt cx="381000" cy="304800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95</a:t>
              </a:r>
              <a:endParaRPr lang="en-US" sz="1200" dirty="0">
                <a:solidFill>
                  <a:prstClr val="white">
                    <a:lumMod val="8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352800" y="4267200"/>
            <a:ext cx="381000" cy="304800"/>
            <a:chOff x="1066800" y="4267200"/>
            <a:chExt cx="381000" cy="304800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96</a:t>
              </a:r>
              <a:endParaRPr lang="en-US" sz="1200" dirty="0">
                <a:solidFill>
                  <a:prstClr val="white">
                    <a:lumMod val="8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590800" y="4267200"/>
            <a:ext cx="381000" cy="304800"/>
            <a:chOff x="1066800" y="4267200"/>
            <a:chExt cx="381000" cy="304800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94</a:t>
              </a:r>
              <a:endParaRPr lang="en-US" sz="1200" dirty="0">
                <a:solidFill>
                  <a:prstClr val="white">
                    <a:lumMod val="8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828800" y="4267200"/>
            <a:ext cx="381000" cy="304800"/>
            <a:chOff x="1066800" y="4267200"/>
            <a:chExt cx="381000" cy="304800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92</a:t>
              </a:r>
              <a:endParaRPr lang="en-US" sz="1200" dirty="0">
                <a:solidFill>
                  <a:prstClr val="white">
                    <a:lumMod val="8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209800" y="4267200"/>
            <a:ext cx="381000" cy="304800"/>
            <a:chOff x="1066800" y="4267200"/>
            <a:chExt cx="381000" cy="304800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93</a:t>
              </a:r>
              <a:endParaRPr lang="en-US" sz="1200" dirty="0">
                <a:solidFill>
                  <a:prstClr val="white">
                    <a:lumMod val="8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114800" y="4267200"/>
            <a:ext cx="381000" cy="304800"/>
            <a:chOff x="1066800" y="4267200"/>
            <a:chExt cx="381000" cy="304800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98</a:t>
              </a:r>
              <a:endParaRPr lang="en-US" sz="1200" dirty="0">
                <a:solidFill>
                  <a:prstClr val="white">
                    <a:lumMod val="8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495800" y="4267200"/>
            <a:ext cx="381000" cy="304800"/>
            <a:chOff x="1066800" y="4267200"/>
            <a:chExt cx="381000" cy="304800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99</a:t>
              </a:r>
              <a:endParaRPr lang="en-US" sz="1200" dirty="0">
                <a:solidFill>
                  <a:prstClr val="white">
                    <a:lumMod val="8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781800" y="4267200"/>
            <a:ext cx="381000" cy="304800"/>
            <a:chOff x="1066800" y="4267200"/>
            <a:chExt cx="381000" cy="304800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05</a:t>
              </a:r>
              <a:endParaRPr lang="en-US" sz="1200" dirty="0">
                <a:solidFill>
                  <a:prstClr val="white">
                    <a:lumMod val="8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019800" y="4267200"/>
            <a:ext cx="381000" cy="304800"/>
            <a:chOff x="1066800" y="4267200"/>
            <a:chExt cx="381000" cy="304800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03</a:t>
              </a:r>
              <a:endParaRPr lang="en-US" sz="1200" dirty="0">
                <a:solidFill>
                  <a:prstClr val="white">
                    <a:lumMod val="8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400800" y="4267200"/>
            <a:ext cx="381000" cy="304800"/>
            <a:chOff x="1066800" y="4267200"/>
            <a:chExt cx="381000" cy="304800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04</a:t>
              </a:r>
              <a:endParaRPr lang="en-US" sz="1200" dirty="0">
                <a:solidFill>
                  <a:prstClr val="white">
                    <a:lumMod val="8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638800" y="4267200"/>
            <a:ext cx="381000" cy="304800"/>
            <a:chOff x="1066800" y="4267200"/>
            <a:chExt cx="381000" cy="304800"/>
          </a:xfrm>
        </p:grpSpPr>
        <p:cxnSp>
          <p:nvCxnSpPr>
            <p:cNvPr id="65" name="Straight Connector 64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02</a:t>
              </a:r>
              <a:endParaRPr lang="en-US" sz="1200" dirty="0">
                <a:solidFill>
                  <a:prstClr val="white">
                    <a:lumMod val="8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876800" y="4267200"/>
            <a:ext cx="381000" cy="304800"/>
            <a:chOff x="1066800" y="4267200"/>
            <a:chExt cx="381000" cy="304800"/>
          </a:xfrm>
        </p:grpSpPr>
        <p:cxnSp>
          <p:nvCxnSpPr>
            <p:cNvPr id="68" name="Straight Connector 67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0</a:t>
              </a:r>
              <a:r>
                <a:rPr lang="en-US" sz="1200" dirty="0" smtClean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0</a:t>
              </a:r>
              <a:endParaRPr lang="en-US" sz="1200" dirty="0">
                <a:solidFill>
                  <a:prstClr val="white">
                    <a:lumMod val="8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257800" y="4267200"/>
            <a:ext cx="381000" cy="304800"/>
            <a:chOff x="1066800" y="4267200"/>
            <a:chExt cx="381000" cy="304800"/>
          </a:xfrm>
        </p:grpSpPr>
        <p:cxnSp>
          <p:nvCxnSpPr>
            <p:cNvPr id="71" name="Straight Connector 70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01</a:t>
              </a:r>
              <a:endParaRPr lang="en-US" sz="1200" dirty="0">
                <a:solidFill>
                  <a:prstClr val="white">
                    <a:lumMod val="8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162800" y="4267200"/>
            <a:ext cx="381000" cy="304800"/>
            <a:chOff x="1066800" y="4267200"/>
            <a:chExt cx="381000" cy="304800"/>
          </a:xfrm>
        </p:grpSpPr>
        <p:cxnSp>
          <p:nvCxnSpPr>
            <p:cNvPr id="74" name="Straight Connector 73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06</a:t>
              </a:r>
              <a:endParaRPr lang="en-US" sz="1200" dirty="0">
                <a:solidFill>
                  <a:prstClr val="white">
                    <a:lumMod val="8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7543800" y="4267200"/>
            <a:ext cx="381000" cy="304800"/>
            <a:chOff x="1066800" y="4267200"/>
            <a:chExt cx="381000" cy="304800"/>
          </a:xfrm>
        </p:grpSpPr>
        <p:cxnSp>
          <p:nvCxnSpPr>
            <p:cNvPr id="77" name="Straight Connector 76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07</a:t>
              </a:r>
              <a:endParaRPr lang="en-US" sz="1200" dirty="0">
                <a:solidFill>
                  <a:prstClr val="white">
                    <a:lumMod val="8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686800" y="4267200"/>
            <a:ext cx="381000" cy="304800"/>
            <a:chOff x="1066800" y="4267200"/>
            <a:chExt cx="381000" cy="304800"/>
          </a:xfrm>
        </p:grpSpPr>
        <p:cxnSp>
          <p:nvCxnSpPr>
            <p:cNvPr id="80" name="Straight Connector 79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10</a:t>
              </a:r>
              <a:endParaRPr lang="en-US" sz="1200" dirty="0">
                <a:solidFill>
                  <a:prstClr val="white">
                    <a:lumMod val="8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7924800" y="4267200"/>
            <a:ext cx="381000" cy="304800"/>
            <a:chOff x="1066800" y="4267200"/>
            <a:chExt cx="381000" cy="304800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08</a:t>
              </a:r>
              <a:endParaRPr lang="en-US" sz="1200" dirty="0">
                <a:solidFill>
                  <a:prstClr val="white">
                    <a:lumMod val="8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8305800" y="4267200"/>
            <a:ext cx="381000" cy="304800"/>
            <a:chOff x="1066800" y="4267200"/>
            <a:chExt cx="381000" cy="304800"/>
          </a:xfrm>
        </p:grpSpPr>
        <p:cxnSp>
          <p:nvCxnSpPr>
            <p:cNvPr id="86" name="Straight Connector 85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09</a:t>
              </a:r>
              <a:endParaRPr lang="en-US" sz="1200" dirty="0">
                <a:solidFill>
                  <a:prstClr val="white">
                    <a:lumMod val="8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7692565" y="1669327"/>
            <a:ext cx="1219200" cy="2602248"/>
            <a:chOff x="7772400" y="1669327"/>
            <a:chExt cx="1219200" cy="2602248"/>
          </a:xfrm>
        </p:grpSpPr>
        <p:sp>
          <p:nvSpPr>
            <p:cNvPr id="89" name="TextBox 88"/>
            <p:cNvSpPr txBox="1"/>
            <p:nvPr/>
          </p:nvSpPr>
          <p:spPr>
            <a:xfrm>
              <a:off x="7772400" y="1669327"/>
              <a:ext cx="12192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>
                  <a:solidFill>
                    <a:prstClr val="black"/>
                  </a:solidFill>
                  <a:latin typeface="Calibri"/>
                </a:rPr>
                <a:t>A</a:t>
              </a:r>
              <a:r>
                <a:rPr lang="en-US" sz="1100" b="1" dirty="0" smtClean="0">
                  <a:solidFill>
                    <a:prstClr val="black"/>
                  </a:solidFill>
                  <a:latin typeface="Calibri"/>
                </a:rPr>
                <a:t>pril 2008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L</a:t>
              </a:r>
              <a:r>
                <a:rPr lang="en-US" sz="1000" dirty="0" smtClean="0">
                  <a:solidFill>
                    <a:prstClr val="black"/>
                  </a:solidFill>
                  <a:latin typeface="Calibri"/>
                </a:rPr>
                <a:t>ast dipole down</a:t>
              </a:r>
              <a:endParaRPr lang="en-US" sz="10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8108285" y="3657600"/>
              <a:ext cx="0" cy="6139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72400" y="2057400"/>
              <a:ext cx="1163372" cy="1549400"/>
            </a:xfrm>
            <a:prstGeom prst="rect">
              <a:avLst/>
            </a:prstGeom>
          </p:spPr>
        </p:pic>
      </p:grpSp>
      <p:grpSp>
        <p:nvGrpSpPr>
          <p:cNvPr id="92" name="Group 91"/>
          <p:cNvGrpSpPr/>
          <p:nvPr/>
        </p:nvGrpSpPr>
        <p:grpSpPr>
          <a:xfrm>
            <a:off x="685800" y="4572000"/>
            <a:ext cx="2057400" cy="2228850"/>
            <a:chOff x="685800" y="4572000"/>
            <a:chExt cx="2057400" cy="2228850"/>
          </a:xfrm>
        </p:grpSpPr>
        <p:cxnSp>
          <p:nvCxnSpPr>
            <p:cNvPr id="93" name="Straight Connector 92"/>
            <p:cNvCxnSpPr/>
            <p:nvPr/>
          </p:nvCxnSpPr>
          <p:spPr>
            <a:xfrm>
              <a:off x="1676400" y="4572000"/>
              <a:ext cx="0" cy="3048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685800" y="4953000"/>
              <a:ext cx="20574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>
                  <a:solidFill>
                    <a:prstClr val="black"/>
                  </a:solidFill>
                  <a:latin typeface="Calibri"/>
                </a:rPr>
                <a:t>F</a:t>
              </a:r>
              <a:r>
                <a:rPr lang="en-US" sz="1100" b="1" dirty="0" smtClean="0">
                  <a:solidFill>
                    <a:prstClr val="black"/>
                  </a:solidFill>
                  <a:latin typeface="Calibri"/>
                </a:rPr>
                <a:t>irst set of twin 1 m prototypes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 smtClean="0">
                  <a:solidFill>
                    <a:prstClr val="black"/>
                  </a:solidFill>
                  <a:latin typeface="Calibri"/>
                </a:rPr>
                <a:t>Over 9 T</a:t>
              </a: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2000" y="5410200"/>
              <a:ext cx="1905000" cy="1390650"/>
            </a:xfrm>
            <a:prstGeom prst="rect">
              <a:avLst/>
            </a:prstGeom>
          </p:spPr>
        </p:pic>
      </p:grpSp>
      <p:grpSp>
        <p:nvGrpSpPr>
          <p:cNvPr id="99" name="Group 98"/>
          <p:cNvGrpSpPr/>
          <p:nvPr/>
        </p:nvGrpSpPr>
        <p:grpSpPr>
          <a:xfrm>
            <a:off x="5051770" y="76200"/>
            <a:ext cx="2682530" cy="4191000"/>
            <a:chOff x="5257800" y="76200"/>
            <a:chExt cx="2682530" cy="4191000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4000" y="381000"/>
              <a:ext cx="2286000" cy="1714500"/>
            </a:xfrm>
            <a:prstGeom prst="rect">
              <a:avLst/>
            </a:prstGeom>
          </p:spPr>
        </p:pic>
        <p:sp>
          <p:nvSpPr>
            <p:cNvPr id="101" name="TextBox 100"/>
            <p:cNvSpPr txBox="1"/>
            <p:nvPr/>
          </p:nvSpPr>
          <p:spPr>
            <a:xfrm>
              <a:off x="5257800" y="76200"/>
              <a:ext cx="1905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 smtClean="0">
                  <a:solidFill>
                    <a:prstClr val="black"/>
                  </a:solidFill>
                  <a:latin typeface="Calibri"/>
                </a:rPr>
                <a:t>June 2007</a:t>
              </a:r>
              <a:r>
                <a:rPr lang="en-US" sz="11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000" dirty="0" smtClean="0">
                  <a:solidFill>
                    <a:prstClr val="black"/>
                  </a:solidFill>
                  <a:latin typeface="Calibri"/>
                </a:rPr>
                <a:t>First sector cold</a:t>
              </a:r>
              <a:endParaRPr lang="en-US" sz="10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02" name="Straight Connector 101"/>
            <p:cNvCxnSpPr>
              <a:endCxn id="78" idx="0"/>
            </p:cNvCxnSpPr>
            <p:nvPr/>
          </p:nvCxnSpPr>
          <p:spPr>
            <a:xfrm>
              <a:off x="7620000" y="2209800"/>
              <a:ext cx="320330" cy="20574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/>
          <p:cNvGrpSpPr/>
          <p:nvPr/>
        </p:nvGrpSpPr>
        <p:grpSpPr>
          <a:xfrm>
            <a:off x="3733800" y="4544199"/>
            <a:ext cx="2095500" cy="2230623"/>
            <a:chOff x="3733800" y="4544199"/>
            <a:chExt cx="2095500" cy="2230623"/>
          </a:xfrm>
        </p:grpSpPr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33800" y="4876800"/>
              <a:ext cx="1727200" cy="1898022"/>
            </a:xfrm>
            <a:prstGeom prst="rect">
              <a:avLst/>
            </a:prstGeom>
          </p:spPr>
        </p:pic>
        <p:sp>
          <p:nvSpPr>
            <p:cNvPr id="105" name="TextBox 104"/>
            <p:cNvSpPr txBox="1"/>
            <p:nvPr/>
          </p:nvSpPr>
          <p:spPr>
            <a:xfrm>
              <a:off x="3733800" y="4648200"/>
              <a:ext cx="1524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 smtClean="0">
                  <a:solidFill>
                    <a:prstClr val="black"/>
                  </a:solidFill>
                  <a:latin typeface="Calibri"/>
                </a:rPr>
                <a:t>2002 String 2</a:t>
              </a:r>
            </a:p>
          </p:txBody>
        </p:sp>
        <p:cxnSp>
          <p:nvCxnSpPr>
            <p:cNvPr id="106" name="Straight Connector 105"/>
            <p:cNvCxnSpPr>
              <a:stCxn id="66" idx="2"/>
              <a:endCxn id="105" idx="3"/>
            </p:cNvCxnSpPr>
            <p:nvPr/>
          </p:nvCxnSpPr>
          <p:spPr>
            <a:xfrm flipH="1">
              <a:off x="5257800" y="4544199"/>
              <a:ext cx="571500" cy="234806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/>
          <p:cNvGrpSpPr/>
          <p:nvPr/>
        </p:nvGrpSpPr>
        <p:grpSpPr>
          <a:xfrm>
            <a:off x="5715000" y="4572000"/>
            <a:ext cx="1708150" cy="1976120"/>
            <a:chOff x="5715000" y="4572000"/>
            <a:chExt cx="1708150" cy="1976120"/>
          </a:xfrm>
        </p:grpSpPr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15000" y="5181600"/>
              <a:ext cx="1708150" cy="1366520"/>
            </a:xfrm>
            <a:prstGeom prst="rect">
              <a:avLst/>
            </a:prstGeom>
          </p:spPr>
        </p:pic>
        <p:sp>
          <p:nvSpPr>
            <p:cNvPr id="109" name="TextBox 108"/>
            <p:cNvSpPr txBox="1"/>
            <p:nvPr/>
          </p:nvSpPr>
          <p:spPr>
            <a:xfrm>
              <a:off x="5715000" y="4724400"/>
              <a:ext cx="167329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 smtClean="0">
                  <a:solidFill>
                    <a:prstClr val="black"/>
                  </a:solidFill>
                  <a:latin typeface="Calibri"/>
                </a:rPr>
                <a:t>November 2006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solidFill>
                    <a:prstClr val="black"/>
                  </a:solidFill>
                  <a:latin typeface="Calibri"/>
                </a:rPr>
                <a:t>1232 delivered</a:t>
              </a:r>
              <a:endParaRPr lang="en-US" sz="10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10" name="Straight Connector 109"/>
            <p:cNvCxnSpPr/>
            <p:nvPr/>
          </p:nvCxnSpPr>
          <p:spPr>
            <a:xfrm>
              <a:off x="7315200" y="4572000"/>
              <a:ext cx="0" cy="5334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2286000" y="0"/>
            <a:ext cx="2590800" cy="4271575"/>
            <a:chOff x="2286000" y="0"/>
            <a:chExt cx="2590800" cy="4271575"/>
          </a:xfrm>
        </p:grpSpPr>
        <p:cxnSp>
          <p:nvCxnSpPr>
            <p:cNvPr id="112" name="Straight Connector 111"/>
            <p:cNvCxnSpPr/>
            <p:nvPr/>
          </p:nvCxnSpPr>
          <p:spPr>
            <a:xfrm>
              <a:off x="2743200" y="3810000"/>
              <a:ext cx="0" cy="4615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2286000" y="3124200"/>
              <a:ext cx="114300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 smtClean="0">
                  <a:solidFill>
                    <a:prstClr val="black"/>
                  </a:solidFill>
                  <a:latin typeface="Calibri"/>
                </a:rPr>
                <a:t>1994 project approved by council </a:t>
              </a:r>
              <a:endParaRPr lang="en-US" sz="1000" dirty="0" smtClean="0">
                <a:solidFill>
                  <a:prstClr val="black"/>
                </a:solidFill>
                <a:latin typeface="Calibri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000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62200" y="2057400"/>
              <a:ext cx="1616364" cy="1066800"/>
            </a:xfrm>
            <a:prstGeom prst="rect">
              <a:avLst/>
            </a:prstGeom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62200" y="381000"/>
              <a:ext cx="2406861" cy="1562100"/>
            </a:xfrm>
            <a:prstGeom prst="rect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2286000" y="0"/>
              <a:ext cx="2590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 smtClean="0">
                  <a:solidFill>
                    <a:prstClr val="black"/>
                  </a:solidFill>
                  <a:latin typeface="Calibri"/>
                </a:rPr>
                <a:t>June 1994</a:t>
              </a:r>
              <a:br>
                <a:rPr lang="en-US" sz="1100" b="1" dirty="0" smtClean="0">
                  <a:solidFill>
                    <a:prstClr val="black"/>
                  </a:solidFill>
                  <a:latin typeface="Calibri"/>
                </a:rPr>
              </a:br>
              <a:r>
                <a:rPr lang="en-US" sz="1100" b="1" dirty="0" smtClean="0">
                  <a:solidFill>
                    <a:prstClr val="black"/>
                  </a:solidFill>
                  <a:latin typeface="Calibri"/>
                </a:rPr>
                <a:t>first full scale prototype dipole</a:t>
              </a:r>
              <a:endParaRPr lang="en-US" sz="11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117" name="Straight Connector 116"/>
          <p:cNvCxnSpPr/>
          <p:nvPr/>
        </p:nvCxnSpPr>
        <p:spPr>
          <a:xfrm flipH="1">
            <a:off x="685800" y="4114800"/>
            <a:ext cx="76200" cy="60960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838200" y="4114800"/>
            <a:ext cx="76200" cy="60960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9" name="Group 118"/>
          <p:cNvGrpSpPr/>
          <p:nvPr/>
        </p:nvGrpSpPr>
        <p:grpSpPr>
          <a:xfrm>
            <a:off x="4800600" y="2286000"/>
            <a:ext cx="2267443" cy="1981200"/>
            <a:chOff x="4800600" y="2286000"/>
            <a:chExt cx="2267443" cy="1981200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800600" y="2286000"/>
              <a:ext cx="2267443" cy="1460500"/>
            </a:xfrm>
            <a:prstGeom prst="rect">
              <a:avLst/>
            </a:prstGeom>
          </p:spPr>
        </p:pic>
        <p:cxnSp>
          <p:nvCxnSpPr>
            <p:cNvPr id="121" name="Straight Connector 120"/>
            <p:cNvCxnSpPr/>
            <p:nvPr/>
          </p:nvCxnSpPr>
          <p:spPr>
            <a:xfrm>
              <a:off x="6934200" y="3810000"/>
              <a:ext cx="0" cy="4572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Slide Number Placeholder 11"/>
          <p:cNvSpPr txBox="1">
            <a:spLocks/>
          </p:cNvSpPr>
          <p:nvPr/>
        </p:nvSpPr>
        <p:spPr bwMode="auto">
          <a:xfrm>
            <a:off x="7886700" y="6400800"/>
            <a:ext cx="914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0B410275-3A49-46CA-A6EE-68DB2BA8049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23" name="TextBox 122"/>
          <p:cNvSpPr txBox="1"/>
          <p:nvPr/>
        </p:nvSpPr>
        <p:spPr>
          <a:xfrm>
            <a:off x="723900" y="664205"/>
            <a:ext cx="414216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endParaRPr lang="en-GB" sz="2000" kern="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737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  <a:txDef>
      <a:spPr/>
      <a:bodyPr wrap="none" rtlCol="0">
        <a:spAutoFit/>
      </a:bodyPr>
      <a:lstStyle>
        <a:defPPr>
          <a:spcBef>
            <a:spcPct val="20000"/>
          </a:spcBef>
          <a:spcAft>
            <a:spcPts val="400"/>
          </a:spcAft>
          <a:buClr>
            <a:srgbClr val="0000FF"/>
          </a:buClr>
          <a:buSzPct val="80000"/>
          <a:defRPr sz="2000" kern="0" dirty="0" smtClean="0">
            <a:solidFill>
              <a:schemeClr val="accent2"/>
            </a:solidFill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0</TotalTime>
  <Words>3357</Words>
  <Application>Microsoft Office PowerPoint</Application>
  <PresentationFormat>Bildschirmpräsentation (4:3)</PresentationFormat>
  <Paragraphs>789</Paragraphs>
  <Slides>58</Slides>
  <Notes>19</Notes>
  <HiddenSlides>0</HiddenSlides>
  <MMClips>0</MMClips>
  <ScaleCrop>false</ScaleCrop>
  <HeadingPairs>
    <vt:vector size="6" baseType="variant"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58</vt:i4>
      </vt:variant>
    </vt:vector>
  </HeadingPairs>
  <TitlesOfParts>
    <vt:vector size="62" baseType="lpstr">
      <vt:lpstr>Theme1</vt:lpstr>
      <vt:lpstr>1_Custom Design</vt:lpstr>
      <vt:lpstr>Custom Design</vt:lpstr>
      <vt:lpstr>Equation</vt:lpstr>
      <vt:lpstr>The LHC and its path to high performance </vt:lpstr>
      <vt:lpstr>Outline</vt:lpstr>
      <vt:lpstr>LHC layout and parameters</vt:lpstr>
      <vt:lpstr>The Large Hadron Collider LHC</vt:lpstr>
      <vt:lpstr>The Large Hadron Collider LHC</vt:lpstr>
      <vt:lpstr>Outline</vt:lpstr>
      <vt:lpstr>‘Bold beginning’</vt:lpstr>
      <vt:lpstr>Beautiful technology</vt:lpstr>
      <vt:lpstr>PowerPoint-Präsentation</vt:lpstr>
      <vt:lpstr>LHC energy evolution</vt:lpstr>
      <vt:lpstr>September 10th 2008</vt:lpstr>
      <vt:lpstr>LHC magnet interconnection</vt:lpstr>
      <vt:lpstr>Incident September 19th 2008</vt:lpstr>
      <vt:lpstr>LHC repair and consolidation</vt:lpstr>
      <vt:lpstr>More problems on the joints</vt:lpstr>
      <vt:lpstr>LHC Energy Evolution</vt:lpstr>
      <vt:lpstr>LHC Energy Evolution</vt:lpstr>
      <vt:lpstr>LHC is back !</vt:lpstr>
      <vt:lpstr>LHC Energy Evolution</vt:lpstr>
      <vt:lpstr>Outline</vt:lpstr>
      <vt:lpstr>The LHC run1 timeline</vt:lpstr>
      <vt:lpstr>Collider luminosity</vt:lpstr>
      <vt:lpstr>Collider luminosity</vt:lpstr>
      <vt:lpstr>LHC progress 2010-2012</vt:lpstr>
      <vt:lpstr>High luminosity 2011-2012</vt:lpstr>
      <vt:lpstr>Luminosity production 2011-2012</vt:lpstr>
      <vt:lpstr>LHC 2012 versus Design</vt:lpstr>
      <vt:lpstr>Outline</vt:lpstr>
      <vt:lpstr>Stored energy</vt:lpstr>
      <vt:lpstr>Beam collimation</vt:lpstr>
      <vt:lpstr>Collimator Beam Loss Cleaning Efficiency</vt:lpstr>
      <vt:lpstr>Not without risk</vt:lpstr>
      <vt:lpstr>Electron cloud</vt:lpstr>
      <vt:lpstr>Electron cloud instability</vt:lpstr>
      <vt:lpstr>Electron cloud mitigation </vt:lpstr>
      <vt:lpstr>Flexible beams</vt:lpstr>
      <vt:lpstr>Luminosity Boost from Aperture</vt:lpstr>
      <vt:lpstr>PowerPoint-Präsentation</vt:lpstr>
      <vt:lpstr>Surprising ‘Unidentified Falling Objects’</vt:lpstr>
      <vt:lpstr>Outline</vt:lpstr>
      <vt:lpstr>LHC energy evolution</vt:lpstr>
      <vt:lpstr>Preparing for nominal energy</vt:lpstr>
      <vt:lpstr>Preparing for nominal luminosity</vt:lpstr>
      <vt:lpstr>The next objective</vt:lpstr>
      <vt:lpstr>Post LS1 Energy</vt:lpstr>
      <vt:lpstr>Luminosity projections</vt:lpstr>
      <vt:lpstr>Leveling luminosities</vt:lpstr>
      <vt:lpstr>50 ns versus 25 ns</vt:lpstr>
      <vt:lpstr>Most likely LHC operation script for 2015</vt:lpstr>
      <vt:lpstr>The nominal energy era</vt:lpstr>
      <vt:lpstr>UFO frequency and future issues</vt:lpstr>
      <vt:lpstr>25 ns &amp; electron cloud</vt:lpstr>
      <vt:lpstr>The next few years</vt:lpstr>
      <vt:lpstr>Conclusion</vt:lpstr>
      <vt:lpstr>EXTRA slides</vt:lpstr>
      <vt:lpstr>The LHC run1 timeline – the end</vt:lpstr>
      <vt:lpstr>The LHC Injector Chain</vt:lpstr>
      <vt:lpstr>Cryogenics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Jorg Wenninger</dc:creator>
  <cp:lastModifiedBy>thp</cp:lastModifiedBy>
  <cp:revision>4983</cp:revision>
  <cp:lastPrinted>1601-01-01T00:00:00Z</cp:lastPrinted>
  <dcterms:created xsi:type="dcterms:W3CDTF">1601-01-01T00:00:00Z</dcterms:created>
  <dcterms:modified xsi:type="dcterms:W3CDTF">2013-06-24T07:20:58Z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